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5.xml" ContentType="application/vnd.openxmlformats-officedocument.presentationml.tags+xml"/>
  <Override PartName="/ppt/notesSlides/notesSlide25.xml" ContentType="application/vnd.openxmlformats-officedocument.presentationml.notesSlide+xml"/>
  <Override PartName="/ppt/tags/tag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7.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8.xml" ContentType="application/vnd.openxmlformats-officedocument.presentationml.tags+xml"/>
  <Override PartName="/ppt/notesSlides/notesSlide51.xml" ContentType="application/vnd.openxmlformats-officedocument.presentationml.notesSlide+xml"/>
  <Override PartName="/ppt/tags/tag9.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10.xml" ContentType="application/vnd.openxmlformats-officedocument.presentationml.tags+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71"/>
  </p:notesMasterIdLst>
  <p:sldIdLst>
    <p:sldId id="756" r:id="rId3"/>
    <p:sldId id="256" r:id="rId4"/>
    <p:sldId id="582" r:id="rId5"/>
    <p:sldId id="258" r:id="rId6"/>
    <p:sldId id="469" r:id="rId7"/>
    <p:sldId id="297" r:id="rId8"/>
    <p:sldId id="295" r:id="rId9"/>
    <p:sldId id="296" r:id="rId10"/>
    <p:sldId id="260" r:id="rId11"/>
    <p:sldId id="266" r:id="rId12"/>
    <p:sldId id="269" r:id="rId13"/>
    <p:sldId id="267" r:id="rId14"/>
    <p:sldId id="468" r:id="rId15"/>
    <p:sldId id="268" r:id="rId16"/>
    <p:sldId id="271" r:id="rId17"/>
    <p:sldId id="263" r:id="rId18"/>
    <p:sldId id="264" r:id="rId19"/>
    <p:sldId id="265" r:id="rId20"/>
    <p:sldId id="272" r:id="rId21"/>
    <p:sldId id="298" r:id="rId22"/>
    <p:sldId id="300" r:id="rId23"/>
    <p:sldId id="301" r:id="rId24"/>
    <p:sldId id="475" r:id="rId25"/>
    <p:sldId id="274" r:id="rId26"/>
    <p:sldId id="275" r:id="rId27"/>
    <p:sldId id="276" r:id="rId28"/>
    <p:sldId id="278" r:id="rId29"/>
    <p:sldId id="852" r:id="rId30"/>
    <p:sldId id="853" r:id="rId31"/>
    <p:sldId id="854" r:id="rId32"/>
    <p:sldId id="287" r:id="rId33"/>
    <p:sldId id="288" r:id="rId34"/>
    <p:sldId id="289" r:id="rId35"/>
    <p:sldId id="290" r:id="rId36"/>
    <p:sldId id="857" r:id="rId37"/>
    <p:sldId id="363" r:id="rId38"/>
    <p:sldId id="364" r:id="rId39"/>
    <p:sldId id="365" r:id="rId40"/>
    <p:sldId id="470" r:id="rId41"/>
    <p:sldId id="471" r:id="rId42"/>
    <p:sldId id="410" r:id="rId43"/>
    <p:sldId id="411" r:id="rId44"/>
    <p:sldId id="412" r:id="rId45"/>
    <p:sldId id="414" r:id="rId46"/>
    <p:sldId id="474" r:id="rId47"/>
    <p:sldId id="472" r:id="rId48"/>
    <p:sldId id="416" r:id="rId49"/>
    <p:sldId id="420" r:id="rId50"/>
    <p:sldId id="333" r:id="rId51"/>
    <p:sldId id="330" r:id="rId52"/>
    <p:sldId id="331" r:id="rId53"/>
    <p:sldId id="332" r:id="rId54"/>
    <p:sldId id="329" r:id="rId55"/>
    <p:sldId id="327" r:id="rId56"/>
    <p:sldId id="328" r:id="rId57"/>
    <p:sldId id="326" r:id="rId58"/>
    <p:sldId id="322" r:id="rId59"/>
    <p:sldId id="323" r:id="rId60"/>
    <p:sldId id="422" r:id="rId61"/>
    <p:sldId id="308" r:id="rId62"/>
    <p:sldId id="424" r:id="rId63"/>
    <p:sldId id="426" r:id="rId64"/>
    <p:sldId id="428" r:id="rId65"/>
    <p:sldId id="430" r:id="rId66"/>
    <p:sldId id="299" r:id="rId67"/>
    <p:sldId id="860" r:id="rId68"/>
    <p:sldId id="862" r:id="rId69"/>
    <p:sldId id="745" r:id="rId70"/>
  </p:sldIdLst>
  <p:sldSz cx="12192000" cy="6858000"/>
  <p:notesSz cx="6858000" cy="9144000"/>
  <p:custDataLst>
    <p:tags r:id="rId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p15:clr>
            <a:srgbClr val="A4A3A4"/>
          </p15:clr>
        </p15:guide>
        <p15:guide id="2" orient="horz" pos="205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许 慧茹" initials="许" lastIdx="1" clrIdx="0"/>
  <p:cmAuthor id="2" name="Administrat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115EC5"/>
    <a:srgbClr val="FFFFFF"/>
    <a:srgbClr val="1E77EC"/>
    <a:srgbClr val="0E4FA6"/>
    <a:srgbClr val="80B2F4"/>
    <a:srgbClr val="3FCDFF"/>
    <a:srgbClr val="E1F7FF"/>
    <a:srgbClr val="E2F0D9"/>
    <a:srgbClr val="E3F1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5" autoAdjust="0"/>
    <p:restoredTop sz="93284" autoAdjust="0"/>
  </p:normalViewPr>
  <p:slideViewPr>
    <p:cSldViewPr snapToGrid="0">
      <p:cViewPr varScale="1">
        <p:scale>
          <a:sx n="64" d="100"/>
          <a:sy n="64" d="100"/>
        </p:scale>
        <p:origin x="912" y="60"/>
      </p:cViewPr>
      <p:guideLst>
        <p:guide pos="3840"/>
        <p:guide orient="horz" pos="2057"/>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gs" Target="tags/tag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D65-42EB-8AE6-3C8E7F6D816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D65-42EB-8AE6-3C8E7F6D816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D65-42EB-8AE6-3C8E7F6D816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D65-42EB-8AE6-3C8E7F6D8166}"/>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7D65-42EB-8AE6-3C8E7F6D8166}"/>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7D65-42EB-8AE6-3C8E7F6D8166}"/>
              </c:ext>
            </c:extLst>
          </c:dPt>
          <c:dPt>
            <c:idx val="6"/>
            <c:bubble3D val="0"/>
            <c:spPr>
              <a:solidFill>
                <a:srgbClr val="1E77EC"/>
              </a:solidFill>
              <a:ln w="19050">
                <a:solidFill>
                  <a:schemeClr val="lt1"/>
                </a:solidFill>
              </a:ln>
              <a:effectLst/>
            </c:spPr>
            <c:extLst>
              <c:ext xmlns:c16="http://schemas.microsoft.com/office/drawing/2014/chart" uri="{C3380CC4-5D6E-409C-BE32-E72D297353CC}">
                <c16:uniqueId val="{0000000D-7D65-42EB-8AE6-3C8E7F6D8166}"/>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7D65-42EB-8AE6-3C8E7F6D8166}"/>
              </c:ext>
            </c:extLst>
          </c:dPt>
          <c:dLbls>
            <c:spPr>
              <a:noFill/>
              <a:ln>
                <a:noFill/>
              </a:ln>
              <a:effectLst/>
            </c:spPr>
            <c:txPr>
              <a:bodyPr rot="0" spcFirstLastPara="1" vertOverflow="ellipsis" vert="horz" wrap="square" lIns="38100" tIns="19050" rIns="38100" bIns="19050" anchor="ctr" anchorCtr="1">
                <a:spAutoFit/>
              </a:bodyPr>
              <a:lstStyle/>
              <a:p>
                <a:pPr>
                  <a:defRPr lang="zh-CN" sz="1195" b="1" i="0" u="none" strike="noStrike" kern="1200" baseline="0">
                    <a:solidFill>
                      <a:schemeClr val="tx1">
                        <a:lumMod val="85000"/>
                        <a:lumOff val="15000"/>
                      </a:schemeClr>
                    </a:solidFill>
                    <a:latin typeface="+mn-lt"/>
                    <a:ea typeface="+mn-ea"/>
                    <a:cs typeface="+mn-cs"/>
                  </a:defRPr>
                </a:pPr>
                <a:endParaRPr lang="zh-CN"/>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Sheet1!$A$2:$A$9</c:f>
              <c:strCache>
                <c:ptCount val="8"/>
                <c:pt idx="0">
                  <c:v>交通基础设施</c:v>
                </c:pt>
                <c:pt idx="1">
                  <c:v>农林水利</c:v>
                </c:pt>
                <c:pt idx="2">
                  <c:v>生态保护</c:v>
                </c:pt>
                <c:pt idx="3">
                  <c:v>社会事业</c:v>
                </c:pt>
                <c:pt idx="4">
                  <c:v>城乡冷链物流基础设施</c:v>
                </c:pt>
                <c:pt idx="5">
                  <c:v>市政和产业园区基础设施</c:v>
                </c:pt>
                <c:pt idx="6">
                  <c:v>保障性安居工程</c:v>
                </c:pt>
                <c:pt idx="7">
                  <c:v>支持中小银行发展债</c:v>
                </c:pt>
              </c:strCache>
            </c:strRef>
          </c:cat>
          <c:val>
            <c:numRef>
              <c:f>Sheet1!$B$2:$B$9</c:f>
              <c:numCache>
                <c:formatCode>General</c:formatCode>
                <c:ptCount val="8"/>
                <c:pt idx="0">
                  <c:v>12.15</c:v>
                </c:pt>
                <c:pt idx="1">
                  <c:v>16.55</c:v>
                </c:pt>
                <c:pt idx="2">
                  <c:v>18.95</c:v>
                </c:pt>
                <c:pt idx="3">
                  <c:v>26.78</c:v>
                </c:pt>
                <c:pt idx="4">
                  <c:v>3.44</c:v>
                </c:pt>
                <c:pt idx="5">
                  <c:v>30.9</c:v>
                </c:pt>
                <c:pt idx="6">
                  <c:v>79.33</c:v>
                </c:pt>
                <c:pt idx="7">
                  <c:v>15</c:v>
                </c:pt>
              </c:numCache>
            </c:numRef>
          </c:val>
          <c:extLst>
            <c:ext xmlns:c16="http://schemas.microsoft.com/office/drawing/2014/chart" uri="{C3380CC4-5D6E-409C-BE32-E72D297353CC}">
              <c16:uniqueId val="{00000010-7D65-42EB-8AE6-3C8E7F6D8166}"/>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297-4431-A61A-61770BF4C59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297-4431-A61A-61770BF4C59A}"/>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297-4431-A61A-61770BF4C59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297-4431-A61A-61770BF4C59A}"/>
              </c:ext>
            </c:extLst>
          </c:dPt>
          <c:dPt>
            <c:idx val="4"/>
            <c:bubble3D val="0"/>
            <c:spPr>
              <a:solidFill>
                <a:srgbClr val="1E77EC"/>
              </a:solidFill>
              <a:ln w="19050">
                <a:solidFill>
                  <a:schemeClr val="lt1"/>
                </a:solidFill>
              </a:ln>
              <a:effectLst/>
            </c:spPr>
            <c:extLst>
              <c:ext xmlns:c16="http://schemas.microsoft.com/office/drawing/2014/chart" uri="{C3380CC4-5D6E-409C-BE32-E72D297353CC}">
                <c16:uniqueId val="{00000009-7297-4431-A61A-61770BF4C59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7297-4431-A61A-61770BF4C59A}"/>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7297-4431-A61A-61770BF4C59A}"/>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7297-4431-A61A-61770BF4C59A}"/>
              </c:ext>
            </c:extLst>
          </c:dPt>
          <c:dLbls>
            <c:spPr>
              <a:noFill/>
              <a:ln>
                <a:noFill/>
              </a:ln>
              <a:effectLst/>
            </c:spPr>
            <c:txPr>
              <a:bodyPr rot="0" spcFirstLastPara="1" vertOverflow="ellipsis" vert="horz" wrap="square" lIns="38100" tIns="19050" rIns="38100" bIns="19050" anchor="ctr" anchorCtr="1">
                <a:spAutoFit/>
              </a:bodyPr>
              <a:lstStyle/>
              <a:p>
                <a:pPr>
                  <a:defRPr lang="zh-CN" sz="1195" b="1" i="0" u="none" strike="noStrike" kern="1200" baseline="0">
                    <a:solidFill>
                      <a:schemeClr val="tx1">
                        <a:lumMod val="85000"/>
                        <a:lumOff val="15000"/>
                      </a:schemeClr>
                    </a:solidFill>
                    <a:latin typeface="+mn-lt"/>
                    <a:ea typeface="+mn-ea"/>
                    <a:cs typeface="+mn-cs"/>
                  </a:defRPr>
                </a:pPr>
                <a:endParaRPr lang="zh-CN"/>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Sheet1!$A$2:$A$9</c:f>
              <c:strCache>
                <c:ptCount val="6"/>
                <c:pt idx="0">
                  <c:v>5年期</c:v>
                </c:pt>
                <c:pt idx="1">
                  <c:v>7年期</c:v>
                </c:pt>
                <c:pt idx="2">
                  <c:v>10年期</c:v>
                </c:pt>
                <c:pt idx="3">
                  <c:v>15年期</c:v>
                </c:pt>
                <c:pt idx="4">
                  <c:v>20年期</c:v>
                </c:pt>
                <c:pt idx="5">
                  <c:v>30年期</c:v>
                </c:pt>
              </c:strCache>
            </c:strRef>
          </c:cat>
          <c:val>
            <c:numRef>
              <c:f>Sheet1!$B$2:$B$9</c:f>
              <c:numCache>
                <c:formatCode>General</c:formatCode>
                <c:ptCount val="8"/>
                <c:pt idx="0">
                  <c:v>4.8</c:v>
                </c:pt>
                <c:pt idx="1">
                  <c:v>73.22</c:v>
                </c:pt>
                <c:pt idx="2">
                  <c:v>41.57</c:v>
                </c:pt>
                <c:pt idx="3">
                  <c:v>27.57</c:v>
                </c:pt>
                <c:pt idx="4">
                  <c:v>33.75</c:v>
                </c:pt>
                <c:pt idx="5">
                  <c:v>22.19</c:v>
                </c:pt>
              </c:numCache>
            </c:numRef>
          </c:val>
          <c:extLst>
            <c:ext xmlns:c16="http://schemas.microsoft.com/office/drawing/2014/chart" uri="{C3380CC4-5D6E-409C-BE32-E72D297353CC}">
              <c16:uniqueId val="{00000010-7297-4431-A61A-61770BF4C59A}"/>
            </c:ext>
          </c:extLst>
        </c:ser>
        <c:dLbls>
          <c:showLegendKey val="0"/>
          <c:showVal val="0"/>
          <c:showCatName val="0"/>
          <c:showSerName val="0"/>
          <c:showPercent val="0"/>
          <c:showBubbleSize val="0"/>
          <c:showLeaderLines val="1"/>
        </c:dLbls>
        <c:firstSliceAng val="0"/>
      </c:pieChart>
      <c:spPr>
        <a:noFill/>
        <a:ln>
          <a:noFill/>
        </a:ln>
        <a:effectLst/>
      </c:spPr>
    </c:plotArea>
    <c:legend>
      <c:legendPos val="b"/>
      <c:legendEntry>
        <c:idx val="6"/>
        <c:delete val="1"/>
      </c:legendEntry>
      <c:legendEntry>
        <c:idx val="7"/>
        <c:delete val="1"/>
      </c:legendEntry>
      <c:overlay val="0"/>
      <c:spPr>
        <a:noFill/>
        <a:ln>
          <a:noFill/>
        </a:ln>
        <a:effectLst/>
      </c:spPr>
      <c:txPr>
        <a:bodyPr rot="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6DBFA7-4E01-4D82-BFDB-818980921DC1}" type="datetimeFigureOut">
              <a:rPr lang="zh-CN" altLang="en-US" smtClean="0"/>
              <a:t>2022-05-16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36CC18-C6E7-4006-B5C5-E88445284E09}"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用这个封面，调整设计</a:t>
            </a:r>
          </a:p>
        </p:txBody>
      </p:sp>
      <p:sp>
        <p:nvSpPr>
          <p:cNvPr id="4" name="灯片编号占位符 3"/>
          <p:cNvSpPr>
            <a:spLocks noGrp="1"/>
          </p:cNvSpPr>
          <p:nvPr>
            <p:ph type="sldNum" sz="quarter" idx="5"/>
          </p:nvPr>
        </p:nvSpPr>
        <p:spPr/>
        <p:txBody>
          <a:bodyPr/>
          <a:lstStyle/>
          <a:p>
            <a:fld id="{1A36CC18-C6E7-4006-B5C5-E88445284E09}"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美化，柱状图（美化）</a:t>
            </a:r>
          </a:p>
        </p:txBody>
      </p:sp>
      <p:sp>
        <p:nvSpPr>
          <p:cNvPr id="4" name="灯片编号占位符 3"/>
          <p:cNvSpPr>
            <a:spLocks noGrp="1"/>
          </p:cNvSpPr>
          <p:nvPr>
            <p:ph type="sldNum" sz="quarter" idx="5"/>
          </p:nvPr>
        </p:nvSpPr>
        <p:spPr/>
        <p:txBody>
          <a:bodyPr/>
          <a:lstStyle/>
          <a:p>
            <a:fld id="{1A36CC18-C6E7-4006-B5C5-E88445284E09}"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A36CC18-C6E7-4006-B5C5-E88445284E09}"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调整排版</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dirty="0"/>
              <a:t>此页未修改，把“来之</a:t>
            </a:r>
            <a:r>
              <a:rPr lang="en-US" altLang="zh-CN" b="1" dirty="0"/>
              <a:t>……</a:t>
            </a:r>
            <a:r>
              <a:rPr lang="zh-CN" altLang="en-US" b="1" dirty="0"/>
              <a:t>”换成“取之</a:t>
            </a:r>
            <a:r>
              <a:rPr lang="en-US" altLang="zh-CN" b="1" dirty="0"/>
              <a:t>……</a:t>
            </a:r>
            <a:r>
              <a:rPr lang="zh-CN" altLang="en-US" b="1" dirty="0"/>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dirty="0"/>
              <a:t>调整排版，美化（下面的框），通篇</a:t>
            </a:r>
            <a:r>
              <a:rPr lang="en-US" altLang="zh-CN" b="1" dirty="0"/>
              <a:t>PPT</a:t>
            </a:r>
            <a:r>
              <a:rPr lang="zh-CN" altLang="en-US" b="1" dirty="0"/>
              <a:t>保持每页宽窄一致</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A36CC18-C6E7-4006-B5C5-E88445284E09}" type="slidenum">
              <a:rPr lang="zh-CN" altLang="en-US" smtClean="0"/>
              <a:t>21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做好</a:t>
            </a:r>
            <a:r>
              <a:rPr lang="zh-CN" altLang="en-US" b="1" dirty="0"/>
              <a:t>开</a:t>
            </a:r>
            <a:r>
              <a:rPr lang="zh-CN" altLang="en-US" dirty="0"/>
              <a:t>源文章</a:t>
            </a:r>
          </a:p>
        </p:txBody>
      </p:sp>
      <p:sp>
        <p:nvSpPr>
          <p:cNvPr id="4" name="灯片编号占位符 3"/>
          <p:cNvSpPr>
            <a:spLocks noGrp="1"/>
          </p:cNvSpPr>
          <p:nvPr>
            <p:ph type="sldNum" sz="quarter" idx="5"/>
          </p:nvPr>
        </p:nvSpPr>
        <p:spPr/>
        <p:txBody>
          <a:bodyPr/>
          <a:lstStyle/>
          <a:p>
            <a:fld id="{1A36CC18-C6E7-4006-B5C5-E88445284E09}"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A36CC18-C6E7-4006-B5C5-E88445284E09}" type="slidenum">
              <a:rPr lang="zh-CN" altLang="en-US" smtClean="0"/>
              <a:t>22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A36CC18-C6E7-4006-B5C5-E88445284E09}" type="slidenum">
              <a:rPr lang="zh-CN" altLang="en-US" smtClean="0"/>
              <a:t>24</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A36CC18-C6E7-4006-B5C5-E88445284E09}" type="slidenum">
              <a:rPr lang="zh-CN" altLang="en-US" smtClean="0"/>
              <a:t>27</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这三页的柱状图，重新设计，加上两年对比数据，每年的一个柱总的是一般公共预算收入，税收收入是一般公共预算收入的一部分</a:t>
            </a:r>
          </a:p>
        </p:txBody>
      </p:sp>
      <p:sp>
        <p:nvSpPr>
          <p:cNvPr id="4" name="灯片编号占位符 3"/>
          <p:cNvSpPr>
            <a:spLocks noGrp="1"/>
          </p:cNvSpPr>
          <p:nvPr>
            <p:ph type="sldNum" sz="quarter" idx="5"/>
          </p:nvPr>
        </p:nvSpPr>
        <p:spPr/>
        <p:txBody>
          <a:bodyPr/>
          <a:lstStyle/>
          <a:p>
            <a:fld id="{1A36CC18-C6E7-4006-B5C5-E88445284E09}" type="slidenum">
              <a:rPr lang="zh-CN" altLang="en-US" smtClean="0"/>
              <a:t>28</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习近平总书记图片</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a:t>设计，调整排版</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a:sym typeface="+mn-ea"/>
              </a:rPr>
              <a:t>设计，调整排版</a:t>
            </a:r>
            <a:endParaRPr lang="zh-CN" altLang="en-US"/>
          </a:p>
        </p:txBody>
      </p:sp>
      <p:sp>
        <p:nvSpPr>
          <p:cNvPr id="4" name="灯片编号占位符 3"/>
          <p:cNvSpPr>
            <a:spLocks noGrp="1"/>
          </p:cNvSpPr>
          <p:nvPr>
            <p:ph type="sldNum" sz="quarter" idx="5"/>
          </p:nvPr>
        </p:nvSpPr>
        <p:spPr/>
        <p:txBody>
          <a:bodyPr/>
          <a:lstStyle/>
          <a:p>
            <a:fld id="{1A36CC18-C6E7-4006-B5C5-E88445284E09}" type="slidenum">
              <a:rPr lang="zh-CN" altLang="en-US" smtClean="0"/>
              <a:t>34</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dirty="0"/>
              <a:t>机遇的双引号去掉</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案例换风格，生动活泼一点，可加元素图</a:t>
            </a:r>
          </a:p>
        </p:txBody>
      </p:sp>
      <p:sp>
        <p:nvSpPr>
          <p:cNvPr id="4" name="灯片编号占位符 3"/>
          <p:cNvSpPr>
            <a:spLocks noGrp="1"/>
          </p:cNvSpPr>
          <p:nvPr>
            <p:ph type="sldNum" sz="quarter" idx="5"/>
          </p:nvPr>
        </p:nvSpPr>
        <p:spPr/>
        <p:txBody>
          <a:bodyPr/>
          <a:lstStyle/>
          <a:p>
            <a:fld id="{1A36CC18-C6E7-4006-B5C5-E88445284E09}" type="slidenum">
              <a:rPr lang="zh-CN" altLang="en-US" smtClean="0"/>
              <a:t>37</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A36CC18-C6E7-4006-B5C5-E88445284E09}" type="slidenum">
              <a:rPr lang="zh-CN" altLang="en-US" smtClean="0"/>
              <a:t>38</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36CC18-C6E7-4006-B5C5-E88445284E09}" type="slidenum">
              <a:rPr lang="zh-CN" altLang="en-US" smtClean="0"/>
              <a:t>40</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a:t>设计美化，三个模块变大</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1A36CC18-C6E7-4006-B5C5-E88445284E09}"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设计、排版、美化</a:t>
            </a:r>
          </a:p>
        </p:txBody>
      </p:sp>
      <p:sp>
        <p:nvSpPr>
          <p:cNvPr id="4" name="灯片编号占位符 3"/>
          <p:cNvSpPr>
            <a:spLocks noGrp="1"/>
          </p:cNvSpPr>
          <p:nvPr>
            <p:ph type="sldNum" sz="quarter" idx="5"/>
          </p:nvPr>
        </p:nvSpPr>
        <p:spPr/>
        <p:txBody>
          <a:bodyPr/>
          <a:lstStyle/>
          <a:p>
            <a:fld id="{1A36CC18-C6E7-4006-B5C5-E88445284E09}" type="slidenum">
              <a:rPr lang="zh-CN" altLang="en-US" smtClean="0"/>
              <a:t>47</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dirty="0"/>
              <a:t>排版，标题调整设计</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36CC18-C6E7-4006-B5C5-E88445284E09}" type="slidenum">
              <a:rPr lang="zh-CN" altLang="en-US" smtClean="0"/>
              <a:t>53</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a:t>排版，调整</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dirty="0"/>
              <a:t>背景换成新东昌学院图（现在不清晰）</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36CC18-C6E7-4006-B5C5-E88445284E09}" type="slidenum">
              <a:rPr lang="zh-CN" altLang="en-US" smtClean="0"/>
              <a:t>60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A36CC18-C6E7-4006-B5C5-E88445284E09}" type="slidenum">
              <a:rPr lang="zh-CN" altLang="en-US" smtClean="0"/>
              <a:t>6</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b="1" dirty="0"/>
              <a:t>美化，左边图大一点，右边变小一点</a:t>
            </a:r>
          </a:p>
        </p:txBody>
      </p:sp>
      <p:sp>
        <p:nvSpPr>
          <p:cNvPr id="4" name="灯片编号占位符 3"/>
          <p:cNvSpPr>
            <a:spLocks noGrp="1"/>
          </p:cNvSpPr>
          <p:nvPr>
            <p:ph type="sldNum" sz="quarter" idx="5"/>
          </p:nvPr>
        </p:nvSpPr>
        <p:spPr/>
        <p:txBody>
          <a:bodyPr/>
          <a:lstStyle/>
          <a:p>
            <a:fld id="{1A36CC18-C6E7-4006-B5C5-E88445284E09}" type="slidenum">
              <a:rPr lang="zh-CN" altLang="en-US" smtClean="0"/>
              <a:t>61</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b="1" dirty="0"/>
              <a:t>重新排版美化</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1A36CC18-C6E7-4006-B5C5-E88445284E09}" type="slidenum">
              <a:rPr lang="zh-CN" altLang="en-US" smtClean="0"/>
              <a:t>63</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b="1" dirty="0"/>
              <a:t>换个财信集团的背景图</a:t>
            </a:r>
          </a:p>
          <a:p>
            <a:r>
              <a:rPr kumimoji="1" lang="zh-CN" altLang="en-US" b="1" dirty="0"/>
              <a:t>调整排版</a:t>
            </a:r>
          </a:p>
        </p:txBody>
      </p:sp>
      <p:sp>
        <p:nvSpPr>
          <p:cNvPr id="4" name="灯片编号占位符 3"/>
          <p:cNvSpPr>
            <a:spLocks noGrp="1"/>
          </p:cNvSpPr>
          <p:nvPr>
            <p:ph type="sldNum" sz="quarter" idx="5"/>
          </p:nvPr>
        </p:nvSpPr>
        <p:spPr/>
        <p:txBody>
          <a:bodyPr/>
          <a:lstStyle/>
          <a:p>
            <a:fld id="{1A36CC18-C6E7-4006-B5C5-E88445284E09}" type="slidenum">
              <a:rPr lang="zh-CN" altLang="en-US" smtClean="0"/>
              <a:t>66</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换个聊城的背景图</a:t>
            </a:r>
            <a:endParaRPr lang="en-US" altLang="zh-CN" dirty="0"/>
          </a:p>
          <a:p>
            <a:r>
              <a:rPr lang="zh-CN" altLang="en-US" dirty="0"/>
              <a:t>前半句左上，后半句右下，，错开的格式</a:t>
            </a:r>
          </a:p>
        </p:txBody>
      </p:sp>
      <p:sp>
        <p:nvSpPr>
          <p:cNvPr id="4" name="灯片编号占位符 3"/>
          <p:cNvSpPr>
            <a:spLocks noGrp="1"/>
          </p:cNvSpPr>
          <p:nvPr>
            <p:ph type="sldNum" sz="quarter" idx="5"/>
          </p:nvPr>
        </p:nvSpPr>
        <p:spPr/>
        <p:txBody>
          <a:bodyPr/>
          <a:lstStyle/>
          <a:p>
            <a:fld id="{1A36CC18-C6E7-4006-B5C5-E88445284E09}" type="slidenum">
              <a:rPr lang="zh-CN" altLang="en-US" smtClean="0"/>
              <a:t>67</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改成蓝色主题，设计一个不一样的封底</a:t>
            </a:r>
          </a:p>
        </p:txBody>
      </p:sp>
      <p:sp>
        <p:nvSpPr>
          <p:cNvPr id="4" name="灯片编号占位符 3"/>
          <p:cNvSpPr>
            <a:spLocks noGrp="1"/>
          </p:cNvSpPr>
          <p:nvPr>
            <p:ph type="sldNum" sz="quarter" idx="5"/>
          </p:nvPr>
        </p:nvSpPr>
        <p:spPr/>
        <p:txBody>
          <a:bodyPr/>
          <a:lstStyle/>
          <a:p>
            <a:fld id="{E2AF4D06-BBD1-485F-A751-63CD1F4550C3}" type="slidenum">
              <a:rPr lang="zh-CN" altLang="en-US" smtClean="0"/>
              <a:t>68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调整排版，箭头再缩小，圆圈缩小</a:t>
            </a:r>
          </a:p>
        </p:txBody>
      </p:sp>
      <p:sp>
        <p:nvSpPr>
          <p:cNvPr id="4" name="灯片编号占位符 3"/>
          <p:cNvSpPr>
            <a:spLocks noGrp="1"/>
          </p:cNvSpPr>
          <p:nvPr>
            <p:ph type="sldNum" sz="quarter" idx="5"/>
          </p:nvPr>
        </p:nvSpPr>
        <p:spPr/>
        <p:txBody>
          <a:bodyPr/>
          <a:lstStyle/>
          <a:p>
            <a:fld id="{1A36CC18-C6E7-4006-B5C5-E88445284E09}"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A36CC18-C6E7-4006-B5C5-E88445284E09}"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dirty="0"/>
              <a:t>收入参考支出设计风格，不要饼图，只留条目</a:t>
            </a:r>
            <a:endParaRPr lang="en-US" altLang="zh-CN" b="1" dirty="0"/>
          </a:p>
          <a:p>
            <a:r>
              <a:rPr lang="zh-CN" altLang="en-US" b="1" dirty="0"/>
              <a:t>税收收入：增值税、企业所得税、个人所得税、土地增值税、契税</a:t>
            </a:r>
            <a:r>
              <a:rPr lang="en-US" altLang="zh-CN" b="1" dirty="0"/>
              <a:t>……</a:t>
            </a:r>
          </a:p>
          <a:p>
            <a:r>
              <a:rPr lang="zh-CN" altLang="en-US" b="1" dirty="0"/>
              <a:t>非税收入：专项收入、行政事业性收费、罚没收入、国有资源有偿使用收入</a:t>
            </a:r>
            <a:r>
              <a:rPr lang="en-US" altLang="zh-CN" b="1" dirty="0"/>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文本占位符 1"/>
          <p:cNvSpPr txBox="1"/>
          <p:nvPr userDrawn="1"/>
        </p:nvSpPr>
        <p:spPr>
          <a:xfrm>
            <a:off x="995135" y="1266333"/>
            <a:ext cx="10201730" cy="923330"/>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5400" b="1" kern="1200" spc="300">
                <a:solidFill>
                  <a:srgbClr val="FFFFFF"/>
                </a:solidFill>
                <a:latin typeface="微软雅黑" panose="020B0503020204020204" charset="-122"/>
                <a:ea typeface="微软雅黑" panose="020B0503020204020204" charset="-122"/>
                <a:cs typeface="+mn-cs"/>
                <a:sym typeface="微软雅黑" panose="020B0503020204020204" charset="-122"/>
              </a:defRPr>
            </a:lvl1pPr>
            <a:lvl2pPr marL="457200" indent="-22860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gradFill flip="none" rotWithShape="1">
                  <a:gsLst>
                    <a:gs pos="42000">
                      <a:schemeClr val="bg1"/>
                    </a:gs>
                    <a:gs pos="99000">
                      <a:srgbClr val="EACA8D"/>
                    </a:gs>
                    <a:gs pos="0">
                      <a:schemeClr val="accent4">
                        <a:lumMod val="20000"/>
                        <a:lumOff val="80000"/>
                      </a:schemeClr>
                    </a:gs>
                  </a:gsLst>
                  <a:lin ang="2700000" scaled="1"/>
                  <a:tileRect/>
                </a:gradFill>
                <a:latin typeface="思源宋体 Heavy" panose="02020900000000000000" pitchFamily="18" charset="-122"/>
                <a:ea typeface="思源宋体 Heavy" panose="02020900000000000000" pitchFamily="18" charset="-122"/>
              </a:rPr>
              <a:t>聊城市人民政府常务会议</a:t>
            </a:r>
          </a:p>
        </p:txBody>
      </p:sp>
      <p:sp>
        <p:nvSpPr>
          <p:cNvPr id="9" name="文本占位符 1"/>
          <p:cNvSpPr txBox="1"/>
          <p:nvPr userDrawn="1"/>
        </p:nvSpPr>
        <p:spPr>
          <a:xfrm>
            <a:off x="4631265" y="2287022"/>
            <a:ext cx="2916768" cy="707886"/>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5400" b="1" kern="1200" spc="300">
                <a:solidFill>
                  <a:srgbClr val="FFFFFF"/>
                </a:solidFill>
                <a:latin typeface="微软雅黑" panose="020B0503020204020204" charset="-122"/>
                <a:ea typeface="微软雅黑" panose="020B0503020204020204" charset="-122"/>
                <a:cs typeface="+mn-cs"/>
                <a:sym typeface="微软雅黑" panose="020B0503020204020204" charset="-122"/>
              </a:defRPr>
            </a:lvl1pPr>
            <a:lvl2pPr marL="457200" indent="-22860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dirty="0">
                <a:gradFill flip="none" rotWithShape="1">
                  <a:gsLst>
                    <a:gs pos="42000">
                      <a:schemeClr val="bg1"/>
                    </a:gs>
                    <a:gs pos="99000">
                      <a:srgbClr val="EACA8D"/>
                    </a:gs>
                    <a:gs pos="0">
                      <a:schemeClr val="accent4">
                        <a:lumMod val="20000"/>
                        <a:lumOff val="80000"/>
                      </a:schemeClr>
                    </a:gs>
                  </a:gsLst>
                  <a:lin ang="2700000" scaled="1"/>
                  <a:tileRect/>
                </a:gradFill>
                <a:latin typeface="思源宋体 Heavy" panose="02020900000000000000" pitchFamily="18" charset="-122"/>
                <a:ea typeface="思源宋体 Heavy" panose="02020900000000000000" pitchFamily="18" charset="-122"/>
              </a:rPr>
              <a:t>第</a:t>
            </a:r>
            <a:r>
              <a:rPr lang="en-US" altLang="zh-CN" sz="4000" dirty="0">
                <a:gradFill flip="none" rotWithShape="1">
                  <a:gsLst>
                    <a:gs pos="42000">
                      <a:schemeClr val="bg1"/>
                    </a:gs>
                    <a:gs pos="99000">
                      <a:srgbClr val="EACA8D"/>
                    </a:gs>
                    <a:gs pos="0">
                      <a:schemeClr val="accent4">
                        <a:lumMod val="20000"/>
                        <a:lumOff val="80000"/>
                      </a:schemeClr>
                    </a:gs>
                  </a:gsLst>
                  <a:lin ang="2700000" scaled="1"/>
                  <a:tileRect/>
                </a:gradFill>
                <a:latin typeface="思源宋体 Heavy" panose="02020900000000000000" pitchFamily="18" charset="-122"/>
                <a:ea typeface="思源宋体 Heavy" panose="02020900000000000000" pitchFamily="18" charset="-122"/>
              </a:rPr>
              <a:t>x</a:t>
            </a:r>
            <a:r>
              <a:rPr lang="zh-CN" altLang="en-US" sz="4000" dirty="0">
                <a:gradFill flip="none" rotWithShape="1">
                  <a:gsLst>
                    <a:gs pos="42000">
                      <a:schemeClr val="bg1"/>
                    </a:gs>
                    <a:gs pos="99000">
                      <a:srgbClr val="EACA8D"/>
                    </a:gs>
                    <a:gs pos="0">
                      <a:schemeClr val="accent4">
                        <a:lumMod val="20000"/>
                        <a:lumOff val="80000"/>
                      </a:schemeClr>
                    </a:gs>
                  </a:gsLst>
                  <a:lin ang="2700000" scaled="1"/>
                  <a:tileRect/>
                </a:gradFill>
                <a:latin typeface="思源宋体 Heavy" panose="02020900000000000000" pitchFamily="18" charset="-122"/>
                <a:ea typeface="思源宋体 Heavy" panose="02020900000000000000" pitchFamily="18" charset="-122"/>
              </a:rPr>
              <a:t>次</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文本框 9"/>
          <p:cNvSpPr txBox="1"/>
          <p:nvPr userDrawn="1"/>
        </p:nvSpPr>
        <p:spPr>
          <a:xfrm>
            <a:off x="1465943" y="1062528"/>
            <a:ext cx="9260114"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gradFill>
                  <a:gsLst>
                    <a:gs pos="4082">
                      <a:srgbClr val="FE391F">
                        <a:lumMod val="75000"/>
                      </a:srgbClr>
                    </a:gs>
                    <a:gs pos="90000">
                      <a:srgbClr val="FE391F">
                        <a:lumMod val="37000"/>
                      </a:srgbClr>
                    </a:gs>
                  </a:gsLst>
                  <a:lin ang="2700000" scaled="1"/>
                </a:gradFill>
                <a:effectLst/>
                <a:uLnTx/>
                <a:uFillTx/>
                <a:latin typeface="思源宋体 CN Heavy"/>
                <a:ea typeface="思源宋体 CN Heavy"/>
                <a:cs typeface="+mn-cs"/>
              </a:rPr>
              <a:t>聊城市人民政府常务会议</a:t>
            </a:r>
          </a:p>
        </p:txBody>
      </p:sp>
      <p:sp>
        <p:nvSpPr>
          <p:cNvPr id="11" name="文本框 10"/>
          <p:cNvSpPr txBox="1"/>
          <p:nvPr userDrawn="1"/>
        </p:nvSpPr>
        <p:spPr>
          <a:xfrm>
            <a:off x="5092700" y="2127811"/>
            <a:ext cx="2006600" cy="769441"/>
          </a:xfrm>
          <a:prstGeom prst="rect">
            <a:avLst/>
          </a:prstGeom>
          <a:noFill/>
        </p:spPr>
        <p:txBody>
          <a:bodyPr wrap="square">
            <a:spAutoFit/>
          </a:bodyPr>
          <a:lstStyle/>
          <a:p>
            <a:pPr algn="dist"/>
            <a:r>
              <a:rPr kumimoji="0" lang="zh-CN" altLang="en-US" sz="4400" b="0" i="0" u="none" strike="noStrike" kern="1200" cap="none" spc="0" normalizeH="0" baseline="0" noProof="0" dirty="0">
                <a:ln>
                  <a:noFill/>
                </a:ln>
                <a:gradFill>
                  <a:gsLst>
                    <a:gs pos="4082">
                      <a:srgbClr val="FE391F">
                        <a:lumMod val="75000"/>
                      </a:srgbClr>
                    </a:gs>
                    <a:gs pos="90000">
                      <a:srgbClr val="FE391F">
                        <a:lumMod val="37000"/>
                      </a:srgbClr>
                    </a:gs>
                  </a:gsLst>
                  <a:lin ang="2700000" scaled="1"/>
                </a:gradFill>
                <a:effectLst/>
                <a:uLnTx/>
                <a:uFillTx/>
                <a:latin typeface="思源宋体 CN Heavy"/>
                <a:ea typeface="思源宋体 CN Heavy"/>
                <a:cs typeface="+mn-cs"/>
              </a:rPr>
              <a:t>第</a:t>
            </a:r>
            <a:r>
              <a:rPr kumimoji="0" lang="en-US" altLang="zh-CN" sz="4400" b="0" i="0" u="none" strike="noStrike" kern="1200" cap="none" spc="0" normalizeH="0" baseline="0" noProof="0" dirty="0">
                <a:ln>
                  <a:noFill/>
                </a:ln>
                <a:gradFill>
                  <a:gsLst>
                    <a:gs pos="4082">
                      <a:srgbClr val="FE391F">
                        <a:lumMod val="75000"/>
                      </a:srgbClr>
                    </a:gs>
                    <a:gs pos="90000">
                      <a:srgbClr val="FE391F">
                        <a:lumMod val="37000"/>
                      </a:srgbClr>
                    </a:gs>
                  </a:gsLst>
                  <a:lin ang="2700000" scaled="1"/>
                </a:gradFill>
                <a:effectLst/>
                <a:uLnTx/>
                <a:uFillTx/>
                <a:latin typeface="思源宋体 CN Heavy"/>
                <a:ea typeface="思源宋体 CN Heavy"/>
                <a:cs typeface="+mn-cs"/>
              </a:rPr>
              <a:t>x</a:t>
            </a:r>
            <a:r>
              <a:rPr kumimoji="0" lang="zh-CN" altLang="en-US" sz="4400" b="0" i="0" u="none" strike="noStrike" kern="1200" cap="none" spc="0" normalizeH="0" baseline="0" noProof="0" dirty="0">
                <a:ln>
                  <a:noFill/>
                </a:ln>
                <a:gradFill>
                  <a:gsLst>
                    <a:gs pos="4082">
                      <a:srgbClr val="FE391F">
                        <a:lumMod val="75000"/>
                      </a:srgbClr>
                    </a:gs>
                    <a:gs pos="90000">
                      <a:srgbClr val="FE391F">
                        <a:lumMod val="37000"/>
                      </a:srgbClr>
                    </a:gs>
                  </a:gsLst>
                  <a:lin ang="2700000" scaled="1"/>
                </a:gradFill>
                <a:effectLst/>
                <a:uLnTx/>
                <a:uFillTx/>
                <a:latin typeface="思源宋体 CN Heavy"/>
                <a:ea typeface="思源宋体 CN Heavy"/>
                <a:cs typeface="+mn-cs"/>
              </a:rPr>
              <a:t>次</a:t>
            </a:r>
            <a:endParaRPr lang="zh-CN" altLang="en-US" sz="12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grpSp>
        <p:nvGrpSpPr>
          <p:cNvPr id="4" name="组合 3"/>
          <p:cNvGrpSpPr/>
          <p:nvPr userDrawn="1"/>
        </p:nvGrpSpPr>
        <p:grpSpPr>
          <a:xfrm>
            <a:off x="1378828" y="932548"/>
            <a:ext cx="9434345" cy="1800095"/>
            <a:chOff x="1189574" y="932548"/>
            <a:chExt cx="9434345" cy="1800095"/>
          </a:xfrm>
        </p:grpSpPr>
        <p:sp>
          <p:nvSpPr>
            <p:cNvPr id="5" name="文本框 4"/>
            <p:cNvSpPr txBox="1"/>
            <p:nvPr/>
          </p:nvSpPr>
          <p:spPr>
            <a:xfrm>
              <a:off x="1189574" y="1028700"/>
              <a:ext cx="914400" cy="1446550"/>
            </a:xfrm>
            <a:prstGeom prst="rect">
              <a:avLst/>
            </a:prstGeom>
            <a:noFill/>
          </p:spPr>
          <p:txBody>
            <a:bodyPr wrap="square">
              <a:spAutoFit/>
            </a:bodyPr>
            <a:lstStyle/>
            <a:p>
              <a:pPr algn="ctr"/>
              <a:r>
                <a:rPr kumimoji="0" lang="zh-CN" altLang="en-US" sz="8800" b="0" i="0" u="none" strike="noStrike" kern="1200" cap="none" spc="0" normalizeH="0" baseline="0" noProof="0" dirty="0">
                  <a:ln>
                    <a:noFill/>
                  </a:ln>
                  <a:gradFill>
                    <a:gsLst>
                      <a:gs pos="0">
                        <a:srgbClr val="ED845C"/>
                      </a:gs>
                      <a:gs pos="35000">
                        <a:srgbClr val="CB2A24"/>
                      </a:gs>
                      <a:gs pos="73000">
                        <a:srgbClr val="D52B26"/>
                      </a:gs>
                      <a:gs pos="100000">
                        <a:srgbClr val="F3C389"/>
                      </a:gs>
                    </a:gsLst>
                    <a:lin ang="2700000" scaled="0"/>
                  </a:gradFill>
                  <a:effectLst/>
                  <a:uLnTx/>
                  <a:uFillTx/>
                  <a:latin typeface="演示新手书" panose="00000500000000000000" pitchFamily="50" charset="-122"/>
                  <a:ea typeface="演示新手书" panose="00000500000000000000" pitchFamily="50" charset="-122"/>
                </a:rPr>
                <a:t>聊</a:t>
              </a:r>
              <a:endParaRPr lang="zh-CN" altLang="en-US" sz="3200" dirty="0">
                <a:gradFill>
                  <a:gsLst>
                    <a:gs pos="0">
                      <a:srgbClr val="ED845C"/>
                    </a:gs>
                    <a:gs pos="35000">
                      <a:srgbClr val="CB2A24"/>
                    </a:gs>
                    <a:gs pos="73000">
                      <a:srgbClr val="D52B26"/>
                    </a:gs>
                    <a:gs pos="100000">
                      <a:srgbClr val="F3C389"/>
                    </a:gs>
                  </a:gsLst>
                  <a:lin ang="2700000" scaled="0"/>
                </a:gradFill>
                <a:latin typeface="演示新手书" panose="00000500000000000000" pitchFamily="50" charset="-122"/>
                <a:ea typeface="演示新手书" panose="00000500000000000000" pitchFamily="50" charset="-122"/>
              </a:endParaRPr>
            </a:p>
          </p:txBody>
        </p:sp>
        <p:sp>
          <p:nvSpPr>
            <p:cNvPr id="6" name="文本框 5"/>
            <p:cNvSpPr txBox="1"/>
            <p:nvPr/>
          </p:nvSpPr>
          <p:spPr>
            <a:xfrm>
              <a:off x="1921455" y="1409204"/>
              <a:ext cx="914400" cy="1323439"/>
            </a:xfrm>
            <a:prstGeom prst="rect">
              <a:avLst/>
            </a:prstGeom>
            <a:noFill/>
          </p:spPr>
          <p:txBody>
            <a:bodyPr wrap="square">
              <a:spAutoFit/>
            </a:bodyPr>
            <a:lstStyle/>
            <a:p>
              <a:pPr algn="ctr"/>
              <a:r>
                <a:rPr kumimoji="0" lang="zh-CN" altLang="en-US" sz="8000" b="0" i="0" u="none" strike="noStrike" kern="1200" cap="none" spc="0" normalizeH="0" baseline="0" noProof="0" dirty="0">
                  <a:ln>
                    <a:noFill/>
                  </a:ln>
                  <a:gradFill>
                    <a:gsLst>
                      <a:gs pos="0">
                        <a:srgbClr val="ED845C"/>
                      </a:gs>
                      <a:gs pos="35000">
                        <a:srgbClr val="CB2A24"/>
                      </a:gs>
                      <a:gs pos="73000">
                        <a:srgbClr val="D52B26"/>
                      </a:gs>
                      <a:gs pos="100000">
                        <a:srgbClr val="F3C389"/>
                      </a:gs>
                    </a:gsLst>
                    <a:lin ang="2700000" scaled="0"/>
                  </a:gradFill>
                  <a:effectLst/>
                  <a:uLnTx/>
                  <a:uFillTx/>
                  <a:latin typeface="演示新手书" panose="00000500000000000000" pitchFamily="50" charset="-122"/>
                  <a:ea typeface="演示新手书" panose="00000500000000000000" pitchFamily="50" charset="-122"/>
                </a:rPr>
                <a:t>城</a:t>
              </a:r>
              <a:endParaRPr lang="zh-CN" altLang="en-US" sz="2800" dirty="0">
                <a:gradFill>
                  <a:gsLst>
                    <a:gs pos="0">
                      <a:srgbClr val="ED845C"/>
                    </a:gs>
                    <a:gs pos="35000">
                      <a:srgbClr val="CB2A24"/>
                    </a:gs>
                    <a:gs pos="73000">
                      <a:srgbClr val="D52B26"/>
                    </a:gs>
                    <a:gs pos="100000">
                      <a:srgbClr val="F3C389"/>
                    </a:gs>
                  </a:gsLst>
                  <a:lin ang="2700000" scaled="0"/>
                </a:gradFill>
                <a:latin typeface="演示新手书" panose="00000500000000000000" pitchFamily="50" charset="-122"/>
                <a:ea typeface="演示新手书" panose="00000500000000000000" pitchFamily="50" charset="-122"/>
              </a:endParaRPr>
            </a:p>
          </p:txBody>
        </p:sp>
        <p:sp>
          <p:nvSpPr>
            <p:cNvPr id="7" name="文本框 6"/>
            <p:cNvSpPr txBox="1"/>
            <p:nvPr/>
          </p:nvSpPr>
          <p:spPr>
            <a:xfrm>
              <a:off x="2711780" y="994126"/>
              <a:ext cx="914400" cy="1569660"/>
            </a:xfrm>
            <a:prstGeom prst="rect">
              <a:avLst/>
            </a:prstGeom>
            <a:noFill/>
          </p:spPr>
          <p:txBody>
            <a:bodyPr wrap="square">
              <a:spAutoFit/>
            </a:bodyPr>
            <a:lstStyle/>
            <a:p>
              <a:pPr algn="ctr"/>
              <a:r>
                <a:rPr kumimoji="0" lang="zh-CN" altLang="en-US" sz="9600" b="0" i="0" u="none" strike="noStrike" kern="1200" cap="none" spc="0" normalizeH="0" baseline="0" noProof="0" dirty="0">
                  <a:ln>
                    <a:noFill/>
                  </a:ln>
                  <a:gradFill>
                    <a:gsLst>
                      <a:gs pos="0">
                        <a:srgbClr val="ED845C"/>
                      </a:gs>
                      <a:gs pos="35000">
                        <a:srgbClr val="CB2A24"/>
                      </a:gs>
                      <a:gs pos="73000">
                        <a:srgbClr val="D52B26"/>
                      </a:gs>
                      <a:gs pos="100000">
                        <a:srgbClr val="F3C389"/>
                      </a:gs>
                    </a:gsLst>
                    <a:lin ang="2700000" scaled="0"/>
                  </a:gradFill>
                  <a:effectLst/>
                  <a:uLnTx/>
                  <a:uFillTx/>
                  <a:latin typeface="演示新手书" panose="00000500000000000000" pitchFamily="50" charset="-122"/>
                  <a:ea typeface="演示新手书" panose="00000500000000000000" pitchFamily="50" charset="-122"/>
                </a:rPr>
                <a:t>市</a:t>
              </a:r>
              <a:endParaRPr lang="zh-CN" altLang="en-US" sz="3600" dirty="0">
                <a:gradFill>
                  <a:gsLst>
                    <a:gs pos="0">
                      <a:srgbClr val="ED845C"/>
                    </a:gs>
                    <a:gs pos="35000">
                      <a:srgbClr val="CB2A24"/>
                    </a:gs>
                    <a:gs pos="73000">
                      <a:srgbClr val="D52B26"/>
                    </a:gs>
                    <a:gs pos="100000">
                      <a:srgbClr val="F3C389"/>
                    </a:gs>
                  </a:gsLst>
                  <a:lin ang="2700000" scaled="0"/>
                </a:gradFill>
                <a:latin typeface="演示新手书" panose="00000500000000000000" pitchFamily="50" charset="-122"/>
                <a:ea typeface="演示新手书" panose="00000500000000000000" pitchFamily="50" charset="-122"/>
              </a:endParaRPr>
            </a:p>
          </p:txBody>
        </p:sp>
        <p:sp>
          <p:nvSpPr>
            <p:cNvPr id="8" name="文本框 7"/>
            <p:cNvSpPr txBox="1"/>
            <p:nvPr/>
          </p:nvSpPr>
          <p:spPr>
            <a:xfrm>
              <a:off x="3519345" y="1061607"/>
              <a:ext cx="914400" cy="1569660"/>
            </a:xfrm>
            <a:prstGeom prst="rect">
              <a:avLst/>
            </a:prstGeom>
            <a:noFill/>
          </p:spPr>
          <p:txBody>
            <a:bodyPr wrap="square">
              <a:spAutoFit/>
            </a:bodyPr>
            <a:lstStyle/>
            <a:p>
              <a:pPr algn="ctr"/>
              <a:r>
                <a:rPr kumimoji="0" lang="zh-CN" altLang="en-US" sz="9600" b="0" i="0" u="none" strike="noStrike" kern="1200" cap="none" spc="0" normalizeH="0" baseline="0" noProof="0" dirty="0">
                  <a:ln>
                    <a:noFill/>
                  </a:ln>
                  <a:gradFill>
                    <a:gsLst>
                      <a:gs pos="0">
                        <a:srgbClr val="ED845C"/>
                      </a:gs>
                      <a:gs pos="35000">
                        <a:srgbClr val="CB2A24"/>
                      </a:gs>
                      <a:gs pos="73000">
                        <a:srgbClr val="D52B26"/>
                      </a:gs>
                      <a:gs pos="100000">
                        <a:srgbClr val="F3C389"/>
                      </a:gs>
                    </a:gsLst>
                    <a:lin ang="2700000" scaled="0"/>
                  </a:gradFill>
                  <a:effectLst/>
                  <a:uLnTx/>
                  <a:uFillTx/>
                  <a:latin typeface="演示新手书" panose="00000500000000000000" pitchFamily="50" charset="-122"/>
                  <a:ea typeface="演示新手书" panose="00000500000000000000" pitchFamily="50" charset="-122"/>
                </a:rPr>
                <a:t>人</a:t>
              </a:r>
              <a:endParaRPr lang="zh-CN" altLang="en-US" sz="3600" dirty="0">
                <a:gradFill>
                  <a:gsLst>
                    <a:gs pos="0">
                      <a:srgbClr val="ED845C"/>
                    </a:gs>
                    <a:gs pos="35000">
                      <a:srgbClr val="CB2A24"/>
                    </a:gs>
                    <a:gs pos="73000">
                      <a:srgbClr val="D52B26"/>
                    </a:gs>
                    <a:gs pos="100000">
                      <a:srgbClr val="F3C389"/>
                    </a:gs>
                  </a:gsLst>
                  <a:lin ang="2700000" scaled="0"/>
                </a:gradFill>
                <a:latin typeface="演示新手书" panose="00000500000000000000" pitchFamily="50" charset="-122"/>
                <a:ea typeface="演示新手书" panose="00000500000000000000" pitchFamily="50" charset="-122"/>
              </a:endParaRPr>
            </a:p>
          </p:txBody>
        </p:sp>
        <p:sp>
          <p:nvSpPr>
            <p:cNvPr id="9" name="文本框 8"/>
            <p:cNvSpPr txBox="1"/>
            <p:nvPr/>
          </p:nvSpPr>
          <p:spPr>
            <a:xfrm>
              <a:off x="4323842" y="936265"/>
              <a:ext cx="914400" cy="1569660"/>
            </a:xfrm>
            <a:prstGeom prst="rect">
              <a:avLst/>
            </a:prstGeom>
            <a:noFill/>
          </p:spPr>
          <p:txBody>
            <a:bodyPr wrap="square">
              <a:spAutoFit/>
            </a:bodyPr>
            <a:lstStyle/>
            <a:p>
              <a:pPr algn="ctr"/>
              <a:r>
                <a:rPr kumimoji="0" lang="zh-CN" altLang="en-US" sz="9600" b="0" i="0" u="none" strike="noStrike" kern="1200" cap="none" spc="0" normalizeH="0" baseline="0" noProof="0" dirty="0">
                  <a:ln>
                    <a:noFill/>
                  </a:ln>
                  <a:gradFill>
                    <a:gsLst>
                      <a:gs pos="0">
                        <a:srgbClr val="ED845C"/>
                      </a:gs>
                      <a:gs pos="35000">
                        <a:srgbClr val="CB2A24"/>
                      </a:gs>
                      <a:gs pos="73000">
                        <a:srgbClr val="D52B26"/>
                      </a:gs>
                      <a:gs pos="100000">
                        <a:srgbClr val="F3C389"/>
                      </a:gs>
                    </a:gsLst>
                    <a:lin ang="2700000" scaled="0"/>
                  </a:gradFill>
                  <a:effectLst/>
                  <a:uLnTx/>
                  <a:uFillTx/>
                  <a:latin typeface="演示新手书" panose="00000500000000000000" pitchFamily="50" charset="-122"/>
                  <a:ea typeface="演示新手书" panose="00000500000000000000" pitchFamily="50" charset="-122"/>
                </a:rPr>
                <a:t>民</a:t>
              </a:r>
              <a:endParaRPr lang="zh-CN" altLang="en-US" sz="3600" dirty="0">
                <a:gradFill>
                  <a:gsLst>
                    <a:gs pos="0">
                      <a:srgbClr val="ED845C"/>
                    </a:gs>
                    <a:gs pos="35000">
                      <a:srgbClr val="CB2A24"/>
                    </a:gs>
                    <a:gs pos="73000">
                      <a:srgbClr val="D52B26"/>
                    </a:gs>
                    <a:gs pos="100000">
                      <a:srgbClr val="F3C389"/>
                    </a:gs>
                  </a:gsLst>
                  <a:lin ang="2700000" scaled="0"/>
                </a:gradFill>
                <a:latin typeface="演示新手书" panose="00000500000000000000" pitchFamily="50" charset="-122"/>
                <a:ea typeface="演示新手书" panose="00000500000000000000" pitchFamily="50" charset="-122"/>
              </a:endParaRPr>
            </a:p>
          </p:txBody>
        </p:sp>
        <p:sp>
          <p:nvSpPr>
            <p:cNvPr id="10" name="文本框 9"/>
            <p:cNvSpPr txBox="1"/>
            <p:nvPr/>
          </p:nvSpPr>
          <p:spPr>
            <a:xfrm>
              <a:off x="5275774" y="932548"/>
              <a:ext cx="914400" cy="1569660"/>
            </a:xfrm>
            <a:prstGeom prst="rect">
              <a:avLst/>
            </a:prstGeom>
            <a:noFill/>
          </p:spPr>
          <p:txBody>
            <a:bodyPr wrap="square">
              <a:spAutoFit/>
            </a:bodyPr>
            <a:lstStyle/>
            <a:p>
              <a:pPr algn="ctr"/>
              <a:r>
                <a:rPr kumimoji="0" lang="zh-CN" altLang="en-US" sz="9600" b="0" i="0" u="none" strike="noStrike" kern="1200" cap="none" spc="0" normalizeH="0" baseline="0" noProof="0" dirty="0">
                  <a:ln>
                    <a:noFill/>
                  </a:ln>
                  <a:gradFill>
                    <a:gsLst>
                      <a:gs pos="0">
                        <a:srgbClr val="ED845C"/>
                      </a:gs>
                      <a:gs pos="35000">
                        <a:srgbClr val="CB2A24"/>
                      </a:gs>
                      <a:gs pos="73000">
                        <a:srgbClr val="D52B26"/>
                      </a:gs>
                      <a:gs pos="100000">
                        <a:srgbClr val="F3C389"/>
                      </a:gs>
                    </a:gsLst>
                    <a:lin ang="2700000" scaled="0"/>
                  </a:gradFill>
                  <a:effectLst/>
                  <a:uLnTx/>
                  <a:uFillTx/>
                  <a:latin typeface="演示新手书" panose="00000500000000000000" pitchFamily="50" charset="-122"/>
                  <a:ea typeface="演示新手书" panose="00000500000000000000" pitchFamily="50" charset="-122"/>
                </a:rPr>
                <a:t>政</a:t>
              </a:r>
              <a:endParaRPr lang="zh-CN" altLang="en-US" sz="3600" dirty="0">
                <a:gradFill>
                  <a:gsLst>
                    <a:gs pos="0">
                      <a:srgbClr val="ED845C"/>
                    </a:gs>
                    <a:gs pos="35000">
                      <a:srgbClr val="CB2A24"/>
                    </a:gs>
                    <a:gs pos="73000">
                      <a:srgbClr val="D52B26"/>
                    </a:gs>
                    <a:gs pos="100000">
                      <a:srgbClr val="F3C389"/>
                    </a:gs>
                  </a:gsLst>
                  <a:lin ang="2700000" scaled="0"/>
                </a:gradFill>
                <a:latin typeface="演示新手书" panose="00000500000000000000" pitchFamily="50" charset="-122"/>
                <a:ea typeface="演示新手书" panose="00000500000000000000" pitchFamily="50" charset="-122"/>
              </a:endParaRPr>
            </a:p>
          </p:txBody>
        </p:sp>
        <p:sp>
          <p:nvSpPr>
            <p:cNvPr id="11" name="文本框 10"/>
            <p:cNvSpPr txBox="1"/>
            <p:nvPr/>
          </p:nvSpPr>
          <p:spPr>
            <a:xfrm>
              <a:off x="6214595" y="1280314"/>
              <a:ext cx="914400" cy="1446550"/>
            </a:xfrm>
            <a:prstGeom prst="rect">
              <a:avLst/>
            </a:prstGeom>
            <a:noFill/>
          </p:spPr>
          <p:txBody>
            <a:bodyPr wrap="square">
              <a:spAutoFit/>
            </a:bodyPr>
            <a:lstStyle/>
            <a:p>
              <a:pPr algn="ctr"/>
              <a:r>
                <a:rPr kumimoji="0" lang="zh-CN" altLang="en-US" sz="8800" b="0" i="0" u="none" strike="noStrike" kern="1200" cap="none" spc="0" normalizeH="0" baseline="0" noProof="0" dirty="0">
                  <a:ln>
                    <a:noFill/>
                  </a:ln>
                  <a:gradFill>
                    <a:gsLst>
                      <a:gs pos="0">
                        <a:srgbClr val="ED845C"/>
                      </a:gs>
                      <a:gs pos="35000">
                        <a:srgbClr val="CB2A24"/>
                      </a:gs>
                      <a:gs pos="73000">
                        <a:srgbClr val="D52B26"/>
                      </a:gs>
                      <a:gs pos="100000">
                        <a:srgbClr val="F3C389"/>
                      </a:gs>
                    </a:gsLst>
                    <a:lin ang="2700000" scaled="0"/>
                  </a:gradFill>
                  <a:effectLst/>
                  <a:uLnTx/>
                  <a:uFillTx/>
                  <a:latin typeface="演示新手书" panose="00000500000000000000" pitchFamily="50" charset="-122"/>
                  <a:ea typeface="演示新手书" panose="00000500000000000000" pitchFamily="50" charset="-122"/>
                </a:rPr>
                <a:t>府</a:t>
              </a:r>
              <a:endParaRPr lang="zh-CN" altLang="en-US" sz="3200" dirty="0">
                <a:gradFill>
                  <a:gsLst>
                    <a:gs pos="0">
                      <a:srgbClr val="ED845C"/>
                    </a:gs>
                    <a:gs pos="35000">
                      <a:srgbClr val="CB2A24"/>
                    </a:gs>
                    <a:gs pos="73000">
                      <a:srgbClr val="D52B26"/>
                    </a:gs>
                    <a:gs pos="100000">
                      <a:srgbClr val="F3C389"/>
                    </a:gs>
                  </a:gsLst>
                  <a:lin ang="2700000" scaled="0"/>
                </a:gradFill>
                <a:latin typeface="演示新手书" panose="00000500000000000000" pitchFamily="50" charset="-122"/>
                <a:ea typeface="演示新手书" panose="00000500000000000000" pitchFamily="50" charset="-122"/>
              </a:endParaRPr>
            </a:p>
          </p:txBody>
        </p:sp>
        <p:sp>
          <p:nvSpPr>
            <p:cNvPr id="12" name="文本框 11"/>
            <p:cNvSpPr txBox="1"/>
            <p:nvPr/>
          </p:nvSpPr>
          <p:spPr>
            <a:xfrm>
              <a:off x="7018557" y="1028700"/>
              <a:ext cx="914400" cy="1446550"/>
            </a:xfrm>
            <a:prstGeom prst="rect">
              <a:avLst/>
            </a:prstGeom>
            <a:noFill/>
          </p:spPr>
          <p:txBody>
            <a:bodyPr wrap="square">
              <a:spAutoFit/>
            </a:bodyPr>
            <a:lstStyle/>
            <a:p>
              <a:pPr algn="ctr"/>
              <a:r>
                <a:rPr kumimoji="0" lang="zh-CN" altLang="en-US" sz="8800" b="0" i="0" u="none" strike="noStrike" kern="1200" cap="none" spc="0" normalizeH="0" baseline="0" noProof="0" dirty="0">
                  <a:ln>
                    <a:noFill/>
                  </a:ln>
                  <a:gradFill>
                    <a:gsLst>
                      <a:gs pos="0">
                        <a:srgbClr val="ED845C"/>
                      </a:gs>
                      <a:gs pos="35000">
                        <a:srgbClr val="CB2A24"/>
                      </a:gs>
                      <a:gs pos="73000">
                        <a:srgbClr val="D52B26"/>
                      </a:gs>
                      <a:gs pos="100000">
                        <a:srgbClr val="F3C389"/>
                      </a:gs>
                    </a:gsLst>
                    <a:lin ang="2700000" scaled="0"/>
                  </a:gradFill>
                  <a:effectLst/>
                  <a:uLnTx/>
                  <a:uFillTx/>
                  <a:latin typeface="演示新手书" panose="00000500000000000000" pitchFamily="50" charset="-122"/>
                  <a:ea typeface="演示新手书" panose="00000500000000000000" pitchFamily="50" charset="-122"/>
                </a:rPr>
                <a:t>常</a:t>
              </a:r>
              <a:endParaRPr lang="zh-CN" altLang="en-US" sz="3200" dirty="0">
                <a:gradFill>
                  <a:gsLst>
                    <a:gs pos="0">
                      <a:srgbClr val="ED845C"/>
                    </a:gs>
                    <a:gs pos="35000">
                      <a:srgbClr val="CB2A24"/>
                    </a:gs>
                    <a:gs pos="73000">
                      <a:srgbClr val="D52B26"/>
                    </a:gs>
                    <a:gs pos="100000">
                      <a:srgbClr val="F3C389"/>
                    </a:gs>
                  </a:gsLst>
                  <a:lin ang="2700000" scaled="0"/>
                </a:gradFill>
                <a:latin typeface="演示新手书" panose="00000500000000000000" pitchFamily="50" charset="-122"/>
                <a:ea typeface="演示新手书" panose="00000500000000000000" pitchFamily="50" charset="-122"/>
              </a:endParaRPr>
            </a:p>
          </p:txBody>
        </p:sp>
        <p:sp>
          <p:nvSpPr>
            <p:cNvPr id="13" name="文本框 12"/>
            <p:cNvSpPr txBox="1"/>
            <p:nvPr/>
          </p:nvSpPr>
          <p:spPr>
            <a:xfrm>
              <a:off x="7802777" y="1175616"/>
              <a:ext cx="914400" cy="1446550"/>
            </a:xfrm>
            <a:prstGeom prst="rect">
              <a:avLst/>
            </a:prstGeom>
            <a:noFill/>
          </p:spPr>
          <p:txBody>
            <a:bodyPr wrap="square">
              <a:spAutoFit/>
            </a:bodyPr>
            <a:lstStyle/>
            <a:p>
              <a:pPr algn="ctr"/>
              <a:r>
                <a:rPr kumimoji="0" lang="zh-CN" altLang="en-US" sz="8800" b="0" i="0" u="none" strike="noStrike" kern="1200" cap="none" spc="0" normalizeH="0" baseline="0" noProof="0" dirty="0">
                  <a:ln>
                    <a:noFill/>
                  </a:ln>
                  <a:gradFill>
                    <a:gsLst>
                      <a:gs pos="0">
                        <a:srgbClr val="ED845C"/>
                      </a:gs>
                      <a:gs pos="35000">
                        <a:srgbClr val="CB2A24"/>
                      </a:gs>
                      <a:gs pos="73000">
                        <a:srgbClr val="D52B26"/>
                      </a:gs>
                      <a:gs pos="100000">
                        <a:srgbClr val="F3C389"/>
                      </a:gs>
                    </a:gsLst>
                    <a:lin ang="2700000" scaled="0"/>
                  </a:gradFill>
                  <a:effectLst/>
                  <a:uLnTx/>
                  <a:uFillTx/>
                  <a:latin typeface="演示新手书" panose="00000500000000000000" pitchFamily="50" charset="-122"/>
                  <a:ea typeface="演示新手书" panose="00000500000000000000" pitchFamily="50" charset="-122"/>
                </a:rPr>
                <a:t>务</a:t>
              </a:r>
              <a:endParaRPr lang="zh-CN" altLang="en-US" sz="3200" dirty="0">
                <a:gradFill>
                  <a:gsLst>
                    <a:gs pos="0">
                      <a:srgbClr val="ED845C"/>
                    </a:gs>
                    <a:gs pos="35000">
                      <a:srgbClr val="CB2A24"/>
                    </a:gs>
                    <a:gs pos="73000">
                      <a:srgbClr val="D52B26"/>
                    </a:gs>
                    <a:gs pos="100000">
                      <a:srgbClr val="F3C389"/>
                    </a:gs>
                  </a:gsLst>
                  <a:lin ang="2700000" scaled="0"/>
                </a:gradFill>
                <a:latin typeface="演示新手书" panose="00000500000000000000" pitchFamily="50" charset="-122"/>
                <a:ea typeface="演示新手书" panose="00000500000000000000" pitchFamily="50" charset="-122"/>
              </a:endParaRPr>
            </a:p>
          </p:txBody>
        </p:sp>
        <p:sp>
          <p:nvSpPr>
            <p:cNvPr id="14" name="文本框 13"/>
            <p:cNvSpPr txBox="1"/>
            <p:nvPr/>
          </p:nvSpPr>
          <p:spPr>
            <a:xfrm>
              <a:off x="8732796" y="1061607"/>
              <a:ext cx="914400" cy="1446550"/>
            </a:xfrm>
            <a:prstGeom prst="rect">
              <a:avLst/>
            </a:prstGeom>
            <a:noFill/>
          </p:spPr>
          <p:txBody>
            <a:bodyPr wrap="square">
              <a:spAutoFit/>
            </a:bodyPr>
            <a:lstStyle/>
            <a:p>
              <a:pPr algn="ctr"/>
              <a:r>
                <a:rPr kumimoji="0" lang="zh-CN" altLang="en-US" sz="8800" b="0" i="0" u="none" strike="noStrike" kern="1200" cap="none" spc="0" normalizeH="0" baseline="0" noProof="0" dirty="0">
                  <a:ln>
                    <a:noFill/>
                  </a:ln>
                  <a:gradFill>
                    <a:gsLst>
                      <a:gs pos="0">
                        <a:srgbClr val="ED845C"/>
                      </a:gs>
                      <a:gs pos="35000">
                        <a:srgbClr val="CB2A24"/>
                      </a:gs>
                      <a:gs pos="73000">
                        <a:srgbClr val="D52B26"/>
                      </a:gs>
                      <a:gs pos="100000">
                        <a:srgbClr val="F3C389"/>
                      </a:gs>
                    </a:gsLst>
                    <a:lin ang="2700000" scaled="0"/>
                  </a:gradFill>
                  <a:effectLst/>
                  <a:uLnTx/>
                  <a:uFillTx/>
                  <a:latin typeface="演示新手书" panose="00000500000000000000" pitchFamily="50" charset="-122"/>
                  <a:ea typeface="演示新手书" panose="00000500000000000000" pitchFamily="50" charset="-122"/>
                </a:rPr>
                <a:t>会</a:t>
              </a:r>
              <a:endParaRPr lang="zh-CN" altLang="en-US" sz="3200" dirty="0">
                <a:gradFill>
                  <a:gsLst>
                    <a:gs pos="0">
                      <a:srgbClr val="ED845C"/>
                    </a:gs>
                    <a:gs pos="35000">
                      <a:srgbClr val="CB2A24"/>
                    </a:gs>
                    <a:gs pos="73000">
                      <a:srgbClr val="D52B26"/>
                    </a:gs>
                    <a:gs pos="100000">
                      <a:srgbClr val="F3C389"/>
                    </a:gs>
                  </a:gsLst>
                  <a:lin ang="2700000" scaled="0"/>
                </a:gradFill>
                <a:latin typeface="演示新手书" panose="00000500000000000000" pitchFamily="50" charset="-122"/>
                <a:ea typeface="演示新手书" panose="00000500000000000000" pitchFamily="50" charset="-122"/>
              </a:endParaRPr>
            </a:p>
          </p:txBody>
        </p:sp>
        <p:sp>
          <p:nvSpPr>
            <p:cNvPr id="15" name="文本框 14"/>
            <p:cNvSpPr txBox="1"/>
            <p:nvPr/>
          </p:nvSpPr>
          <p:spPr>
            <a:xfrm>
              <a:off x="9709519" y="1028700"/>
              <a:ext cx="914400" cy="1446550"/>
            </a:xfrm>
            <a:prstGeom prst="rect">
              <a:avLst/>
            </a:prstGeom>
            <a:noFill/>
          </p:spPr>
          <p:txBody>
            <a:bodyPr wrap="square">
              <a:spAutoFit/>
            </a:bodyPr>
            <a:lstStyle/>
            <a:p>
              <a:pPr algn="ctr"/>
              <a:r>
                <a:rPr kumimoji="0" lang="zh-CN" altLang="en-US" sz="8800" b="0" i="0" u="none" strike="noStrike" kern="1200" cap="none" spc="0" normalizeH="0" baseline="0" noProof="0" dirty="0">
                  <a:ln>
                    <a:noFill/>
                  </a:ln>
                  <a:gradFill>
                    <a:gsLst>
                      <a:gs pos="0">
                        <a:srgbClr val="ED845C"/>
                      </a:gs>
                      <a:gs pos="35000">
                        <a:srgbClr val="CB2A24"/>
                      </a:gs>
                      <a:gs pos="73000">
                        <a:srgbClr val="D52B26"/>
                      </a:gs>
                      <a:gs pos="100000">
                        <a:srgbClr val="F3C389"/>
                      </a:gs>
                    </a:gsLst>
                    <a:lin ang="2700000" scaled="0"/>
                  </a:gradFill>
                  <a:effectLst/>
                  <a:uLnTx/>
                  <a:uFillTx/>
                  <a:latin typeface="演示新手书" panose="00000500000000000000" pitchFamily="50" charset="-122"/>
                  <a:ea typeface="演示新手书" panose="00000500000000000000" pitchFamily="50" charset="-122"/>
                </a:rPr>
                <a:t>议</a:t>
              </a:r>
              <a:endParaRPr lang="zh-CN" altLang="en-US" sz="3200" dirty="0">
                <a:gradFill>
                  <a:gsLst>
                    <a:gs pos="0">
                      <a:srgbClr val="ED845C"/>
                    </a:gs>
                    <a:gs pos="35000">
                      <a:srgbClr val="CB2A24"/>
                    </a:gs>
                    <a:gs pos="73000">
                      <a:srgbClr val="D52B26"/>
                    </a:gs>
                    <a:gs pos="100000">
                      <a:srgbClr val="F3C389"/>
                    </a:gs>
                  </a:gsLst>
                  <a:lin ang="2700000" scaled="0"/>
                </a:gradFill>
                <a:latin typeface="演示新手书" panose="00000500000000000000" pitchFamily="50" charset="-122"/>
                <a:ea typeface="演示新手书" panose="00000500000000000000" pitchFamily="50" charset="-122"/>
              </a:endParaRPr>
            </a:p>
          </p:txBody>
        </p:sp>
      </p:grpSp>
      <p:sp>
        <p:nvSpPr>
          <p:cNvPr id="16" name="文本框 15"/>
          <p:cNvSpPr txBox="1"/>
          <p:nvPr userDrawn="1"/>
        </p:nvSpPr>
        <p:spPr>
          <a:xfrm>
            <a:off x="5207000" y="2752262"/>
            <a:ext cx="1778000" cy="707886"/>
          </a:xfrm>
          <a:prstGeom prst="rect">
            <a:avLst/>
          </a:prstGeom>
          <a:noFill/>
        </p:spPr>
        <p:txBody>
          <a:bodyPr wrap="square">
            <a:spAutoFit/>
          </a:bodyPr>
          <a:lstStyle/>
          <a:p>
            <a:pPr algn="dist"/>
            <a:r>
              <a:rPr kumimoji="0" lang="zh-CN" altLang="en-US" sz="4000" b="0" i="0" u="none" strike="noStrike" kern="1200" cap="none" spc="0" normalizeH="0" baseline="0" noProof="0" dirty="0">
                <a:ln>
                  <a:noFill/>
                </a:ln>
                <a:solidFill>
                  <a:srgbClr val="CF2A25"/>
                </a:solidFill>
                <a:effectLst/>
                <a:uLnTx/>
                <a:uFillTx/>
                <a:latin typeface="思源宋体 CN Heavy"/>
                <a:ea typeface="思源宋体 CN Heavy"/>
                <a:cs typeface="+mn-cs"/>
              </a:rPr>
              <a:t>第</a:t>
            </a:r>
            <a:r>
              <a:rPr kumimoji="0" lang="en-US" altLang="zh-CN" sz="4000" b="0" i="0" u="none" strike="noStrike" kern="1200" cap="none" spc="0" normalizeH="0" baseline="0" noProof="0" dirty="0">
                <a:ln>
                  <a:noFill/>
                </a:ln>
                <a:solidFill>
                  <a:srgbClr val="CF2A25"/>
                </a:solidFill>
                <a:effectLst/>
                <a:uLnTx/>
                <a:uFillTx/>
                <a:latin typeface="思源宋体 CN Heavy"/>
                <a:ea typeface="思源宋体 CN Heavy"/>
                <a:cs typeface="+mn-cs"/>
              </a:rPr>
              <a:t>x</a:t>
            </a:r>
            <a:r>
              <a:rPr kumimoji="0" lang="zh-CN" altLang="en-US" sz="4000" b="0" i="0" u="none" strike="noStrike" kern="1200" cap="none" spc="0" normalizeH="0" baseline="0" noProof="0" dirty="0">
                <a:ln>
                  <a:noFill/>
                </a:ln>
                <a:solidFill>
                  <a:srgbClr val="CF2A25"/>
                </a:solidFill>
                <a:effectLst/>
                <a:uLnTx/>
                <a:uFillTx/>
                <a:latin typeface="思源宋体 CN Heavy"/>
                <a:ea typeface="思源宋体 CN Heavy"/>
                <a:cs typeface="+mn-cs"/>
              </a:rPr>
              <a:t>次</a:t>
            </a:r>
            <a:endParaRPr lang="zh-CN" altLang="en-US" sz="1100" dirty="0">
              <a:solidFill>
                <a:srgbClr val="CF2A25"/>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12" name="组合 11"/>
          <p:cNvGrpSpPr/>
          <p:nvPr userDrawn="1"/>
        </p:nvGrpSpPr>
        <p:grpSpPr>
          <a:xfrm>
            <a:off x="475983" y="2218571"/>
            <a:ext cx="8097124" cy="2087011"/>
            <a:chOff x="378795" y="2449127"/>
            <a:chExt cx="8097124" cy="2087011"/>
          </a:xfrm>
        </p:grpSpPr>
        <p:sp>
          <p:nvSpPr>
            <p:cNvPr id="13" name="文本框 12"/>
            <p:cNvSpPr txBox="1"/>
            <p:nvPr/>
          </p:nvSpPr>
          <p:spPr>
            <a:xfrm>
              <a:off x="378795" y="2449127"/>
              <a:ext cx="6990897" cy="707886"/>
            </a:xfrm>
            <a:prstGeom prst="rect">
              <a:avLst/>
            </a:prstGeom>
            <a:noFill/>
          </p:spPr>
          <p:txBody>
            <a:bodyPr wrap="square">
              <a:spAutoFit/>
            </a:bodyPr>
            <a:lstStyle/>
            <a:p>
              <a:r>
                <a:rPr lang="zh-CN" altLang="en-US" sz="4000" dirty="0">
                  <a:solidFill>
                    <a:srgbClr val="182C54"/>
                  </a:solidFill>
                  <a:latin typeface="字魂5号-无外润黑体" panose="00000500000000000000" pitchFamily="2" charset="-122"/>
                  <a:ea typeface="字魂5号-无外润黑体" panose="00000500000000000000" pitchFamily="2" charset="-122"/>
                  <a:cs typeface="+mn-ea"/>
                  <a:sym typeface="+mn-lt"/>
                </a:rPr>
                <a:t>立足财政</a:t>
              </a:r>
              <a:r>
                <a:rPr lang="zh-CN" altLang="en-US" sz="4000">
                  <a:solidFill>
                    <a:srgbClr val="182C54"/>
                  </a:solidFill>
                  <a:latin typeface="字魂5号-无外润黑体" panose="00000500000000000000" pitchFamily="2" charset="-122"/>
                  <a:ea typeface="字魂5号-无外润黑体" panose="00000500000000000000" pitchFamily="2" charset="-122"/>
                  <a:cs typeface="+mn-ea"/>
                  <a:sym typeface="+mn-lt"/>
                </a:rPr>
                <a:t>职能 做好开源</a:t>
              </a:r>
              <a:r>
                <a:rPr lang="zh-CN" altLang="en-US" sz="4000" dirty="0">
                  <a:solidFill>
                    <a:srgbClr val="182C54"/>
                  </a:solidFill>
                  <a:latin typeface="字魂5号-无外润黑体" panose="00000500000000000000" pitchFamily="2" charset="-122"/>
                  <a:ea typeface="字魂5号-无外润黑体" panose="00000500000000000000" pitchFamily="2" charset="-122"/>
                  <a:cs typeface="+mn-ea"/>
                  <a:sym typeface="+mn-lt"/>
                </a:rPr>
                <a:t>文章</a:t>
              </a:r>
            </a:p>
          </p:txBody>
        </p:sp>
        <p:sp>
          <p:nvSpPr>
            <p:cNvPr id="14" name="文本框 13"/>
            <p:cNvSpPr txBox="1"/>
            <p:nvPr/>
          </p:nvSpPr>
          <p:spPr>
            <a:xfrm>
              <a:off x="378795" y="3627897"/>
              <a:ext cx="4276727" cy="707886"/>
            </a:xfrm>
            <a:prstGeom prst="rect">
              <a:avLst/>
            </a:prstGeom>
            <a:noFill/>
          </p:spPr>
          <p:txBody>
            <a:bodyPr wrap="square">
              <a:spAutoFit/>
            </a:bodyPr>
            <a:lstStyle/>
            <a:p>
              <a:r>
                <a:rPr lang="zh-CN" altLang="en-US" sz="4000" dirty="0">
                  <a:solidFill>
                    <a:srgbClr val="182C54"/>
                  </a:solidFill>
                  <a:latin typeface="字魂5号-无外润黑体" panose="00000500000000000000" pitchFamily="2" charset="-122"/>
                  <a:ea typeface="字魂5号-无外润黑体" panose="00000500000000000000" pitchFamily="2" charset="-122"/>
                  <a:cs typeface="+mn-ea"/>
                  <a:sym typeface="+mn-lt"/>
                </a:rPr>
                <a:t>力破聊城财政运行</a:t>
              </a:r>
            </a:p>
          </p:txBody>
        </p:sp>
        <p:sp>
          <p:nvSpPr>
            <p:cNvPr id="15" name="文本框 14"/>
            <p:cNvSpPr txBox="1"/>
            <p:nvPr/>
          </p:nvSpPr>
          <p:spPr>
            <a:xfrm>
              <a:off x="7168050" y="3627897"/>
              <a:ext cx="1307869" cy="707886"/>
            </a:xfrm>
            <a:prstGeom prst="rect">
              <a:avLst/>
            </a:prstGeom>
            <a:noFill/>
          </p:spPr>
          <p:txBody>
            <a:bodyPr wrap="square">
              <a:spAutoFit/>
            </a:bodyPr>
            <a:lstStyle/>
            <a:p>
              <a:r>
                <a:rPr lang="zh-CN" altLang="en-US" sz="4000" dirty="0">
                  <a:solidFill>
                    <a:srgbClr val="182C54"/>
                  </a:solidFill>
                  <a:latin typeface="字魂5号-无外润黑体" panose="00000500000000000000" pitchFamily="2" charset="-122"/>
                  <a:ea typeface="字魂5号-无外润黑体" panose="00000500000000000000" pitchFamily="2" charset="-122"/>
                  <a:cs typeface="+mn-ea"/>
                  <a:sym typeface="+mn-lt"/>
                </a:rPr>
                <a:t>难题</a:t>
              </a:r>
            </a:p>
          </p:txBody>
        </p:sp>
        <p:grpSp>
          <p:nvGrpSpPr>
            <p:cNvPr id="16" name="组合 15"/>
            <p:cNvGrpSpPr/>
            <p:nvPr/>
          </p:nvGrpSpPr>
          <p:grpSpPr>
            <a:xfrm>
              <a:off x="4158656" y="3089588"/>
              <a:ext cx="3294343" cy="1446550"/>
              <a:chOff x="4197541" y="3262552"/>
              <a:chExt cx="3294343" cy="1446550"/>
            </a:xfrm>
          </p:grpSpPr>
          <p:sp>
            <p:nvSpPr>
              <p:cNvPr id="17" name="文本框 16"/>
              <p:cNvSpPr txBox="1"/>
              <p:nvPr/>
            </p:nvSpPr>
            <p:spPr>
              <a:xfrm>
                <a:off x="4520487" y="3342316"/>
                <a:ext cx="1296426" cy="1323439"/>
              </a:xfrm>
              <a:prstGeom prst="rect">
                <a:avLst/>
              </a:prstGeom>
              <a:noFill/>
            </p:spPr>
            <p:txBody>
              <a:bodyPr wrap="square">
                <a:spAutoFit/>
              </a:bodyPr>
              <a:lstStyle/>
              <a:p>
                <a:pPr algn="ctr"/>
                <a:r>
                  <a:rPr lang="zh-CN" altLang="en-US" sz="8000" dirty="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rPr>
                  <a:t>紧</a:t>
                </a:r>
              </a:p>
            </p:txBody>
          </p:sp>
          <p:sp>
            <p:nvSpPr>
              <p:cNvPr id="18" name="文本框 17"/>
              <p:cNvSpPr txBox="1"/>
              <p:nvPr/>
            </p:nvSpPr>
            <p:spPr>
              <a:xfrm>
                <a:off x="5155153" y="3508773"/>
                <a:ext cx="1296426" cy="1200329"/>
              </a:xfrm>
              <a:prstGeom prst="rect">
                <a:avLst/>
              </a:prstGeom>
              <a:noFill/>
            </p:spPr>
            <p:txBody>
              <a:bodyPr wrap="square">
                <a:spAutoFit/>
              </a:bodyPr>
              <a:lstStyle/>
              <a:p>
                <a:pPr algn="ctr"/>
                <a:r>
                  <a:rPr lang="zh-CN" altLang="en-US" sz="7200" dirty="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rPr>
                  <a:t>平</a:t>
                </a:r>
              </a:p>
            </p:txBody>
          </p:sp>
          <p:sp>
            <p:nvSpPr>
              <p:cNvPr id="19" name="文本框 18"/>
              <p:cNvSpPr txBox="1"/>
              <p:nvPr/>
            </p:nvSpPr>
            <p:spPr>
              <a:xfrm>
                <a:off x="5895729" y="3262552"/>
                <a:ext cx="1296426" cy="1446550"/>
              </a:xfrm>
              <a:prstGeom prst="rect">
                <a:avLst/>
              </a:prstGeom>
              <a:noFill/>
            </p:spPr>
            <p:txBody>
              <a:bodyPr wrap="square">
                <a:spAutoFit/>
              </a:bodyPr>
              <a:lstStyle/>
              <a:p>
                <a:pPr algn="ctr"/>
                <a:r>
                  <a:rPr lang="zh-CN" altLang="en-US" sz="8800" dirty="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rPr>
                  <a:t>衡</a:t>
                </a:r>
              </a:p>
            </p:txBody>
          </p:sp>
          <p:sp>
            <p:nvSpPr>
              <p:cNvPr id="20" name="文本框 19"/>
              <p:cNvSpPr txBox="1"/>
              <p:nvPr/>
            </p:nvSpPr>
            <p:spPr>
              <a:xfrm>
                <a:off x="4197541" y="3486985"/>
                <a:ext cx="542738" cy="707886"/>
              </a:xfrm>
              <a:prstGeom prst="rect">
                <a:avLst/>
              </a:prstGeom>
              <a:noFill/>
            </p:spPr>
            <p:txBody>
              <a:bodyPr wrap="square">
                <a:spAutoFit/>
              </a:bodyPr>
              <a:lstStyle/>
              <a:p>
                <a:r>
                  <a:rPr lang="en-US" altLang="zh-CN" sz="4000" dirty="0">
                    <a:solidFill>
                      <a:srgbClr val="182C54"/>
                    </a:solidFill>
                    <a:latin typeface="字魂5号-无外润黑体" panose="00000500000000000000" pitchFamily="2" charset="-122"/>
                    <a:ea typeface="字魂5号-无外润黑体" panose="00000500000000000000" pitchFamily="2" charset="-122"/>
                    <a:cs typeface="+mn-ea"/>
                    <a:sym typeface="+mn-lt"/>
                  </a:rPr>
                  <a:t>“</a:t>
                </a:r>
                <a:endParaRPr lang="zh-CN" altLang="en-US" sz="4000" dirty="0">
                  <a:solidFill>
                    <a:srgbClr val="182C54"/>
                  </a:solidFill>
                  <a:latin typeface="字魂5号-无外润黑体" panose="00000500000000000000" pitchFamily="2" charset="-122"/>
                  <a:ea typeface="字魂5号-无外润黑体" panose="00000500000000000000" pitchFamily="2" charset="-122"/>
                  <a:cs typeface="+mn-ea"/>
                  <a:sym typeface="+mn-lt"/>
                </a:endParaRPr>
              </a:p>
            </p:txBody>
          </p:sp>
          <p:sp>
            <p:nvSpPr>
              <p:cNvPr id="21" name="文本框 20"/>
              <p:cNvSpPr txBox="1"/>
              <p:nvPr/>
            </p:nvSpPr>
            <p:spPr>
              <a:xfrm>
                <a:off x="7008776" y="3486985"/>
                <a:ext cx="483108" cy="707886"/>
              </a:xfrm>
              <a:prstGeom prst="rect">
                <a:avLst/>
              </a:prstGeom>
              <a:noFill/>
            </p:spPr>
            <p:txBody>
              <a:bodyPr wrap="square">
                <a:spAutoFit/>
              </a:bodyPr>
              <a:lstStyle/>
              <a:p>
                <a:r>
                  <a:rPr lang="en-US" altLang="zh-CN" sz="4000" dirty="0">
                    <a:solidFill>
                      <a:srgbClr val="182C54"/>
                    </a:solidFill>
                    <a:latin typeface="字魂5号-无外润黑体" panose="00000500000000000000" pitchFamily="2" charset="-122"/>
                    <a:ea typeface="字魂5号-无外润黑体" panose="00000500000000000000" pitchFamily="2" charset="-122"/>
                    <a:cs typeface="+mn-ea"/>
                    <a:sym typeface="+mn-lt"/>
                  </a:rPr>
                  <a:t>”</a:t>
                </a:r>
                <a:endParaRPr lang="zh-CN" altLang="en-US" sz="4000" dirty="0">
                  <a:solidFill>
                    <a:srgbClr val="182C54"/>
                  </a:solidFill>
                  <a:latin typeface="字魂5号-无外润黑体" panose="00000500000000000000" pitchFamily="2" charset="-122"/>
                  <a:ea typeface="字魂5号-无外润黑体" panose="00000500000000000000" pitchFamily="2" charset="-122"/>
                  <a:cs typeface="+mn-ea"/>
                  <a:sym typeface="+mn-lt"/>
                </a:endParaRPr>
              </a:p>
            </p:txBody>
          </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2" name="组合 1"/>
          <p:cNvGrpSpPr/>
          <p:nvPr userDrawn="1"/>
        </p:nvGrpSpPr>
        <p:grpSpPr>
          <a:xfrm>
            <a:off x="4216583" y="536295"/>
            <a:ext cx="738360" cy="725316"/>
            <a:chOff x="3874121" y="910074"/>
            <a:chExt cx="738360" cy="725316"/>
          </a:xfrm>
        </p:grpSpPr>
        <p:sp>
          <p:nvSpPr>
            <p:cNvPr id="3" name="椭圆 2"/>
            <p:cNvSpPr/>
            <p:nvPr/>
          </p:nvSpPr>
          <p:spPr>
            <a:xfrm>
              <a:off x="3897809" y="920718"/>
              <a:ext cx="714672" cy="714672"/>
            </a:xfrm>
            <a:prstGeom prst="ellipse">
              <a:avLst/>
            </a:prstGeom>
            <a:gradFill flip="none" rotWithShape="1">
              <a:gsLst>
                <a:gs pos="0">
                  <a:srgbClr val="1E77EC"/>
                </a:gs>
                <a:gs pos="83000">
                  <a:srgbClr val="284B90"/>
                </a:gs>
              </a:gsLst>
              <a:lin ang="2700000" scaled="1"/>
              <a:tileRect/>
            </a:gradFill>
            <a:ln w="31750">
              <a:solidFill>
                <a:schemeClr val="bg1"/>
              </a:solidFill>
            </a:ln>
            <a:effectLst>
              <a:outerShdw blurRad="63500" sx="102000" sy="102000" algn="ctr" rotWithShape="0">
                <a:srgbClr val="284B9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cs typeface="+mn-cs"/>
              </a:endParaRPr>
            </a:p>
          </p:txBody>
        </p:sp>
        <p:grpSp>
          <p:nvGrpSpPr>
            <p:cNvPr id="4" name="组合 3"/>
            <p:cNvGrpSpPr/>
            <p:nvPr/>
          </p:nvGrpSpPr>
          <p:grpSpPr>
            <a:xfrm>
              <a:off x="3874121" y="910074"/>
              <a:ext cx="704894" cy="641971"/>
              <a:chOff x="3871854" y="903273"/>
              <a:chExt cx="704894" cy="641971"/>
            </a:xfrm>
          </p:grpSpPr>
          <p:sp>
            <p:nvSpPr>
              <p:cNvPr id="5" name="文本框 4"/>
              <p:cNvSpPr txBox="1"/>
              <p:nvPr/>
            </p:nvSpPr>
            <p:spPr>
              <a:xfrm>
                <a:off x="3871854" y="903273"/>
                <a:ext cx="454276" cy="523220"/>
              </a:xfrm>
              <a:prstGeom prst="rect">
                <a:avLst/>
              </a:prstGeom>
              <a:noFill/>
            </p:spPr>
            <p:txBody>
              <a:bodyPr wrap="square">
                <a:spAutoFit/>
              </a:bodyPr>
              <a:lstStyle/>
              <a:p>
                <a:pPr algn="ctr"/>
                <a:r>
                  <a:rPr lang="zh-CN" altLang="en-US" sz="2800" dirty="0">
                    <a:solidFill>
                      <a:schemeClr val="bg1"/>
                    </a:solidFill>
                    <a:effectLst>
                      <a:outerShdw blurRad="50800" dist="38100" dir="2700000" algn="tl" rotWithShape="0">
                        <a:srgbClr val="182C54">
                          <a:alpha val="40000"/>
                        </a:srgbClr>
                      </a:outerShdw>
                    </a:effectLst>
                    <a:latin typeface="字魂71号-御守锦书" panose="00000500000000000000" pitchFamily="2" charset="-122"/>
                    <a:ea typeface="字魂71号-御守锦书" panose="00000500000000000000" pitchFamily="2" charset="-122"/>
                  </a:rPr>
                  <a:t>上</a:t>
                </a:r>
              </a:p>
            </p:txBody>
          </p:sp>
          <p:sp>
            <p:nvSpPr>
              <p:cNvPr id="6" name="文本框 5"/>
              <p:cNvSpPr txBox="1"/>
              <p:nvPr/>
            </p:nvSpPr>
            <p:spPr>
              <a:xfrm>
                <a:off x="4122472" y="1022024"/>
                <a:ext cx="454276" cy="523220"/>
              </a:xfrm>
              <a:prstGeom prst="rect">
                <a:avLst/>
              </a:prstGeom>
              <a:noFill/>
            </p:spPr>
            <p:txBody>
              <a:bodyPr wrap="square">
                <a:spAutoFit/>
              </a:bodyPr>
              <a:lstStyle/>
              <a:p>
                <a:pPr algn="ctr"/>
                <a:r>
                  <a:rPr lang="zh-CN" altLang="en-US" sz="2800" dirty="0">
                    <a:solidFill>
                      <a:schemeClr val="bg1"/>
                    </a:solidFill>
                    <a:effectLst>
                      <a:outerShdw blurRad="50800" dist="38100" dir="2700000" algn="tl" rotWithShape="0">
                        <a:srgbClr val="182C54">
                          <a:alpha val="40000"/>
                        </a:srgbClr>
                      </a:outerShdw>
                    </a:effectLst>
                    <a:latin typeface="字魂71号-御守锦书" panose="00000500000000000000" pitchFamily="2" charset="-122"/>
                    <a:ea typeface="字魂71号-御守锦书" panose="00000500000000000000" pitchFamily="2" charset="-122"/>
                  </a:rPr>
                  <a:t>篇</a:t>
                </a:r>
              </a:p>
            </p:txBody>
          </p:sp>
        </p:grpSp>
      </p:grpSp>
      <p:grpSp>
        <p:nvGrpSpPr>
          <p:cNvPr id="7" name="组合 6"/>
          <p:cNvGrpSpPr/>
          <p:nvPr userDrawn="1"/>
        </p:nvGrpSpPr>
        <p:grpSpPr>
          <a:xfrm>
            <a:off x="4216583" y="3284536"/>
            <a:ext cx="738360" cy="725316"/>
            <a:chOff x="3874121" y="910074"/>
            <a:chExt cx="738360" cy="725316"/>
          </a:xfrm>
        </p:grpSpPr>
        <p:sp>
          <p:nvSpPr>
            <p:cNvPr id="8" name="椭圆 7"/>
            <p:cNvSpPr/>
            <p:nvPr/>
          </p:nvSpPr>
          <p:spPr>
            <a:xfrm>
              <a:off x="3897809" y="920718"/>
              <a:ext cx="714672" cy="714672"/>
            </a:xfrm>
            <a:prstGeom prst="ellipse">
              <a:avLst/>
            </a:prstGeom>
            <a:gradFill flip="none" rotWithShape="1">
              <a:gsLst>
                <a:gs pos="0">
                  <a:srgbClr val="1E77EC"/>
                </a:gs>
                <a:gs pos="83000">
                  <a:srgbClr val="284B90"/>
                </a:gs>
              </a:gsLst>
              <a:lin ang="2700000" scaled="1"/>
              <a:tileRect/>
            </a:gradFill>
            <a:ln w="31750">
              <a:solidFill>
                <a:schemeClr val="bg1"/>
              </a:solidFill>
            </a:ln>
            <a:effectLst>
              <a:outerShdw blurRad="63500" sx="102000" sy="102000" algn="ctr" rotWithShape="0">
                <a:srgbClr val="284B9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cs typeface="+mn-cs"/>
              </a:endParaRPr>
            </a:p>
          </p:txBody>
        </p:sp>
        <p:grpSp>
          <p:nvGrpSpPr>
            <p:cNvPr id="9" name="组合 8"/>
            <p:cNvGrpSpPr/>
            <p:nvPr/>
          </p:nvGrpSpPr>
          <p:grpSpPr>
            <a:xfrm>
              <a:off x="3874121" y="910074"/>
              <a:ext cx="704894" cy="641971"/>
              <a:chOff x="3871854" y="903273"/>
              <a:chExt cx="704894" cy="641971"/>
            </a:xfrm>
          </p:grpSpPr>
          <p:sp>
            <p:nvSpPr>
              <p:cNvPr id="10" name="文本框 9"/>
              <p:cNvSpPr txBox="1"/>
              <p:nvPr/>
            </p:nvSpPr>
            <p:spPr>
              <a:xfrm>
                <a:off x="3871854" y="903273"/>
                <a:ext cx="454276" cy="523220"/>
              </a:xfrm>
              <a:prstGeom prst="rect">
                <a:avLst/>
              </a:prstGeom>
              <a:noFill/>
            </p:spPr>
            <p:txBody>
              <a:bodyPr wrap="square">
                <a:spAutoFit/>
              </a:bodyPr>
              <a:lstStyle/>
              <a:p>
                <a:pPr algn="ctr"/>
                <a:r>
                  <a:rPr lang="zh-CN" altLang="en-US" sz="2800" dirty="0">
                    <a:solidFill>
                      <a:schemeClr val="bg1"/>
                    </a:solidFill>
                    <a:effectLst>
                      <a:outerShdw blurRad="50800" dist="38100" dir="2700000" algn="tl" rotWithShape="0">
                        <a:srgbClr val="182C54">
                          <a:alpha val="40000"/>
                        </a:srgbClr>
                      </a:outerShdw>
                    </a:effectLst>
                    <a:latin typeface="字魂71号-御守锦书" panose="00000500000000000000" pitchFamily="2" charset="-122"/>
                    <a:ea typeface="字魂71号-御守锦书" panose="00000500000000000000" pitchFamily="2" charset="-122"/>
                  </a:rPr>
                  <a:t>下</a:t>
                </a:r>
              </a:p>
            </p:txBody>
          </p:sp>
          <p:sp>
            <p:nvSpPr>
              <p:cNvPr id="11" name="文本框 10"/>
              <p:cNvSpPr txBox="1"/>
              <p:nvPr/>
            </p:nvSpPr>
            <p:spPr>
              <a:xfrm>
                <a:off x="4122472" y="1022024"/>
                <a:ext cx="454276" cy="523220"/>
              </a:xfrm>
              <a:prstGeom prst="rect">
                <a:avLst/>
              </a:prstGeom>
              <a:noFill/>
            </p:spPr>
            <p:txBody>
              <a:bodyPr wrap="square">
                <a:spAutoFit/>
              </a:bodyPr>
              <a:lstStyle/>
              <a:p>
                <a:pPr algn="ctr"/>
                <a:r>
                  <a:rPr lang="zh-CN" altLang="en-US" sz="2800" dirty="0">
                    <a:solidFill>
                      <a:schemeClr val="bg1"/>
                    </a:solidFill>
                    <a:effectLst>
                      <a:outerShdw blurRad="50800" dist="38100" dir="2700000" algn="tl" rotWithShape="0">
                        <a:srgbClr val="182C54">
                          <a:alpha val="40000"/>
                        </a:srgbClr>
                      </a:outerShdw>
                    </a:effectLst>
                    <a:latin typeface="字魂71号-御守锦书" panose="00000500000000000000" pitchFamily="2" charset="-122"/>
                    <a:ea typeface="字魂71号-御守锦书" panose="00000500000000000000" pitchFamily="2" charset="-122"/>
                  </a:rPr>
                  <a:t>篇</a:t>
                </a:r>
              </a:p>
            </p:txBody>
          </p:sp>
        </p:grpSp>
      </p:grpSp>
      <p:grpSp>
        <p:nvGrpSpPr>
          <p:cNvPr id="12" name="组合 11"/>
          <p:cNvGrpSpPr/>
          <p:nvPr userDrawn="1"/>
        </p:nvGrpSpPr>
        <p:grpSpPr>
          <a:xfrm>
            <a:off x="4940058" y="3769817"/>
            <a:ext cx="1446003" cy="778127"/>
            <a:chOff x="5255969" y="3217247"/>
            <a:chExt cx="1446003" cy="778127"/>
          </a:xfrm>
        </p:grpSpPr>
        <p:sp>
          <p:nvSpPr>
            <p:cNvPr id="13" name="文本框 12"/>
            <p:cNvSpPr txBox="1"/>
            <p:nvPr/>
          </p:nvSpPr>
          <p:spPr>
            <a:xfrm>
              <a:off x="5666478" y="3225933"/>
              <a:ext cx="834344" cy="769441"/>
            </a:xfrm>
            <a:prstGeom prst="rect">
              <a:avLst/>
            </a:prstGeom>
            <a:noFill/>
          </p:spPr>
          <p:txBody>
            <a:bodyPr wrap="square">
              <a:spAutoFit/>
            </a:bodyPr>
            <a:lstStyle/>
            <a:p>
              <a:pPr algn="ctr"/>
              <a:r>
                <a:rPr lang="zh-CN" altLang="en-US" sz="4400" dirty="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rPr>
                <a:t>财</a:t>
              </a:r>
            </a:p>
          </p:txBody>
        </p:sp>
        <p:sp>
          <p:nvSpPr>
            <p:cNvPr id="14" name="文本框 13"/>
            <p:cNvSpPr txBox="1"/>
            <p:nvPr/>
          </p:nvSpPr>
          <p:spPr>
            <a:xfrm>
              <a:off x="5255969" y="3217247"/>
              <a:ext cx="542738" cy="707886"/>
            </a:xfrm>
            <a:prstGeom prst="rect">
              <a:avLst/>
            </a:prstGeom>
            <a:noFill/>
          </p:spPr>
          <p:txBody>
            <a:bodyPr wrap="square">
              <a:spAutoFit/>
            </a:bodyPr>
            <a:lstStyle/>
            <a:p>
              <a:r>
                <a:rPr lang="en-US" altLang="zh-CN" sz="4000" dirty="0">
                  <a:solidFill>
                    <a:srgbClr val="284B90"/>
                  </a:solidFill>
                  <a:latin typeface="字魂5号-无外润黑体" panose="00000500000000000000" pitchFamily="2" charset="-122"/>
                  <a:ea typeface="字魂5号-无外润黑体" panose="00000500000000000000" pitchFamily="2" charset="-122"/>
                  <a:cs typeface="+mn-ea"/>
                  <a:sym typeface="+mn-lt"/>
                </a:rPr>
                <a:t>“</a:t>
              </a:r>
              <a:endParaRPr lang="zh-CN" altLang="en-US" sz="4000" dirty="0">
                <a:solidFill>
                  <a:srgbClr val="284B90"/>
                </a:solidFill>
                <a:latin typeface="字魂5号-无外润黑体" panose="00000500000000000000" pitchFamily="2" charset="-122"/>
                <a:ea typeface="字魂5号-无外润黑体" panose="00000500000000000000" pitchFamily="2" charset="-122"/>
                <a:cs typeface="+mn-ea"/>
                <a:sym typeface="+mn-lt"/>
              </a:endParaRPr>
            </a:p>
          </p:txBody>
        </p:sp>
        <p:sp>
          <p:nvSpPr>
            <p:cNvPr id="15" name="文本框 14"/>
            <p:cNvSpPr txBox="1"/>
            <p:nvPr/>
          </p:nvSpPr>
          <p:spPr>
            <a:xfrm>
              <a:off x="6218864" y="3217247"/>
              <a:ext cx="483108" cy="707886"/>
            </a:xfrm>
            <a:prstGeom prst="rect">
              <a:avLst/>
            </a:prstGeom>
            <a:noFill/>
          </p:spPr>
          <p:txBody>
            <a:bodyPr wrap="square">
              <a:spAutoFit/>
            </a:bodyPr>
            <a:lstStyle/>
            <a:p>
              <a:r>
                <a:rPr lang="en-US" altLang="zh-CN" sz="4000" dirty="0">
                  <a:solidFill>
                    <a:srgbClr val="284B90"/>
                  </a:solidFill>
                  <a:latin typeface="字魂5号-无外润黑体" panose="00000500000000000000" pitchFamily="2" charset="-122"/>
                  <a:ea typeface="字魂5号-无外润黑体" panose="00000500000000000000" pitchFamily="2" charset="-122"/>
                  <a:cs typeface="+mn-ea"/>
                  <a:sym typeface="+mn-lt"/>
                </a:rPr>
                <a:t>”</a:t>
              </a:r>
              <a:endParaRPr lang="zh-CN" altLang="en-US" sz="4000" dirty="0">
                <a:solidFill>
                  <a:srgbClr val="284B90"/>
                </a:solidFill>
                <a:latin typeface="字魂5号-无外润黑体" panose="00000500000000000000" pitchFamily="2" charset="-122"/>
                <a:ea typeface="字魂5号-无外润黑体" panose="00000500000000000000" pitchFamily="2" charset="-122"/>
                <a:cs typeface="+mn-ea"/>
                <a:sym typeface="+mn-lt"/>
              </a:endParaRPr>
            </a:p>
          </p:txBody>
        </p:sp>
      </p:grpSp>
      <p:grpSp>
        <p:nvGrpSpPr>
          <p:cNvPr id="16" name="组合 15"/>
          <p:cNvGrpSpPr/>
          <p:nvPr userDrawn="1"/>
        </p:nvGrpSpPr>
        <p:grpSpPr>
          <a:xfrm>
            <a:off x="4940058" y="4861421"/>
            <a:ext cx="1446003" cy="778127"/>
            <a:chOff x="5255969" y="3217247"/>
            <a:chExt cx="1446003" cy="778127"/>
          </a:xfrm>
        </p:grpSpPr>
        <p:sp>
          <p:nvSpPr>
            <p:cNvPr id="17" name="文本框 16"/>
            <p:cNvSpPr txBox="1"/>
            <p:nvPr/>
          </p:nvSpPr>
          <p:spPr>
            <a:xfrm>
              <a:off x="5666478" y="3225933"/>
              <a:ext cx="834344" cy="769441"/>
            </a:xfrm>
            <a:prstGeom prst="rect">
              <a:avLst/>
            </a:prstGeom>
            <a:noFill/>
          </p:spPr>
          <p:txBody>
            <a:bodyPr wrap="square">
              <a:spAutoFit/>
            </a:bodyPr>
            <a:lstStyle/>
            <a:p>
              <a:pPr algn="ctr"/>
              <a:r>
                <a:rPr lang="zh-CN" altLang="en-US" sz="4400" dirty="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rPr>
                <a:t>政</a:t>
              </a:r>
            </a:p>
          </p:txBody>
        </p:sp>
        <p:sp>
          <p:nvSpPr>
            <p:cNvPr id="18" name="文本框 17"/>
            <p:cNvSpPr txBox="1"/>
            <p:nvPr/>
          </p:nvSpPr>
          <p:spPr>
            <a:xfrm>
              <a:off x="5255969" y="3217247"/>
              <a:ext cx="542738" cy="707886"/>
            </a:xfrm>
            <a:prstGeom prst="rect">
              <a:avLst/>
            </a:prstGeom>
            <a:noFill/>
          </p:spPr>
          <p:txBody>
            <a:bodyPr wrap="square">
              <a:spAutoFit/>
            </a:bodyPr>
            <a:lstStyle/>
            <a:p>
              <a:r>
                <a:rPr lang="en-US" altLang="zh-CN" sz="4000" dirty="0">
                  <a:solidFill>
                    <a:srgbClr val="284B90"/>
                  </a:solidFill>
                  <a:latin typeface="字魂5号-无外润黑体" panose="00000500000000000000" pitchFamily="2" charset="-122"/>
                  <a:ea typeface="字魂5号-无外润黑体" panose="00000500000000000000" pitchFamily="2" charset="-122"/>
                  <a:cs typeface="+mn-ea"/>
                  <a:sym typeface="+mn-lt"/>
                </a:rPr>
                <a:t>“</a:t>
              </a:r>
              <a:endParaRPr lang="zh-CN" altLang="en-US" sz="4000" dirty="0">
                <a:solidFill>
                  <a:srgbClr val="284B90"/>
                </a:solidFill>
                <a:latin typeface="字魂5号-无外润黑体" panose="00000500000000000000" pitchFamily="2" charset="-122"/>
                <a:ea typeface="字魂5号-无外润黑体" panose="00000500000000000000" pitchFamily="2" charset="-122"/>
                <a:cs typeface="+mn-ea"/>
                <a:sym typeface="+mn-lt"/>
              </a:endParaRPr>
            </a:p>
          </p:txBody>
        </p:sp>
        <p:sp>
          <p:nvSpPr>
            <p:cNvPr id="19" name="文本框 18"/>
            <p:cNvSpPr txBox="1"/>
            <p:nvPr/>
          </p:nvSpPr>
          <p:spPr>
            <a:xfrm>
              <a:off x="6218864" y="3217247"/>
              <a:ext cx="483108" cy="707886"/>
            </a:xfrm>
            <a:prstGeom prst="rect">
              <a:avLst/>
            </a:prstGeom>
            <a:noFill/>
          </p:spPr>
          <p:txBody>
            <a:bodyPr wrap="square">
              <a:spAutoFit/>
            </a:bodyPr>
            <a:lstStyle/>
            <a:p>
              <a:r>
                <a:rPr lang="en-US" altLang="zh-CN" sz="4000" dirty="0">
                  <a:solidFill>
                    <a:srgbClr val="284B90"/>
                  </a:solidFill>
                  <a:latin typeface="字魂5号-无外润黑体" panose="00000500000000000000" pitchFamily="2" charset="-122"/>
                  <a:ea typeface="字魂5号-无外润黑体" panose="00000500000000000000" pitchFamily="2" charset="-122"/>
                  <a:cs typeface="+mn-ea"/>
                  <a:sym typeface="+mn-lt"/>
                </a:rPr>
                <a:t>”</a:t>
              </a:r>
              <a:endParaRPr lang="zh-CN" altLang="en-US" sz="4000" dirty="0">
                <a:solidFill>
                  <a:srgbClr val="284B90"/>
                </a:solidFill>
                <a:latin typeface="字魂5号-无外润黑体" panose="00000500000000000000" pitchFamily="2" charset="-122"/>
                <a:ea typeface="字魂5号-无外润黑体" panose="00000500000000000000" pitchFamily="2" charset="-122"/>
                <a:cs typeface="+mn-ea"/>
                <a:sym typeface="+mn-lt"/>
              </a:endParaRPr>
            </a:p>
          </p:txBody>
        </p:sp>
      </p:grpSp>
      <p:sp>
        <p:nvSpPr>
          <p:cNvPr id="20" name="文本框 19"/>
          <p:cNvSpPr txBox="1"/>
          <p:nvPr userDrawn="1"/>
        </p:nvSpPr>
        <p:spPr>
          <a:xfrm>
            <a:off x="6339740" y="2586767"/>
            <a:ext cx="1296426" cy="1569660"/>
          </a:xfrm>
          <a:prstGeom prst="rect">
            <a:avLst/>
          </a:prstGeom>
          <a:noFill/>
        </p:spPr>
        <p:txBody>
          <a:bodyPr wrap="square">
            <a:spAutoFit/>
          </a:bodyPr>
          <a:lstStyle/>
          <a:p>
            <a:pPr algn="ctr"/>
            <a:r>
              <a:rPr lang="zh-CN" altLang="en-US" sz="9600" dirty="0">
                <a:gradFill>
                  <a:gsLst>
                    <a:gs pos="4000">
                      <a:srgbClr val="19BCF3"/>
                    </a:gs>
                    <a:gs pos="26000">
                      <a:srgbClr val="1E77EC"/>
                    </a:gs>
                    <a:gs pos="61000">
                      <a:srgbClr val="284B90"/>
                    </a:gs>
                  </a:gsLst>
                  <a:lin ang="2700000" scaled="1"/>
                </a:gradFill>
                <a:latin typeface="字魂71号-御守锦书" panose="00000500000000000000" pitchFamily="2" charset="-122"/>
                <a:ea typeface="字魂71号-御守锦书" panose="00000500000000000000" pitchFamily="2" charset="-122"/>
              </a:rPr>
              <a:t>紧</a:t>
            </a:r>
          </a:p>
        </p:txBody>
      </p:sp>
      <p:sp>
        <p:nvSpPr>
          <p:cNvPr id="21" name="文本框 20"/>
          <p:cNvSpPr txBox="1"/>
          <p:nvPr userDrawn="1"/>
        </p:nvSpPr>
        <p:spPr>
          <a:xfrm>
            <a:off x="7193007" y="2856797"/>
            <a:ext cx="1296426" cy="1323439"/>
          </a:xfrm>
          <a:prstGeom prst="rect">
            <a:avLst/>
          </a:prstGeom>
          <a:noFill/>
        </p:spPr>
        <p:txBody>
          <a:bodyPr wrap="square">
            <a:spAutoFit/>
          </a:bodyPr>
          <a:lstStyle/>
          <a:p>
            <a:pPr algn="ctr"/>
            <a:r>
              <a:rPr lang="zh-CN" altLang="en-US" sz="8000" dirty="0">
                <a:gradFill>
                  <a:gsLst>
                    <a:gs pos="4000">
                      <a:srgbClr val="19BCF3"/>
                    </a:gs>
                    <a:gs pos="26000">
                      <a:srgbClr val="1E77EC"/>
                    </a:gs>
                    <a:gs pos="61000">
                      <a:srgbClr val="284B90"/>
                    </a:gs>
                  </a:gsLst>
                  <a:lin ang="2700000" scaled="1"/>
                </a:gradFill>
                <a:latin typeface="字魂71号-御守锦书" panose="00000500000000000000" pitchFamily="2" charset="-122"/>
                <a:ea typeface="字魂71号-御守锦书" panose="00000500000000000000" pitchFamily="2" charset="-122"/>
              </a:rPr>
              <a:t>平</a:t>
            </a:r>
          </a:p>
        </p:txBody>
      </p:sp>
      <p:sp>
        <p:nvSpPr>
          <p:cNvPr id="22" name="文本框 21"/>
          <p:cNvSpPr txBox="1"/>
          <p:nvPr userDrawn="1"/>
        </p:nvSpPr>
        <p:spPr>
          <a:xfrm>
            <a:off x="8046274" y="2492412"/>
            <a:ext cx="1296426" cy="1569660"/>
          </a:xfrm>
          <a:prstGeom prst="rect">
            <a:avLst/>
          </a:prstGeom>
          <a:noFill/>
        </p:spPr>
        <p:txBody>
          <a:bodyPr wrap="square">
            <a:spAutoFit/>
          </a:bodyPr>
          <a:lstStyle/>
          <a:p>
            <a:pPr algn="ctr"/>
            <a:r>
              <a:rPr lang="zh-CN" altLang="en-US" sz="9600" dirty="0">
                <a:gradFill>
                  <a:gsLst>
                    <a:gs pos="4000">
                      <a:srgbClr val="19BCF3"/>
                    </a:gs>
                    <a:gs pos="26000">
                      <a:srgbClr val="1E77EC"/>
                    </a:gs>
                    <a:gs pos="61000">
                      <a:srgbClr val="284B90"/>
                    </a:gs>
                  </a:gsLst>
                  <a:lin ang="2700000" scaled="1"/>
                </a:gradFill>
                <a:latin typeface="字魂71号-御守锦书" panose="00000500000000000000" pitchFamily="2" charset="-122"/>
                <a:ea typeface="字魂71号-御守锦书" panose="00000500000000000000" pitchFamily="2" charset="-122"/>
              </a:rPr>
              <a:t>衡</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grpSp>
        <p:nvGrpSpPr>
          <p:cNvPr id="2" name="组合 1"/>
          <p:cNvGrpSpPr/>
          <p:nvPr userDrawn="1"/>
        </p:nvGrpSpPr>
        <p:grpSpPr>
          <a:xfrm>
            <a:off x="1582710" y="825924"/>
            <a:ext cx="9026581" cy="1323439"/>
            <a:chOff x="1412377" y="969818"/>
            <a:chExt cx="9026581" cy="1323439"/>
          </a:xfrm>
        </p:grpSpPr>
        <p:grpSp>
          <p:nvGrpSpPr>
            <p:cNvPr id="3" name="组合 2"/>
            <p:cNvGrpSpPr/>
            <p:nvPr/>
          </p:nvGrpSpPr>
          <p:grpSpPr>
            <a:xfrm>
              <a:off x="1412377" y="969818"/>
              <a:ext cx="4501779" cy="1323439"/>
              <a:chOff x="1124678" y="969818"/>
              <a:chExt cx="4501779" cy="1323439"/>
            </a:xfrm>
          </p:grpSpPr>
          <p:grpSp>
            <p:nvGrpSpPr>
              <p:cNvPr id="10" name="组合 9"/>
              <p:cNvGrpSpPr/>
              <p:nvPr/>
            </p:nvGrpSpPr>
            <p:grpSpPr>
              <a:xfrm>
                <a:off x="1124678" y="969818"/>
                <a:ext cx="2454740" cy="1323439"/>
                <a:chOff x="1830469" y="1175914"/>
                <a:chExt cx="2454740" cy="1323439"/>
              </a:xfrm>
            </p:grpSpPr>
            <p:sp>
              <p:nvSpPr>
                <p:cNvPr id="12" name="文本框 11"/>
                <p:cNvSpPr txBox="1"/>
                <p:nvPr/>
              </p:nvSpPr>
              <p:spPr>
                <a:xfrm>
                  <a:off x="1830469" y="1175914"/>
                  <a:ext cx="1296426" cy="1323439"/>
                </a:xfrm>
                <a:prstGeom prst="rect">
                  <a:avLst/>
                </a:prstGeom>
                <a:noFill/>
              </p:spPr>
              <p:txBody>
                <a:bodyPr wrap="square">
                  <a:spAutoFit/>
                </a:bodyPr>
                <a:lstStyle/>
                <a:p>
                  <a:pPr algn="ctr"/>
                  <a:r>
                    <a:rPr lang="zh-CN" altLang="en-US" sz="8000" dirty="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rPr>
                    <a:t>路</a:t>
                  </a:r>
                </a:p>
              </p:txBody>
            </p:sp>
            <p:sp>
              <p:nvSpPr>
                <p:cNvPr id="13" name="文本框 12"/>
                <p:cNvSpPr txBox="1"/>
                <p:nvPr/>
              </p:nvSpPr>
              <p:spPr>
                <a:xfrm>
                  <a:off x="2474790" y="1616228"/>
                  <a:ext cx="1296426" cy="769441"/>
                </a:xfrm>
                <a:prstGeom prst="rect">
                  <a:avLst/>
                </a:prstGeom>
                <a:noFill/>
              </p:spPr>
              <p:txBody>
                <a:bodyPr wrap="square">
                  <a:spAutoFit/>
                </a:bodyPr>
                <a:lstStyle/>
                <a:p>
                  <a:pPr algn="ctr"/>
                  <a:r>
                    <a:rPr lang="zh-CN" altLang="en-US" sz="4400" dirty="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rPr>
                    <a:t>虽</a:t>
                  </a:r>
                </a:p>
              </p:txBody>
            </p:sp>
            <p:sp>
              <p:nvSpPr>
                <p:cNvPr id="14" name="文本框 13"/>
                <p:cNvSpPr txBox="1"/>
                <p:nvPr/>
              </p:nvSpPr>
              <p:spPr>
                <a:xfrm>
                  <a:off x="2988783" y="1329801"/>
                  <a:ext cx="1296426" cy="1015663"/>
                </a:xfrm>
                <a:prstGeom prst="rect">
                  <a:avLst/>
                </a:prstGeom>
                <a:noFill/>
              </p:spPr>
              <p:txBody>
                <a:bodyPr wrap="square">
                  <a:spAutoFit/>
                </a:bodyPr>
                <a:lstStyle/>
                <a:p>
                  <a:pPr algn="ctr"/>
                  <a:r>
                    <a:rPr lang="zh-CN" altLang="en-US" sz="6000" dirty="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rPr>
                    <a:t>远</a:t>
                  </a:r>
                </a:p>
              </p:txBody>
            </p:sp>
          </p:grpSp>
          <p:sp>
            <p:nvSpPr>
              <p:cNvPr id="11" name="文本框 10"/>
              <p:cNvSpPr txBox="1"/>
              <p:nvPr/>
            </p:nvSpPr>
            <p:spPr>
              <a:xfrm>
                <a:off x="3424582" y="1391334"/>
                <a:ext cx="2201875" cy="646331"/>
              </a:xfrm>
              <a:prstGeom prst="rect">
                <a:avLst/>
              </a:prstGeom>
              <a:noFill/>
            </p:spPr>
            <p:txBody>
              <a:bodyPr wrap="square">
                <a:spAutoFit/>
              </a:bodyPr>
              <a:lstStyle/>
              <a:p>
                <a:pPr algn="just"/>
                <a:r>
                  <a:rPr lang="zh-CN" altLang="en-US" sz="3600" dirty="0">
                    <a:solidFill>
                      <a:srgbClr val="1E77EC"/>
                    </a:solidFill>
                    <a:latin typeface="字魂5号-无外润黑体" panose="00000500000000000000" pitchFamily="2" charset="-122"/>
                    <a:ea typeface="字魂5号-无外润黑体" panose="00000500000000000000" pitchFamily="2" charset="-122"/>
                    <a:cs typeface="+mn-ea"/>
                  </a:rPr>
                  <a:t>行则将至</a:t>
                </a:r>
              </a:p>
            </p:txBody>
          </p:sp>
        </p:grpSp>
        <p:grpSp>
          <p:nvGrpSpPr>
            <p:cNvPr id="4" name="组合 3"/>
            <p:cNvGrpSpPr/>
            <p:nvPr/>
          </p:nvGrpSpPr>
          <p:grpSpPr>
            <a:xfrm>
              <a:off x="5937179" y="969818"/>
              <a:ext cx="4501779" cy="1323439"/>
              <a:chOff x="1124678" y="969818"/>
              <a:chExt cx="4501779" cy="1323439"/>
            </a:xfrm>
          </p:grpSpPr>
          <p:grpSp>
            <p:nvGrpSpPr>
              <p:cNvPr id="5" name="组合 4"/>
              <p:cNvGrpSpPr/>
              <p:nvPr/>
            </p:nvGrpSpPr>
            <p:grpSpPr>
              <a:xfrm>
                <a:off x="1124678" y="969818"/>
                <a:ext cx="2454740" cy="1323439"/>
                <a:chOff x="1830469" y="1175914"/>
                <a:chExt cx="2454740" cy="1323439"/>
              </a:xfrm>
            </p:grpSpPr>
            <p:sp>
              <p:nvSpPr>
                <p:cNvPr id="7" name="文本框 6"/>
                <p:cNvSpPr txBox="1"/>
                <p:nvPr/>
              </p:nvSpPr>
              <p:spPr>
                <a:xfrm>
                  <a:off x="1830469" y="1175914"/>
                  <a:ext cx="1296426" cy="1323439"/>
                </a:xfrm>
                <a:prstGeom prst="rect">
                  <a:avLst/>
                </a:prstGeom>
                <a:noFill/>
              </p:spPr>
              <p:txBody>
                <a:bodyPr wrap="square">
                  <a:spAutoFit/>
                </a:bodyPr>
                <a:lstStyle/>
                <a:p>
                  <a:pPr algn="ctr"/>
                  <a:r>
                    <a:rPr lang="zh-CN" altLang="en-US" sz="8000" dirty="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rPr>
                    <a:t>事</a:t>
                  </a:r>
                </a:p>
              </p:txBody>
            </p:sp>
            <p:sp>
              <p:nvSpPr>
                <p:cNvPr id="8" name="文本框 7"/>
                <p:cNvSpPr txBox="1"/>
                <p:nvPr/>
              </p:nvSpPr>
              <p:spPr>
                <a:xfrm>
                  <a:off x="2445778" y="1616228"/>
                  <a:ext cx="1296426" cy="769441"/>
                </a:xfrm>
                <a:prstGeom prst="rect">
                  <a:avLst/>
                </a:prstGeom>
                <a:noFill/>
              </p:spPr>
              <p:txBody>
                <a:bodyPr wrap="square">
                  <a:spAutoFit/>
                </a:bodyPr>
                <a:lstStyle/>
                <a:p>
                  <a:pPr algn="ctr"/>
                  <a:r>
                    <a:rPr lang="zh-CN" altLang="en-US" sz="4400" dirty="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rPr>
                    <a:t>虽</a:t>
                  </a:r>
                </a:p>
              </p:txBody>
            </p:sp>
            <p:sp>
              <p:nvSpPr>
                <p:cNvPr id="9" name="文本框 8"/>
                <p:cNvSpPr txBox="1"/>
                <p:nvPr/>
              </p:nvSpPr>
              <p:spPr>
                <a:xfrm>
                  <a:off x="2988783" y="1329801"/>
                  <a:ext cx="1296426" cy="1015663"/>
                </a:xfrm>
                <a:prstGeom prst="rect">
                  <a:avLst/>
                </a:prstGeom>
                <a:noFill/>
              </p:spPr>
              <p:txBody>
                <a:bodyPr wrap="square">
                  <a:spAutoFit/>
                </a:bodyPr>
                <a:lstStyle/>
                <a:p>
                  <a:pPr algn="ctr"/>
                  <a:r>
                    <a:rPr lang="zh-CN" altLang="en-US" sz="6000" dirty="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rPr>
                    <a:t>难</a:t>
                  </a:r>
                </a:p>
              </p:txBody>
            </p:sp>
          </p:grpSp>
          <p:sp>
            <p:nvSpPr>
              <p:cNvPr id="6" name="文本框 5"/>
              <p:cNvSpPr txBox="1"/>
              <p:nvPr/>
            </p:nvSpPr>
            <p:spPr>
              <a:xfrm>
                <a:off x="3424582" y="1391334"/>
                <a:ext cx="2201875" cy="646331"/>
              </a:xfrm>
              <a:prstGeom prst="rect">
                <a:avLst/>
              </a:prstGeom>
              <a:noFill/>
            </p:spPr>
            <p:txBody>
              <a:bodyPr wrap="square">
                <a:spAutoFit/>
              </a:bodyPr>
              <a:lstStyle/>
              <a:p>
                <a:pPr algn="just"/>
                <a:r>
                  <a:rPr lang="zh-CN" altLang="en-US" sz="3600" dirty="0">
                    <a:solidFill>
                      <a:srgbClr val="1E77EC"/>
                    </a:solidFill>
                    <a:latin typeface="字魂5号-无外润黑体" panose="00000500000000000000" pitchFamily="2" charset="-122"/>
                    <a:ea typeface="字魂5号-无外润黑体" panose="00000500000000000000" pitchFamily="2" charset="-122"/>
                    <a:cs typeface="+mn-ea"/>
                  </a:rPr>
                  <a:t>做则必成</a:t>
                </a:r>
              </a:p>
            </p:txBody>
          </p:sp>
        </p:grpSp>
      </p:grpSp>
      <p:sp>
        <p:nvSpPr>
          <p:cNvPr id="15" name="文本框 14"/>
          <p:cNvSpPr txBox="1"/>
          <p:nvPr userDrawn="1"/>
        </p:nvSpPr>
        <p:spPr>
          <a:xfrm>
            <a:off x="3172249" y="2522753"/>
            <a:ext cx="6000780" cy="1569660"/>
          </a:xfrm>
          <a:prstGeom prst="rect">
            <a:avLst/>
          </a:prstGeom>
          <a:noFill/>
        </p:spPr>
        <p:txBody>
          <a:bodyPr wrap="square" rtlCol="0">
            <a:spAutoFit/>
          </a:bodyPr>
          <a:lstStyle/>
          <a:p>
            <a:pPr algn="dist"/>
            <a:r>
              <a:rPr lang="zh-CN" altLang="en-US" sz="9600" dirty="0">
                <a:solidFill>
                  <a:srgbClr val="0E4FA6"/>
                </a:solidFill>
                <a:latin typeface="字魂71号-御守锦书" panose="00000500000000000000" pitchFamily="2" charset="-122"/>
                <a:ea typeface="字魂71号-御守锦书" panose="00000500000000000000" pitchFamily="2" charset="-122"/>
                <a:cs typeface="华文中宋" panose="02010600040101010101" charset="-122"/>
              </a:rPr>
              <a:t>谢谢观看</a:t>
            </a:r>
            <a:endParaRPr lang="zh-CN" altLang="en-US" sz="7200" dirty="0">
              <a:solidFill>
                <a:srgbClr val="0E4FA6"/>
              </a:solidFill>
              <a:latin typeface="字魂71号-御守锦书" panose="00000500000000000000" pitchFamily="2" charset="-122"/>
              <a:ea typeface="字魂71号-御守锦书" panose="00000500000000000000" pitchFamily="2" charset="-122"/>
              <a:cs typeface="华文中宋" panose="02010600040101010101" charset="-122"/>
            </a:endParaRPr>
          </a:p>
        </p:txBody>
      </p:sp>
      <p:sp>
        <p:nvSpPr>
          <p:cNvPr id="16" name="文本框 15"/>
          <p:cNvSpPr txBox="1"/>
          <p:nvPr userDrawn="1"/>
        </p:nvSpPr>
        <p:spPr>
          <a:xfrm>
            <a:off x="2799924" y="2116681"/>
            <a:ext cx="6823756" cy="584775"/>
          </a:xfrm>
          <a:prstGeom prst="rect">
            <a:avLst/>
          </a:prstGeom>
          <a:noFill/>
        </p:spPr>
        <p:txBody>
          <a:bodyPr wrap="square">
            <a:spAutoFit/>
          </a:bodyPr>
          <a:lstStyle/>
          <a:p>
            <a:r>
              <a:rPr lang="zh-CN" altLang="en-US" sz="3200" spc="-15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rPr>
              <a:t>取之国企，用之国企，适当调剂</a:t>
            </a:r>
            <a:endParaRPr lang="zh-CN" altLang="en-US" sz="3200" spc="-150" dirty="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png"/><Relationship Id="rId11" Type="http://schemas.openxmlformats.org/officeDocument/2006/relationships/image" Target="../media/image8.png"/><Relationship Id="rId5" Type="http://schemas.microsoft.com/office/2007/relationships/hdphoto" Target="../media/hdphoto1.wdp"/><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5.xml"/><Relationship Id="rId5" Type="http://schemas.microsoft.com/office/2007/relationships/hdphoto" Target="../media/hdphoto4.wdp"/><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5.png"/><Relationship Id="rId5" Type="http://schemas.microsoft.com/office/2007/relationships/hdphoto" Target="../media/hdphoto2.wdp"/><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5.jpe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54.png"/></Relationships>
</file>

<file path=ppt/slides/_rels/slide5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6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5.png"/><Relationship Id="rId7" Type="http://schemas.openxmlformats.org/officeDocument/2006/relationships/image" Target="../media/image6.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5.wdp"/></Relationships>
</file>

<file path=ppt/slides/_rels/slide6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57.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8.png"/><Relationship Id="rId5" Type="http://schemas.openxmlformats.org/officeDocument/2006/relationships/image" Target="../media/image68.jpeg"/><Relationship Id="rId4" Type="http://schemas.openxmlformats.org/officeDocument/2006/relationships/image" Target="../media/image6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0" y="23413"/>
            <a:ext cx="12189819" cy="6834587"/>
          </a:xfrm>
          <a:prstGeom prst="rect">
            <a:avLst/>
          </a:prstGeom>
        </p:spPr>
      </p:pic>
      <p:pic>
        <p:nvPicPr>
          <p:cNvPr id="34" name="图片 33"/>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l="8601" t="9959" r="13716" b="26241"/>
          <a:stretch>
            <a:fillRect/>
          </a:stretch>
        </p:blipFill>
        <p:spPr>
          <a:xfrm>
            <a:off x="0" y="-1"/>
            <a:ext cx="12192000" cy="6858001"/>
          </a:xfrm>
          <a:prstGeom prst="rect">
            <a:avLst/>
          </a:prstGeom>
        </p:spPr>
      </p:pic>
      <p:sp>
        <p:nvSpPr>
          <p:cNvPr id="35" name="矩形 34"/>
          <p:cNvSpPr/>
          <p:nvPr/>
        </p:nvSpPr>
        <p:spPr>
          <a:xfrm>
            <a:off x="0" y="0"/>
            <a:ext cx="12189819" cy="4705350"/>
          </a:xfrm>
          <a:prstGeom prst="rect">
            <a:avLst/>
          </a:prstGeom>
          <a:gradFill>
            <a:gsLst>
              <a:gs pos="12000">
                <a:schemeClr val="bg1"/>
              </a:gs>
              <a:gs pos="71664">
                <a:srgbClr val="FFFFFF">
                  <a:alpha val="66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81" y="659428"/>
            <a:ext cx="12192000" cy="3601928"/>
          </a:xfrm>
          <a:prstGeom prst="rect">
            <a:avLst/>
          </a:prstGeom>
        </p:spPr>
      </p:pic>
      <p:pic>
        <p:nvPicPr>
          <p:cNvPr id="63" name="图片 62"/>
          <p:cNvPicPr>
            <a:picLocks noChangeAspect="1"/>
          </p:cNvPicPr>
          <p:nvPr/>
        </p:nvPicPr>
        <p:blipFill rotWithShape="1">
          <a:blip r:embed="rId7">
            <a:extLst>
              <a:ext uri="{28A0092B-C50C-407E-A947-70E740481C1C}">
                <a14:useLocalDpi xmlns:a14="http://schemas.microsoft.com/office/drawing/2010/main" val="0"/>
              </a:ext>
            </a:extLst>
          </a:blip>
          <a:srcRect t="50925"/>
          <a:stretch>
            <a:fillRect/>
          </a:stretch>
        </p:blipFill>
        <p:spPr>
          <a:xfrm>
            <a:off x="0" y="0"/>
            <a:ext cx="12192000" cy="5064964"/>
          </a:xfrm>
          <a:prstGeom prst="rect">
            <a:avLst/>
          </a:prstGeom>
        </p:spPr>
      </p:pic>
      <p:pic>
        <p:nvPicPr>
          <p:cNvPr id="66" name="图片 6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810091" y="832314"/>
            <a:ext cx="946564" cy="1336690"/>
          </a:xfrm>
          <a:prstGeom prst="rect">
            <a:avLst/>
          </a:prstGeom>
        </p:spPr>
      </p:pic>
      <p:pic>
        <p:nvPicPr>
          <p:cNvPr id="67" name="图片 66"/>
          <p:cNvPicPr>
            <a:picLocks noChangeAspect="1"/>
          </p:cNvPicPr>
          <p:nvPr/>
        </p:nvPicPr>
        <p:blipFill>
          <a:blip r:embed="rId9"/>
          <a:stretch>
            <a:fillRect/>
          </a:stretch>
        </p:blipFill>
        <p:spPr>
          <a:xfrm>
            <a:off x="548941" y="2370053"/>
            <a:ext cx="1369706" cy="737300"/>
          </a:xfrm>
          <a:prstGeom prst="rect">
            <a:avLst/>
          </a:prstGeom>
        </p:spPr>
      </p:pic>
      <p:sp>
        <p:nvSpPr>
          <p:cNvPr id="2" name="文本框 1"/>
          <p:cNvSpPr txBox="1"/>
          <p:nvPr/>
        </p:nvSpPr>
        <p:spPr>
          <a:xfrm>
            <a:off x="604837" y="1268609"/>
            <a:ext cx="10982326" cy="2602230"/>
          </a:xfrm>
          <a:prstGeom prst="rect">
            <a:avLst/>
          </a:prstGeom>
          <a:noFill/>
        </p:spPr>
        <p:txBody>
          <a:bodyPr wrap="square" rtlCol="0">
            <a:spAutoFit/>
          </a:bodyPr>
          <a:lstStyle/>
          <a:p>
            <a:pPr algn="ctr">
              <a:lnSpc>
                <a:spcPct val="170000"/>
              </a:lnSpc>
            </a:pPr>
            <a:r>
              <a:rPr lang="zh-CN" altLang="en-US" sz="4800" b="1" dirty="0">
                <a:gradFill flip="none" rotWithShape="1">
                  <a:gsLst>
                    <a:gs pos="0">
                      <a:srgbClr val="0E4FA6"/>
                    </a:gs>
                    <a:gs pos="83000">
                      <a:srgbClr val="0E2557"/>
                    </a:gs>
                  </a:gsLst>
                  <a:lin ang="2700000" scaled="1"/>
                  <a:tileRect/>
                </a:gradFill>
                <a:latin typeface="华文中宋" panose="02010600040101010101" charset="-122"/>
                <a:ea typeface="华文中宋" panose="02010600040101010101" charset="-122"/>
                <a:cs typeface="华文中宋" panose="02010600040101010101" charset="-122"/>
              </a:rPr>
              <a:t>立足财政职能 做好开源文章</a:t>
            </a:r>
          </a:p>
          <a:p>
            <a:pPr algn="ctr">
              <a:lnSpc>
                <a:spcPct val="170000"/>
              </a:lnSpc>
            </a:pPr>
            <a:r>
              <a:rPr lang="zh-CN" altLang="en-US" sz="4800" b="1" dirty="0">
                <a:gradFill flip="none" rotWithShape="1">
                  <a:gsLst>
                    <a:gs pos="0">
                      <a:srgbClr val="0E4FA6"/>
                    </a:gs>
                    <a:gs pos="83000">
                      <a:srgbClr val="0E2557"/>
                    </a:gs>
                  </a:gsLst>
                  <a:lin ang="2700000" scaled="1"/>
                  <a:tileRect/>
                </a:gradFill>
                <a:latin typeface="华文中宋" panose="02010600040101010101" charset="-122"/>
                <a:ea typeface="华文中宋" panose="02010600040101010101" charset="-122"/>
                <a:cs typeface="华文中宋" panose="02010600040101010101" charset="-122"/>
              </a:rPr>
              <a:t>力破聊城财政运行                 难题</a:t>
            </a:r>
            <a:endParaRPr lang="en-US" altLang="zh-CN" sz="4800" b="1" dirty="0">
              <a:gradFill flip="none" rotWithShape="1">
                <a:gsLst>
                  <a:gs pos="0">
                    <a:srgbClr val="0E4FA6"/>
                  </a:gs>
                  <a:gs pos="83000">
                    <a:srgbClr val="0E2557"/>
                  </a:gs>
                </a:gsLst>
                <a:lin ang="2700000" scaled="1"/>
                <a:tileRect/>
              </a:gradFill>
              <a:latin typeface="华文中宋" panose="02010600040101010101" charset="-122"/>
              <a:ea typeface="华文中宋" panose="02010600040101010101" charset="-122"/>
              <a:cs typeface="华文中宋" panose="02010600040101010101" charset="-122"/>
            </a:endParaRPr>
          </a:p>
        </p:txBody>
      </p:sp>
      <p:pic>
        <p:nvPicPr>
          <p:cNvPr id="4" name="图片 3"/>
          <p:cNvPicPr>
            <a:picLocks noChangeAspect="1"/>
          </p:cNvPicPr>
          <p:nvPr/>
        </p:nvPicPr>
        <p:blipFill>
          <a:blip r:embed="rId10"/>
          <a:stretch>
            <a:fillRect/>
          </a:stretch>
        </p:blipFill>
        <p:spPr>
          <a:xfrm>
            <a:off x="6252690" y="2218311"/>
            <a:ext cx="3170710" cy="1781514"/>
          </a:xfrm>
          <a:prstGeom prst="rect">
            <a:avLst/>
          </a:prstGeom>
        </p:spPr>
      </p:pic>
      <p:grpSp>
        <p:nvGrpSpPr>
          <p:cNvPr id="5" name="组合 4"/>
          <p:cNvGrpSpPr/>
          <p:nvPr/>
        </p:nvGrpSpPr>
        <p:grpSpPr>
          <a:xfrm>
            <a:off x="548941" y="473613"/>
            <a:ext cx="2410865" cy="519872"/>
            <a:chOff x="830341" y="1391264"/>
            <a:chExt cx="1590889" cy="343054"/>
          </a:xfrm>
        </p:grpSpPr>
        <p:pic>
          <p:nvPicPr>
            <p:cNvPr id="8" name="图片 7"/>
            <p:cNvPicPr>
              <a:picLocks noChangeAspect="1"/>
            </p:cNvPicPr>
            <p:nvPr/>
          </p:nvPicPr>
          <p:blipFill rotWithShape="1">
            <a:blip r:embed="rId11" cstate="print">
              <a:extLst>
                <a:ext uri="{28A0092B-C50C-407E-A947-70E740481C1C}">
                  <a14:useLocalDpi xmlns:a14="http://schemas.microsoft.com/office/drawing/2010/main" val="0"/>
                </a:ext>
              </a:extLst>
            </a:blip>
            <a:srcRect l="24323" t="15993" r="20336" b="31736"/>
            <a:stretch>
              <a:fillRect/>
            </a:stretch>
          </p:blipFill>
          <p:spPr>
            <a:xfrm>
              <a:off x="830341" y="1391264"/>
              <a:ext cx="363215" cy="343054"/>
            </a:xfrm>
            <a:prstGeom prst="rect">
              <a:avLst/>
            </a:prstGeom>
          </p:spPr>
        </p:pic>
        <p:grpSp>
          <p:nvGrpSpPr>
            <p:cNvPr id="9" name="组合 8"/>
            <p:cNvGrpSpPr/>
            <p:nvPr/>
          </p:nvGrpSpPr>
          <p:grpSpPr>
            <a:xfrm>
              <a:off x="1243933" y="1425786"/>
              <a:ext cx="1177297" cy="282252"/>
              <a:chOff x="1247384" y="1453778"/>
              <a:chExt cx="943783" cy="226268"/>
            </a:xfrm>
          </p:grpSpPr>
          <p:pic>
            <p:nvPicPr>
              <p:cNvPr id="11" name="图片 10"/>
              <p:cNvPicPr>
                <a:picLocks noChangeAspect="1"/>
              </p:cNvPicPr>
              <p:nvPr/>
            </p:nvPicPr>
            <p:blipFill rotWithShape="1">
              <a:blip r:embed="rId12" cstate="print">
                <a:extLst>
                  <a:ext uri="{28A0092B-C50C-407E-A947-70E740481C1C}">
                    <a14:useLocalDpi xmlns:a14="http://schemas.microsoft.com/office/drawing/2010/main" val="0"/>
                  </a:ext>
                </a:extLst>
              </a:blip>
              <a:srcRect l="28154" t="70318" r="58972" b="19506"/>
              <a:stretch>
                <a:fillRect/>
              </a:stretch>
            </p:blipFill>
            <p:spPr>
              <a:xfrm>
                <a:off x="1247384" y="1453778"/>
                <a:ext cx="286282" cy="226268"/>
              </a:xfrm>
              <a:prstGeom prst="rect">
                <a:avLst/>
              </a:prstGeom>
            </p:spPr>
          </p:pic>
          <p:pic>
            <p:nvPicPr>
              <p:cNvPr id="12" name="图片 11"/>
              <p:cNvPicPr>
                <a:picLocks noChangeAspect="1"/>
              </p:cNvPicPr>
              <p:nvPr/>
            </p:nvPicPr>
            <p:blipFill rotWithShape="1">
              <a:blip r:embed="rId13" cstate="print">
                <a:extLst>
                  <a:ext uri="{28A0092B-C50C-407E-A947-70E740481C1C}">
                    <a14:useLocalDpi xmlns:a14="http://schemas.microsoft.com/office/drawing/2010/main" val="0"/>
                  </a:ext>
                </a:extLst>
              </a:blip>
              <a:srcRect l="40254" t="70318" r="46872" b="19506"/>
              <a:stretch>
                <a:fillRect/>
              </a:stretch>
            </p:blipFill>
            <p:spPr>
              <a:xfrm>
                <a:off x="1466550" y="1453778"/>
                <a:ext cx="286282" cy="226268"/>
              </a:xfrm>
              <a:prstGeom prst="rect">
                <a:avLst/>
              </a:prstGeom>
            </p:spPr>
          </p:pic>
          <p:pic>
            <p:nvPicPr>
              <p:cNvPr id="14" name="图片 13"/>
              <p:cNvPicPr>
                <a:picLocks noChangeAspect="1"/>
              </p:cNvPicPr>
              <p:nvPr/>
            </p:nvPicPr>
            <p:blipFill rotWithShape="1">
              <a:blip r:embed="rId13" cstate="print">
                <a:extLst>
                  <a:ext uri="{28A0092B-C50C-407E-A947-70E740481C1C}">
                    <a14:useLocalDpi xmlns:a14="http://schemas.microsoft.com/office/drawing/2010/main" val="0"/>
                  </a:ext>
                </a:extLst>
              </a:blip>
              <a:srcRect l="52533" t="70318" r="34593" b="19506"/>
              <a:stretch>
                <a:fillRect/>
              </a:stretch>
            </p:blipFill>
            <p:spPr>
              <a:xfrm>
                <a:off x="1685718" y="1453778"/>
                <a:ext cx="286282" cy="226268"/>
              </a:xfrm>
              <a:prstGeom prst="rect">
                <a:avLst/>
              </a:prstGeom>
            </p:spPr>
          </p:pic>
          <p:pic>
            <p:nvPicPr>
              <p:cNvPr id="15" name="图片 14"/>
              <p:cNvPicPr>
                <a:picLocks noChangeAspect="1"/>
              </p:cNvPicPr>
              <p:nvPr/>
            </p:nvPicPr>
            <p:blipFill rotWithShape="1">
              <a:blip r:embed="rId12" cstate="print">
                <a:extLst>
                  <a:ext uri="{28A0092B-C50C-407E-A947-70E740481C1C}">
                    <a14:useLocalDpi xmlns:a14="http://schemas.microsoft.com/office/drawing/2010/main" val="0"/>
                  </a:ext>
                </a:extLst>
              </a:blip>
              <a:srcRect l="64718" t="70318" r="22408" b="19506"/>
              <a:stretch>
                <a:fillRect/>
              </a:stretch>
            </p:blipFill>
            <p:spPr>
              <a:xfrm>
                <a:off x="1904885" y="1453778"/>
                <a:ext cx="286282" cy="226268"/>
              </a:xfrm>
              <a:prstGeom prst="rect">
                <a:avLst/>
              </a:prstGeom>
            </p:spPr>
          </p:pic>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一、什么是四本预算</a:t>
              </a:r>
            </a:p>
          </p:txBody>
        </p:sp>
        <p:grpSp>
          <p:nvGrpSpPr>
            <p:cNvPr id="7" name="组合 6"/>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 name="组合 24"/>
          <p:cNvGrpSpPr/>
          <p:nvPr/>
        </p:nvGrpSpPr>
        <p:grpSpPr>
          <a:xfrm>
            <a:off x="391099" y="1681620"/>
            <a:ext cx="2865120" cy="559038"/>
            <a:chOff x="3543300" y="3063632"/>
            <a:chExt cx="2865120" cy="559038"/>
          </a:xfrm>
        </p:grpSpPr>
        <p:sp>
          <p:nvSpPr>
            <p:cNvPr id="21" name="矩形: 圆角 20"/>
            <p:cNvSpPr/>
            <p:nvPr/>
          </p:nvSpPr>
          <p:spPr>
            <a:xfrm flipH="1">
              <a:off x="3543300" y="3063632"/>
              <a:ext cx="2865120"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23" name="文本框 22"/>
            <p:cNvSpPr txBox="1"/>
            <p:nvPr/>
          </p:nvSpPr>
          <p:spPr>
            <a:xfrm>
              <a:off x="3962401" y="3112319"/>
              <a:ext cx="2278379" cy="461665"/>
            </a:xfrm>
            <a:prstGeom prst="rect">
              <a:avLst/>
            </a:prstGeom>
            <a:noFill/>
          </p:spPr>
          <p:txBody>
            <a:bodyPr wrap="square">
              <a:spAutoFit/>
            </a:bodyPr>
            <a:lstStyle>
              <a:defPPr>
                <a:defRPr lang="zh-CN"/>
              </a:defPPr>
              <a:lvl1pPr>
                <a:defRPr sz="2400"/>
              </a:lvl1pPr>
            </a:lstStyle>
            <a:p>
              <a:r>
                <a:rPr lang="en-US" altLang="zh-CN" dirty="0"/>
                <a:t>1.</a:t>
              </a:r>
              <a:r>
                <a:rPr lang="zh-CN" altLang="en-US" dirty="0"/>
                <a:t>一般公共预算</a:t>
              </a:r>
            </a:p>
          </p:txBody>
        </p:sp>
        <p:sp>
          <p:nvSpPr>
            <p:cNvPr id="24" name="椭圆 23"/>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3983552" y="1589959"/>
            <a:ext cx="3859800" cy="628759"/>
            <a:chOff x="2975853" y="1817896"/>
            <a:chExt cx="3859800" cy="628759"/>
          </a:xfrm>
        </p:grpSpPr>
        <p:grpSp>
          <p:nvGrpSpPr>
            <p:cNvPr id="36" name="组合 35"/>
            <p:cNvGrpSpPr/>
            <p:nvPr/>
          </p:nvGrpSpPr>
          <p:grpSpPr>
            <a:xfrm>
              <a:off x="2975853" y="1817896"/>
              <a:ext cx="1227847" cy="628759"/>
              <a:chOff x="2975853" y="1817896"/>
              <a:chExt cx="1227847" cy="628759"/>
            </a:xfrm>
          </p:grpSpPr>
          <p:pic>
            <p:nvPicPr>
              <p:cNvPr id="33" name="图片 32"/>
              <p:cNvPicPr>
                <a:picLocks noChangeAspect="1"/>
              </p:cNvPicPr>
              <p:nvPr/>
            </p:nvPicPr>
            <p:blipFill>
              <a:blip r:embed="rId3"/>
              <a:stretch>
                <a:fillRect/>
              </a:stretch>
            </p:blipFill>
            <p:spPr>
              <a:xfrm>
                <a:off x="2975853" y="1817896"/>
                <a:ext cx="678267" cy="628759"/>
              </a:xfrm>
              <a:prstGeom prst="rect">
                <a:avLst/>
              </a:prstGeom>
            </p:spPr>
          </p:pic>
          <p:sp>
            <p:nvSpPr>
              <p:cNvPr id="34" name="文本框 33"/>
              <p:cNvSpPr txBox="1"/>
              <p:nvPr/>
            </p:nvSpPr>
            <p:spPr>
              <a:xfrm>
                <a:off x="3472839" y="2012804"/>
                <a:ext cx="730861" cy="400110"/>
              </a:xfrm>
              <a:prstGeom prst="rect">
                <a:avLst/>
              </a:prstGeom>
              <a:noFill/>
            </p:spPr>
            <p:txBody>
              <a:bodyPr wrap="square">
                <a:spAutoFit/>
              </a:bodyPr>
              <a:lstStyle>
                <a:defPPr>
                  <a:defRPr lang="zh-CN"/>
                </a:defPPr>
                <a:lvl1pPr>
                  <a:defRPr sz="2400"/>
                </a:lvl1pPr>
              </a:lstStyle>
              <a:p>
                <a:r>
                  <a:rPr lang="zh-CN" altLang="en-US" sz="2000" b="1" dirty="0">
                    <a:solidFill>
                      <a:srgbClr val="115EC5"/>
                    </a:solidFill>
                  </a:rPr>
                  <a:t>稳定</a:t>
                </a:r>
              </a:p>
            </p:txBody>
          </p:sp>
        </p:grpSp>
        <p:grpSp>
          <p:nvGrpSpPr>
            <p:cNvPr id="37" name="组合 36"/>
            <p:cNvGrpSpPr/>
            <p:nvPr/>
          </p:nvGrpSpPr>
          <p:grpSpPr>
            <a:xfrm>
              <a:off x="4291829" y="1817896"/>
              <a:ext cx="1227847" cy="628759"/>
              <a:chOff x="2975853" y="1817896"/>
              <a:chExt cx="1227847" cy="628759"/>
            </a:xfrm>
          </p:grpSpPr>
          <p:pic>
            <p:nvPicPr>
              <p:cNvPr id="38" name="图片 37"/>
              <p:cNvPicPr>
                <a:picLocks noChangeAspect="1"/>
              </p:cNvPicPr>
              <p:nvPr/>
            </p:nvPicPr>
            <p:blipFill>
              <a:blip r:embed="rId3"/>
              <a:stretch>
                <a:fillRect/>
              </a:stretch>
            </p:blipFill>
            <p:spPr>
              <a:xfrm>
                <a:off x="2975853" y="1817896"/>
                <a:ext cx="678267" cy="628759"/>
              </a:xfrm>
              <a:prstGeom prst="rect">
                <a:avLst/>
              </a:prstGeom>
            </p:spPr>
          </p:pic>
          <p:sp>
            <p:nvSpPr>
              <p:cNvPr id="39" name="文本框 38"/>
              <p:cNvSpPr txBox="1"/>
              <p:nvPr/>
            </p:nvSpPr>
            <p:spPr>
              <a:xfrm>
                <a:off x="3472839" y="2012804"/>
                <a:ext cx="730861" cy="400110"/>
              </a:xfrm>
              <a:prstGeom prst="rect">
                <a:avLst/>
              </a:prstGeom>
              <a:noFill/>
            </p:spPr>
            <p:txBody>
              <a:bodyPr wrap="square">
                <a:spAutoFit/>
              </a:bodyPr>
              <a:lstStyle>
                <a:defPPr>
                  <a:defRPr lang="zh-CN"/>
                </a:defPPr>
                <a:lvl1pPr>
                  <a:defRPr sz="2400"/>
                </a:lvl1pPr>
              </a:lstStyle>
              <a:p>
                <a:r>
                  <a:rPr lang="zh-CN" altLang="en-US" sz="2000" b="1" dirty="0">
                    <a:solidFill>
                      <a:srgbClr val="115EC5"/>
                    </a:solidFill>
                  </a:rPr>
                  <a:t>核心</a:t>
                </a:r>
              </a:p>
            </p:txBody>
          </p:sp>
        </p:grpSp>
        <p:grpSp>
          <p:nvGrpSpPr>
            <p:cNvPr id="40" name="组合 39"/>
            <p:cNvGrpSpPr/>
            <p:nvPr/>
          </p:nvGrpSpPr>
          <p:grpSpPr>
            <a:xfrm>
              <a:off x="5607806" y="1817896"/>
              <a:ext cx="1227847" cy="628759"/>
              <a:chOff x="2975853" y="1817896"/>
              <a:chExt cx="1227847" cy="628759"/>
            </a:xfrm>
          </p:grpSpPr>
          <p:pic>
            <p:nvPicPr>
              <p:cNvPr id="41" name="图片 40"/>
              <p:cNvPicPr>
                <a:picLocks noChangeAspect="1"/>
              </p:cNvPicPr>
              <p:nvPr/>
            </p:nvPicPr>
            <p:blipFill>
              <a:blip r:embed="rId3"/>
              <a:stretch>
                <a:fillRect/>
              </a:stretch>
            </p:blipFill>
            <p:spPr>
              <a:xfrm>
                <a:off x="2975853" y="1817896"/>
                <a:ext cx="678267" cy="628759"/>
              </a:xfrm>
              <a:prstGeom prst="rect">
                <a:avLst/>
              </a:prstGeom>
            </p:spPr>
          </p:pic>
          <p:sp>
            <p:nvSpPr>
              <p:cNvPr id="42" name="文本框 41"/>
              <p:cNvSpPr txBox="1"/>
              <p:nvPr/>
            </p:nvSpPr>
            <p:spPr>
              <a:xfrm>
                <a:off x="3472839" y="2012804"/>
                <a:ext cx="730861" cy="400110"/>
              </a:xfrm>
              <a:prstGeom prst="rect">
                <a:avLst/>
              </a:prstGeom>
              <a:noFill/>
            </p:spPr>
            <p:txBody>
              <a:bodyPr wrap="square">
                <a:spAutoFit/>
              </a:bodyPr>
              <a:lstStyle>
                <a:defPPr>
                  <a:defRPr lang="zh-CN"/>
                </a:defPPr>
                <a:lvl1pPr>
                  <a:defRPr sz="2400"/>
                </a:lvl1pPr>
              </a:lstStyle>
              <a:p>
                <a:r>
                  <a:rPr lang="zh-CN" altLang="en-US" sz="2000" b="1" dirty="0">
                    <a:solidFill>
                      <a:srgbClr val="115EC5"/>
                    </a:solidFill>
                  </a:rPr>
                  <a:t>适用</a:t>
                </a:r>
              </a:p>
            </p:txBody>
          </p:sp>
        </p:grpSp>
      </p:grpSp>
      <p:grpSp>
        <p:nvGrpSpPr>
          <p:cNvPr id="50" name="组合 49"/>
          <p:cNvGrpSpPr/>
          <p:nvPr/>
        </p:nvGrpSpPr>
        <p:grpSpPr>
          <a:xfrm>
            <a:off x="391099" y="2361057"/>
            <a:ext cx="11406016" cy="974585"/>
            <a:chOff x="391099" y="2332877"/>
            <a:chExt cx="11406016" cy="974585"/>
          </a:xfrm>
        </p:grpSpPr>
        <p:sp>
          <p:nvSpPr>
            <p:cNvPr id="46" name="矩形: 圆角 45"/>
            <p:cNvSpPr/>
            <p:nvPr/>
          </p:nvSpPr>
          <p:spPr>
            <a:xfrm>
              <a:off x="391099" y="2332877"/>
              <a:ext cx="11406016" cy="974585"/>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603156" y="2405197"/>
              <a:ext cx="10981902" cy="829945"/>
            </a:xfrm>
            <a:prstGeom prst="rect">
              <a:avLst/>
            </a:prstGeom>
            <a:noFill/>
          </p:spPr>
          <p:txBody>
            <a:bodyPr wrap="square">
              <a:spAutoFit/>
            </a:bodyPr>
            <a:lstStyle/>
            <a:p>
              <a:pPr algn="just">
                <a:lnSpc>
                  <a:spcPct val="120000"/>
                </a:lnSpc>
              </a:pPr>
              <a:r>
                <a:rPr lang="zh-CN" altLang="en-US" sz="2000" dirty="0"/>
                <a:t>一般公共预算是对以税收为主体的财政收入，安排用于保障和改善民生、推动经济社会发展、维护国家安全、维持国家机构正常运转等方面的收支预算。</a:t>
              </a:r>
            </a:p>
          </p:txBody>
        </p:sp>
      </p:grpSp>
      <p:grpSp>
        <p:nvGrpSpPr>
          <p:cNvPr id="71" name="组合 70"/>
          <p:cNvGrpSpPr/>
          <p:nvPr/>
        </p:nvGrpSpPr>
        <p:grpSpPr>
          <a:xfrm>
            <a:off x="591696" y="1016684"/>
            <a:ext cx="3985392" cy="508519"/>
            <a:chOff x="525021" y="1016684"/>
            <a:chExt cx="3985392" cy="508519"/>
          </a:xfrm>
        </p:grpSpPr>
        <p:grpSp>
          <p:nvGrpSpPr>
            <p:cNvPr id="72" name="组合 71"/>
            <p:cNvGrpSpPr/>
            <p:nvPr/>
          </p:nvGrpSpPr>
          <p:grpSpPr>
            <a:xfrm>
              <a:off x="525021" y="1181101"/>
              <a:ext cx="311718" cy="179686"/>
              <a:chOff x="850900" y="671681"/>
              <a:chExt cx="622467" cy="358815"/>
            </a:xfrm>
          </p:grpSpPr>
          <p:sp>
            <p:nvSpPr>
              <p:cNvPr id="75" name="椭圆 74"/>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6" name="椭圆 75"/>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73" name="矩形: 圆角 72"/>
            <p:cNvSpPr/>
            <p:nvPr/>
          </p:nvSpPr>
          <p:spPr>
            <a:xfrm>
              <a:off x="982718" y="1016684"/>
              <a:ext cx="3507936"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74" name="文本框 73"/>
            <p:cNvSpPr txBox="1"/>
            <p:nvPr/>
          </p:nvSpPr>
          <p:spPr>
            <a:xfrm>
              <a:off x="1002478" y="1040111"/>
              <a:ext cx="3507935" cy="461665"/>
            </a:xfrm>
            <a:prstGeom prst="rect">
              <a:avLst/>
            </a:prstGeom>
            <a:noFill/>
          </p:spPr>
          <p:txBody>
            <a:bodyPr wrap="square">
              <a:spAutoFit/>
            </a:bodyPr>
            <a:lstStyle/>
            <a:p>
              <a:r>
                <a:rPr lang="zh-CN" altLang="en-US" sz="2400" b="1" dirty="0">
                  <a:cs typeface="+mn-ea"/>
                  <a:sym typeface="+mn-lt"/>
                </a:rPr>
                <a:t>（一）四本预算</a:t>
              </a:r>
              <a:r>
                <a:rPr lang="zh-CN" altLang="en-US" sz="2400" b="1">
                  <a:cs typeface="+mn-ea"/>
                  <a:sym typeface="+mn-lt"/>
                </a:rPr>
                <a:t>的组成</a:t>
              </a:r>
              <a:endParaRPr lang="zh-CN" altLang="en-US" sz="2400" b="1" dirty="0">
                <a:cs typeface="+mn-ea"/>
                <a:sym typeface="+mn-lt"/>
              </a:endParaRPr>
            </a:p>
          </p:txBody>
        </p:sp>
      </p:grpSp>
      <p:grpSp>
        <p:nvGrpSpPr>
          <p:cNvPr id="11" name="组合 10"/>
          <p:cNvGrpSpPr/>
          <p:nvPr/>
        </p:nvGrpSpPr>
        <p:grpSpPr>
          <a:xfrm>
            <a:off x="394886" y="3444240"/>
            <a:ext cx="11402229" cy="3161031"/>
            <a:chOff x="617687" y="3444240"/>
            <a:chExt cx="11402229" cy="3161031"/>
          </a:xfrm>
        </p:grpSpPr>
        <p:sp>
          <p:nvSpPr>
            <p:cNvPr id="47" name="矩形 46"/>
            <p:cNvSpPr/>
            <p:nvPr/>
          </p:nvSpPr>
          <p:spPr>
            <a:xfrm>
              <a:off x="617687" y="3444240"/>
              <a:ext cx="6731491" cy="3161030"/>
            </a:xfrm>
            <a:prstGeom prst="rect">
              <a:avLst/>
            </a:prstGeom>
            <a:solidFill>
              <a:schemeClr val="bg1">
                <a:lumMod val="95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2974051" y="3495277"/>
              <a:ext cx="2018762" cy="429895"/>
            </a:xfrm>
            <a:prstGeom prst="rect">
              <a:avLst/>
            </a:prstGeom>
            <a:noFill/>
          </p:spPr>
          <p:txBody>
            <a:bodyPr wrap="square">
              <a:spAutoFit/>
            </a:bodyPr>
            <a:lstStyle/>
            <a:p>
              <a:pPr algn="ctr"/>
              <a:r>
                <a:rPr lang="zh-CN" altLang="en-US" sz="2200" b="1" dirty="0">
                  <a:solidFill>
                    <a:srgbClr val="115EC5"/>
                  </a:solidFill>
                </a:rPr>
                <a:t>收入方面</a:t>
              </a:r>
            </a:p>
          </p:txBody>
        </p:sp>
        <p:grpSp>
          <p:nvGrpSpPr>
            <p:cNvPr id="54" name="组合 53"/>
            <p:cNvGrpSpPr/>
            <p:nvPr/>
          </p:nvGrpSpPr>
          <p:grpSpPr>
            <a:xfrm>
              <a:off x="617688" y="3971504"/>
              <a:ext cx="1500591" cy="400110"/>
              <a:chOff x="5426102" y="4153680"/>
              <a:chExt cx="1584298" cy="403072"/>
            </a:xfrm>
          </p:grpSpPr>
          <p:sp>
            <p:nvSpPr>
              <p:cNvPr id="51" name="箭头: 五边形 50"/>
              <p:cNvSpPr/>
              <p:nvPr/>
            </p:nvSpPr>
            <p:spPr>
              <a:xfrm>
                <a:off x="5426102" y="4155161"/>
                <a:ext cx="1584298" cy="400110"/>
              </a:xfrm>
              <a:prstGeom prst="homePlate">
                <a:avLst/>
              </a:prstGeom>
              <a:solidFill>
                <a:srgbClr val="1E77EC"/>
              </a:solidFill>
              <a:ln w="19050">
                <a:noFill/>
                <a:prstDash val="sysDot"/>
                <a:headEnd type="none"/>
                <a:tailEnd type="oval" w="lg" len="lg"/>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chemeClr val="tx1"/>
                  </a:solidFill>
                </a:endParaRPr>
              </a:p>
            </p:txBody>
          </p:sp>
          <p:sp>
            <p:nvSpPr>
              <p:cNvPr id="53" name="文本框 52"/>
              <p:cNvSpPr txBox="1"/>
              <p:nvPr/>
            </p:nvSpPr>
            <p:spPr>
              <a:xfrm>
                <a:off x="5545404" y="4153680"/>
                <a:ext cx="1266800" cy="403072"/>
              </a:xfrm>
              <a:prstGeom prst="rect">
                <a:avLst/>
              </a:prstGeom>
              <a:noFill/>
            </p:spPr>
            <p:txBody>
              <a:bodyPr wrap="square">
                <a:spAutoFit/>
              </a:bodyPr>
              <a:lstStyle/>
              <a:p>
                <a:pPr algn="ctr"/>
                <a:r>
                  <a:rPr lang="zh-CN" altLang="en-US" sz="2000" dirty="0">
                    <a:solidFill>
                      <a:schemeClr val="bg1"/>
                    </a:solidFill>
                    <a:effectLst>
                      <a:outerShdw blurRad="50800" dist="38100" dir="2700000" algn="tl" rotWithShape="0">
                        <a:srgbClr val="284B90">
                          <a:alpha val="40000"/>
                        </a:srgbClr>
                      </a:outerShdw>
                    </a:effectLst>
                  </a:rPr>
                  <a:t>税收收入</a:t>
                </a:r>
                <a:endParaRPr lang="en-US" altLang="zh-CN" sz="2000" dirty="0">
                  <a:solidFill>
                    <a:schemeClr val="bg1"/>
                  </a:solidFill>
                  <a:effectLst>
                    <a:outerShdw blurRad="50800" dist="38100" dir="2700000" algn="tl" rotWithShape="0">
                      <a:srgbClr val="284B90">
                        <a:alpha val="40000"/>
                      </a:srgbClr>
                    </a:outerShdw>
                  </a:effectLst>
                </a:endParaRPr>
              </a:p>
            </p:txBody>
          </p:sp>
        </p:grpSp>
        <p:sp>
          <p:nvSpPr>
            <p:cNvPr id="19" name="矩形 18"/>
            <p:cNvSpPr/>
            <p:nvPr/>
          </p:nvSpPr>
          <p:spPr>
            <a:xfrm>
              <a:off x="7467600" y="3444241"/>
              <a:ext cx="4552316" cy="3161030"/>
            </a:xfrm>
            <a:prstGeom prst="rect">
              <a:avLst/>
            </a:prstGeom>
            <a:solidFill>
              <a:schemeClr val="bg1">
                <a:lumMod val="95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8876963" y="3495277"/>
              <a:ext cx="1733590" cy="429895"/>
            </a:xfrm>
            <a:prstGeom prst="rect">
              <a:avLst/>
            </a:prstGeom>
            <a:noFill/>
          </p:spPr>
          <p:txBody>
            <a:bodyPr wrap="square">
              <a:spAutoFit/>
            </a:bodyPr>
            <a:lstStyle/>
            <a:p>
              <a:pPr algn="ctr"/>
              <a:r>
                <a:rPr lang="zh-CN" altLang="en-US" sz="2200" b="1" dirty="0">
                  <a:solidFill>
                    <a:srgbClr val="115EC5"/>
                  </a:solidFill>
                </a:rPr>
                <a:t>支出方面</a:t>
              </a:r>
            </a:p>
          </p:txBody>
        </p:sp>
        <p:sp>
          <p:nvSpPr>
            <p:cNvPr id="48" name="文本框 47"/>
            <p:cNvSpPr txBox="1"/>
            <p:nvPr/>
          </p:nvSpPr>
          <p:spPr>
            <a:xfrm>
              <a:off x="7713018" y="3857204"/>
              <a:ext cx="2659856" cy="2399665"/>
            </a:xfrm>
            <a:prstGeom prst="rect">
              <a:avLst/>
            </a:prstGeom>
            <a:noFill/>
          </p:spPr>
          <p:txBody>
            <a:bodyPr wrap="square">
              <a:spAutoFit/>
            </a:bodyPr>
            <a:lstStyle/>
            <a:p>
              <a:pPr marL="342900" indent="-342900">
                <a:lnSpc>
                  <a:spcPct val="15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一般公共服务</a:t>
              </a:r>
              <a:endParaRPr kumimoji="0" lang="en-US" altLang="zh-CN"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endParaRPr>
            </a:p>
            <a:p>
              <a:pPr marL="342900" indent="-342900">
                <a:lnSpc>
                  <a:spcPct val="150000"/>
                </a:lnSpc>
                <a:buClr>
                  <a:srgbClr val="1E77EC"/>
                </a:buClr>
                <a:buFont typeface="Arial" panose="020B0604020202020204" pitchFamily="34" charset="0"/>
                <a:buChar char="•"/>
              </a:pPr>
              <a:r>
                <a:rPr lang="zh-CN" altLang="en-US" sz="2000"/>
                <a:t>外交</a:t>
              </a:r>
            </a:p>
            <a:p>
              <a:pPr marL="342900" indent="-342900">
                <a:lnSpc>
                  <a:spcPct val="150000"/>
                </a:lnSpc>
                <a:buClr>
                  <a:srgbClr val="1E77EC"/>
                </a:buClr>
                <a:buFont typeface="Arial" panose="020B0604020202020204" pitchFamily="34" charset="0"/>
                <a:buChar char="•"/>
              </a:pPr>
              <a:r>
                <a:rPr lang="zh-CN" altLang="en-US" sz="2000"/>
                <a:t>国防</a:t>
              </a:r>
            </a:p>
            <a:p>
              <a:pPr marL="342900" indent="-342900">
                <a:lnSpc>
                  <a:spcPct val="150000"/>
                </a:lnSpc>
                <a:buClr>
                  <a:srgbClr val="1E77EC"/>
                </a:buClr>
                <a:buFont typeface="Arial" panose="020B0604020202020204" pitchFamily="34" charset="0"/>
                <a:buChar char="•"/>
              </a:pPr>
              <a:r>
                <a:rPr lang="zh-CN" altLang="en-US" sz="2000"/>
                <a:t>公共安全</a:t>
              </a:r>
            </a:p>
            <a:p>
              <a:pPr marL="342900" indent="-342900">
                <a:lnSpc>
                  <a:spcPct val="150000"/>
                </a:lnSpc>
                <a:buClr>
                  <a:srgbClr val="1E77EC"/>
                </a:buClr>
                <a:buFont typeface="Arial" panose="020B0604020202020204" pitchFamily="34" charset="0"/>
                <a:buChar char="•"/>
              </a:pPr>
              <a:r>
                <a:rPr lang="zh-CN" altLang="en-US" sz="2000"/>
                <a:t>教育</a:t>
              </a:r>
            </a:p>
          </p:txBody>
        </p:sp>
        <p:sp>
          <p:nvSpPr>
            <p:cNvPr id="68" name="文本框 67"/>
            <p:cNvSpPr txBox="1"/>
            <p:nvPr/>
          </p:nvSpPr>
          <p:spPr>
            <a:xfrm>
              <a:off x="2274003" y="3885779"/>
              <a:ext cx="2234617" cy="1253485"/>
            </a:xfrm>
            <a:prstGeom prst="rect">
              <a:avLst/>
            </a:prstGeom>
            <a:noFill/>
          </p:spPr>
          <p:txBody>
            <a:bodyPr wrap="square">
              <a:spAutoFit/>
            </a:bodyPr>
            <a:lstStyle/>
            <a:p>
              <a:pPr marL="342900" indent="-342900">
                <a:lnSpc>
                  <a:spcPct val="13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增值税</a:t>
              </a:r>
              <a:endParaRPr kumimoji="0" lang="en-US" altLang="zh-CN"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endParaRPr>
            </a:p>
            <a:p>
              <a:pPr marL="342900" indent="-342900">
                <a:lnSpc>
                  <a:spcPct val="13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企业所得税</a:t>
              </a:r>
              <a:endParaRPr kumimoji="0" lang="en-US" altLang="zh-CN"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endParaRPr>
            </a:p>
            <a:p>
              <a:pPr marL="342900" indent="-342900">
                <a:lnSpc>
                  <a:spcPct val="13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个人所得税</a:t>
              </a:r>
              <a:endParaRPr kumimoji="0" lang="en-US" altLang="zh-CN"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endParaRPr>
            </a:p>
          </p:txBody>
        </p:sp>
        <p:sp>
          <p:nvSpPr>
            <p:cNvPr id="69" name="文本框 68"/>
            <p:cNvSpPr txBox="1"/>
            <p:nvPr/>
          </p:nvSpPr>
          <p:spPr>
            <a:xfrm>
              <a:off x="4915893" y="3885779"/>
              <a:ext cx="2234617" cy="1253485"/>
            </a:xfrm>
            <a:prstGeom prst="rect">
              <a:avLst/>
            </a:prstGeom>
            <a:noFill/>
          </p:spPr>
          <p:txBody>
            <a:bodyPr wrap="square">
              <a:spAutoFit/>
            </a:bodyPr>
            <a:lstStyle/>
            <a:p>
              <a:pPr marL="342900" indent="-342900">
                <a:lnSpc>
                  <a:spcPct val="13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土地增值税</a:t>
              </a:r>
            </a:p>
            <a:p>
              <a:pPr marL="342900" indent="-342900">
                <a:lnSpc>
                  <a:spcPct val="13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契税</a:t>
              </a:r>
            </a:p>
            <a:p>
              <a:pPr marL="342900" indent="-342900">
                <a:lnSpc>
                  <a:spcPct val="130000"/>
                </a:lnSpc>
                <a:buClr>
                  <a:srgbClr val="1E77EC"/>
                </a:buClr>
                <a:buFont typeface="Arial" panose="020B0604020202020204" pitchFamily="34" charset="0"/>
                <a:buChar char="•"/>
              </a:pPr>
              <a:r>
                <a:rPr kumimoji="0" lang="en-US" altLang="zh-CN"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a:t>
              </a:r>
            </a:p>
          </p:txBody>
        </p:sp>
        <p:grpSp>
          <p:nvGrpSpPr>
            <p:cNvPr id="70" name="组合 69"/>
            <p:cNvGrpSpPr/>
            <p:nvPr/>
          </p:nvGrpSpPr>
          <p:grpSpPr>
            <a:xfrm>
              <a:off x="617688" y="5352629"/>
              <a:ext cx="1500591" cy="400110"/>
              <a:chOff x="5426102" y="4153680"/>
              <a:chExt cx="1584298" cy="403072"/>
            </a:xfrm>
          </p:grpSpPr>
          <p:sp>
            <p:nvSpPr>
              <p:cNvPr id="77" name="箭头: 五边形 76"/>
              <p:cNvSpPr/>
              <p:nvPr/>
            </p:nvSpPr>
            <p:spPr>
              <a:xfrm>
                <a:off x="5426102" y="4155161"/>
                <a:ext cx="1584298" cy="400110"/>
              </a:xfrm>
              <a:prstGeom prst="homePlate">
                <a:avLst/>
              </a:prstGeom>
              <a:solidFill>
                <a:srgbClr val="1E77EC"/>
              </a:solidFill>
              <a:ln w="19050">
                <a:noFill/>
                <a:prstDash val="sysDot"/>
                <a:headEnd type="none"/>
                <a:tailEnd type="oval" w="lg" len="lg"/>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chemeClr val="tx1"/>
                  </a:solidFill>
                </a:endParaRPr>
              </a:p>
            </p:txBody>
          </p:sp>
          <p:sp>
            <p:nvSpPr>
              <p:cNvPr id="89" name="文本框 88"/>
              <p:cNvSpPr txBox="1"/>
              <p:nvPr/>
            </p:nvSpPr>
            <p:spPr>
              <a:xfrm>
                <a:off x="5545404" y="4153680"/>
                <a:ext cx="1266800" cy="403072"/>
              </a:xfrm>
              <a:prstGeom prst="rect">
                <a:avLst/>
              </a:prstGeom>
              <a:noFill/>
            </p:spPr>
            <p:txBody>
              <a:bodyPr wrap="square">
                <a:spAutoFit/>
              </a:bodyPr>
              <a:lstStyle/>
              <a:p>
                <a:pPr algn="ctr"/>
                <a:r>
                  <a:rPr lang="zh-CN" altLang="en-US" sz="2000">
                    <a:solidFill>
                      <a:schemeClr val="bg1"/>
                    </a:solidFill>
                    <a:effectLst>
                      <a:outerShdw blurRad="50800" dist="38100" dir="2700000" algn="tl" rotWithShape="0">
                        <a:srgbClr val="284B90">
                          <a:alpha val="40000"/>
                        </a:srgbClr>
                      </a:outerShdw>
                    </a:effectLst>
                  </a:rPr>
                  <a:t>非税收入</a:t>
                </a:r>
                <a:endParaRPr lang="en-US" altLang="zh-CN" sz="2000" dirty="0">
                  <a:solidFill>
                    <a:schemeClr val="bg1"/>
                  </a:solidFill>
                  <a:effectLst>
                    <a:outerShdw blurRad="50800" dist="38100" dir="2700000" algn="tl" rotWithShape="0">
                      <a:srgbClr val="284B90">
                        <a:alpha val="40000"/>
                      </a:srgbClr>
                    </a:outerShdw>
                  </a:effectLst>
                </a:endParaRPr>
              </a:p>
            </p:txBody>
          </p:sp>
        </p:grpSp>
        <p:sp>
          <p:nvSpPr>
            <p:cNvPr id="90" name="文本框 89"/>
            <p:cNvSpPr txBox="1"/>
            <p:nvPr/>
          </p:nvSpPr>
          <p:spPr>
            <a:xfrm>
              <a:off x="2274003" y="5266904"/>
              <a:ext cx="2624504" cy="1253485"/>
            </a:xfrm>
            <a:prstGeom prst="rect">
              <a:avLst/>
            </a:prstGeom>
            <a:noFill/>
          </p:spPr>
          <p:txBody>
            <a:bodyPr wrap="square">
              <a:spAutoFit/>
            </a:bodyPr>
            <a:lstStyle/>
            <a:p>
              <a:pPr marL="342900" indent="-342900">
                <a:lnSpc>
                  <a:spcPct val="13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专项收入</a:t>
              </a:r>
              <a:endParaRPr kumimoji="0" lang="en-US" altLang="zh-CN"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endParaRPr>
            </a:p>
            <a:p>
              <a:pPr marL="342900" indent="-342900">
                <a:lnSpc>
                  <a:spcPct val="13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行政事业性收费</a:t>
              </a:r>
              <a:endParaRPr kumimoji="0" lang="en-US" altLang="zh-CN"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endParaRPr>
            </a:p>
            <a:p>
              <a:pPr marL="342900" indent="-342900">
                <a:lnSpc>
                  <a:spcPct val="13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罚没收入</a:t>
              </a:r>
              <a:endParaRPr kumimoji="0" lang="en-US" altLang="zh-CN"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endParaRPr>
            </a:p>
          </p:txBody>
        </p:sp>
        <p:sp>
          <p:nvSpPr>
            <p:cNvPr id="91" name="文本框 90"/>
            <p:cNvSpPr txBox="1"/>
            <p:nvPr/>
          </p:nvSpPr>
          <p:spPr>
            <a:xfrm>
              <a:off x="4915893" y="5266904"/>
              <a:ext cx="2234617" cy="1252715"/>
            </a:xfrm>
            <a:prstGeom prst="rect">
              <a:avLst/>
            </a:prstGeom>
            <a:noFill/>
          </p:spPr>
          <p:txBody>
            <a:bodyPr wrap="square">
              <a:spAutoFit/>
            </a:bodyPr>
            <a:lstStyle/>
            <a:p>
              <a:pPr marL="342900" indent="-342900">
                <a:lnSpc>
                  <a:spcPct val="13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国有资源有偿使用收入</a:t>
              </a:r>
              <a:endParaRPr kumimoji="0" lang="en-US" altLang="zh-CN"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endParaRPr>
            </a:p>
            <a:p>
              <a:pPr marL="342900" indent="-342900">
                <a:lnSpc>
                  <a:spcPct val="130000"/>
                </a:lnSpc>
                <a:buClr>
                  <a:srgbClr val="1E77EC"/>
                </a:buClr>
                <a:buFont typeface="Arial" panose="020B0604020202020204" pitchFamily="34" charset="0"/>
                <a:buChar char="•"/>
              </a:pPr>
              <a:r>
                <a:rPr kumimoji="0" lang="en-US" altLang="zh-CN"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a:t>
              </a:r>
            </a:p>
          </p:txBody>
        </p:sp>
        <p:sp>
          <p:nvSpPr>
            <p:cNvPr id="92" name="文本框 91"/>
            <p:cNvSpPr txBox="1"/>
            <p:nvPr/>
          </p:nvSpPr>
          <p:spPr>
            <a:xfrm>
              <a:off x="10569288" y="3857204"/>
              <a:ext cx="1265343" cy="2345322"/>
            </a:xfrm>
            <a:prstGeom prst="rect">
              <a:avLst/>
            </a:prstGeom>
            <a:noFill/>
          </p:spPr>
          <p:txBody>
            <a:bodyPr wrap="square">
              <a:spAutoFit/>
            </a:bodyPr>
            <a:lstStyle/>
            <a:p>
              <a:pPr marL="342900" indent="-342900">
                <a:lnSpc>
                  <a:spcPct val="15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科技</a:t>
              </a:r>
              <a:endParaRPr lang="zh-CN" altLang="en-US" sz="1600"/>
            </a:p>
            <a:p>
              <a:pPr marL="342900" indent="-342900">
                <a:lnSpc>
                  <a:spcPct val="15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文旅</a:t>
              </a:r>
            </a:p>
            <a:p>
              <a:pPr marL="342900" indent="-342900">
                <a:lnSpc>
                  <a:spcPct val="15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社保</a:t>
              </a:r>
            </a:p>
            <a:p>
              <a:pPr marL="342900" indent="-342900">
                <a:lnSpc>
                  <a:spcPct val="150000"/>
                </a:lnSpc>
                <a:buClr>
                  <a:srgbClr val="1E77EC"/>
                </a:buClr>
                <a:buFont typeface="Arial" panose="020B0604020202020204" pitchFamily="34" charset="0"/>
                <a:buChar char="•"/>
              </a:pPr>
              <a:r>
                <a:rPr kumimoji="0" lang="zh-CN" altLang="en-US"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卫健</a:t>
              </a:r>
            </a:p>
            <a:p>
              <a:pPr marL="342900" indent="-342900">
                <a:lnSpc>
                  <a:spcPct val="150000"/>
                </a:lnSpc>
                <a:buClr>
                  <a:srgbClr val="1E77EC"/>
                </a:buClr>
                <a:buFont typeface="Arial" panose="020B0604020202020204" pitchFamily="34" charset="0"/>
                <a:buChar char="•"/>
              </a:pPr>
              <a:r>
                <a:rPr kumimoji="0" lang="en-US" altLang="zh-CN" sz="2000" b="0" i="0" u="none" strike="noStrike" kern="1200" cap="none" spc="0" normalizeH="0" baseline="0" noProof="0">
                  <a:ln>
                    <a:noFill/>
                  </a:ln>
                  <a:solidFill>
                    <a:prstClr val="black"/>
                  </a:solidFill>
                  <a:effectLst/>
                  <a:uLnTx/>
                  <a:uFillTx/>
                  <a:latin typeface="Times New Roman" panose="02020603050405020304"/>
                  <a:ea typeface="微软雅黑" panose="020B0503020204020204" charset="-122"/>
                  <a:cs typeface="+mn-cs"/>
                </a:rPr>
                <a:t>……</a:t>
              </a:r>
            </a:p>
          </p:txBody>
        </p:sp>
      </p:grpSp>
      <p:cxnSp>
        <p:nvCxnSpPr>
          <p:cNvPr id="13" name="直接连接符 12"/>
          <p:cNvCxnSpPr/>
          <p:nvPr/>
        </p:nvCxnSpPr>
        <p:spPr>
          <a:xfrm>
            <a:off x="2124075" y="5196414"/>
            <a:ext cx="4695825" cy="0"/>
          </a:xfrm>
          <a:prstGeom prst="line">
            <a:avLst/>
          </a:prstGeom>
          <a:ln>
            <a:solidFill>
              <a:srgbClr val="1E77EC"/>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一、什么是四本预算</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9" name="组合 68"/>
          <p:cNvGrpSpPr/>
          <p:nvPr/>
        </p:nvGrpSpPr>
        <p:grpSpPr>
          <a:xfrm>
            <a:off x="-680482" y="1932783"/>
            <a:ext cx="12872483" cy="4925218"/>
            <a:chOff x="6536080" y="2883121"/>
            <a:chExt cx="5660108" cy="3974879"/>
          </a:xfrm>
        </p:grpSpPr>
        <p:pic>
          <p:nvPicPr>
            <p:cNvPr id="66" name="图片 65"/>
            <p:cNvPicPr>
              <a:picLocks noChangeAspect="1"/>
            </p:cNvPicPr>
            <p:nvPr/>
          </p:nvPicPr>
          <p:blipFill rotWithShape="1">
            <a:blip r:embed="rId4">
              <a:extLst>
                <a:ext uri="{28A0092B-C50C-407E-A947-70E740481C1C}">
                  <a14:useLocalDpi xmlns:a14="http://schemas.microsoft.com/office/drawing/2010/main" val="0"/>
                </a:ext>
              </a:extLst>
            </a:blip>
            <a:srcRect b="16501"/>
            <a:stretch>
              <a:fillRect/>
            </a:stretch>
          </p:blipFill>
          <p:spPr>
            <a:xfrm>
              <a:off x="6536080" y="3708017"/>
              <a:ext cx="5660108" cy="3149983"/>
            </a:xfrm>
            <a:prstGeom prst="rect">
              <a:avLst/>
            </a:prstGeom>
          </p:spPr>
        </p:pic>
        <p:sp>
          <p:nvSpPr>
            <p:cNvPr id="67" name="矩形 66"/>
            <p:cNvSpPr/>
            <p:nvPr/>
          </p:nvSpPr>
          <p:spPr>
            <a:xfrm>
              <a:off x="6835293" y="2883121"/>
              <a:ext cx="5356707" cy="1909302"/>
            </a:xfrm>
            <a:prstGeom prst="rect">
              <a:avLst/>
            </a:prstGeom>
            <a:gradFill>
              <a:gsLst>
                <a:gs pos="1800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rot="16200000">
              <a:off x="7604611" y="2329246"/>
              <a:ext cx="3759436" cy="5298071"/>
            </a:xfrm>
            <a:prstGeom prst="rect">
              <a:avLst/>
            </a:prstGeom>
            <a:gradFill>
              <a:gsLst>
                <a:gs pos="1800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文本框 72"/>
          <p:cNvSpPr txBox="1"/>
          <p:nvPr/>
        </p:nvSpPr>
        <p:spPr>
          <a:xfrm>
            <a:off x="4808464" y="3070417"/>
            <a:ext cx="2569188" cy="792480"/>
          </a:xfrm>
          <a:prstGeom prst="rect">
            <a:avLst/>
          </a:prstGeom>
          <a:noFill/>
        </p:spPr>
        <p:txBody>
          <a:bodyPr wrap="square">
            <a:spAutoFit/>
          </a:bodyPr>
          <a:lstStyle/>
          <a:p>
            <a:pPr>
              <a:lnSpc>
                <a:spcPct val="120000"/>
              </a:lnSpc>
            </a:pPr>
            <a:r>
              <a:rPr lang="zh-CN" altLang="en-US" dirty="0"/>
              <a:t>一般公共预算收入</a:t>
            </a:r>
            <a:endParaRPr lang="en-US" altLang="zh-CN" dirty="0"/>
          </a:p>
          <a:p>
            <a:pPr>
              <a:lnSpc>
                <a:spcPct val="120000"/>
              </a:lnSpc>
            </a:pPr>
            <a:r>
              <a:rPr lang="en-US" altLang="zh-CN" sz="2000" b="1" dirty="0">
                <a:solidFill>
                  <a:srgbClr val="1E77EC"/>
                </a:solidFill>
              </a:rPr>
              <a:t>230.3</a:t>
            </a:r>
            <a:r>
              <a:rPr lang="zh-CN" altLang="en-US" sz="2000" b="1" dirty="0">
                <a:solidFill>
                  <a:srgbClr val="1E77EC"/>
                </a:solidFill>
              </a:rPr>
              <a:t>亿元</a:t>
            </a:r>
            <a:endParaRPr lang="zh-CN" altLang="en-US" b="1" dirty="0">
              <a:solidFill>
                <a:srgbClr val="1E77EC"/>
              </a:solidFill>
            </a:endParaRPr>
          </a:p>
        </p:txBody>
      </p:sp>
      <p:sp>
        <p:nvSpPr>
          <p:cNvPr id="74" name="文本框 73"/>
          <p:cNvSpPr txBox="1"/>
          <p:nvPr/>
        </p:nvSpPr>
        <p:spPr>
          <a:xfrm>
            <a:off x="380365" y="3266440"/>
            <a:ext cx="1915795" cy="792480"/>
          </a:xfrm>
          <a:prstGeom prst="rect">
            <a:avLst/>
          </a:prstGeom>
          <a:noFill/>
        </p:spPr>
        <p:txBody>
          <a:bodyPr wrap="square">
            <a:spAutoFit/>
          </a:bodyPr>
          <a:lstStyle/>
          <a:p>
            <a:pPr>
              <a:lnSpc>
                <a:spcPct val="120000"/>
              </a:lnSpc>
            </a:pPr>
            <a:r>
              <a:rPr lang="zh-CN" altLang="en-US" dirty="0"/>
              <a:t>上级补助收入等</a:t>
            </a:r>
            <a:endParaRPr lang="en-US" altLang="zh-CN" dirty="0"/>
          </a:p>
          <a:p>
            <a:pPr>
              <a:lnSpc>
                <a:spcPct val="120000"/>
              </a:lnSpc>
            </a:pPr>
            <a:r>
              <a:rPr lang="en-US" altLang="zh-CN" sz="2000" b="1" dirty="0">
                <a:solidFill>
                  <a:srgbClr val="1E77EC"/>
                </a:solidFill>
              </a:rPr>
              <a:t>336</a:t>
            </a:r>
            <a:r>
              <a:rPr lang="zh-CN" altLang="en-US" sz="2000" b="1" dirty="0">
                <a:solidFill>
                  <a:srgbClr val="1E77EC"/>
                </a:solidFill>
              </a:rPr>
              <a:t>亿元</a:t>
            </a:r>
          </a:p>
        </p:txBody>
      </p:sp>
      <p:sp>
        <p:nvSpPr>
          <p:cNvPr id="75" name="文本框 74"/>
          <p:cNvSpPr txBox="1"/>
          <p:nvPr/>
        </p:nvSpPr>
        <p:spPr>
          <a:xfrm>
            <a:off x="2510790" y="4294505"/>
            <a:ext cx="1721485" cy="737235"/>
          </a:xfrm>
          <a:prstGeom prst="rect">
            <a:avLst/>
          </a:prstGeom>
          <a:noFill/>
        </p:spPr>
        <p:txBody>
          <a:bodyPr wrap="square">
            <a:spAutoFit/>
          </a:bodyPr>
          <a:lstStyle/>
          <a:p>
            <a:pPr algn="ctr"/>
            <a:r>
              <a:rPr lang="en-US" altLang="zh-CN" dirty="0"/>
              <a:t>2021</a:t>
            </a:r>
            <a:r>
              <a:rPr lang="zh-CN" altLang="en-US" dirty="0"/>
              <a:t>年总收入</a:t>
            </a:r>
            <a:endParaRPr lang="en-US" altLang="zh-CN" dirty="0"/>
          </a:p>
          <a:p>
            <a:pPr algn="ctr"/>
            <a:r>
              <a:rPr lang="en-US" altLang="zh-CN" sz="2400" b="1" dirty="0">
                <a:solidFill>
                  <a:srgbClr val="C00000"/>
                </a:solidFill>
              </a:rPr>
              <a:t>566.3</a:t>
            </a:r>
            <a:r>
              <a:rPr lang="zh-CN" altLang="en-US" sz="2400" b="1" dirty="0">
                <a:solidFill>
                  <a:srgbClr val="C00000"/>
                </a:solidFill>
              </a:rPr>
              <a:t>亿元</a:t>
            </a:r>
          </a:p>
        </p:txBody>
      </p:sp>
      <p:pic>
        <p:nvPicPr>
          <p:cNvPr id="27" name="图片 26"/>
          <p:cNvPicPr>
            <a:picLocks noChangeAspect="1"/>
          </p:cNvPicPr>
          <p:nvPr/>
        </p:nvPicPr>
        <p:blipFill rotWithShape="1">
          <a:blip r:embed="rId5"/>
          <a:srcRect t="16220" b="14868"/>
          <a:stretch>
            <a:fillRect/>
          </a:stretch>
        </p:blipFill>
        <p:spPr>
          <a:xfrm>
            <a:off x="1686193" y="2638173"/>
            <a:ext cx="3549764" cy="1635138"/>
          </a:xfrm>
          <a:prstGeom prst="rect">
            <a:avLst/>
          </a:prstGeom>
        </p:spPr>
      </p:pic>
      <p:sp>
        <p:nvSpPr>
          <p:cNvPr id="28" name="椭圆 27"/>
          <p:cNvSpPr/>
          <p:nvPr/>
        </p:nvSpPr>
        <p:spPr>
          <a:xfrm>
            <a:off x="4053203" y="3190022"/>
            <a:ext cx="108656" cy="108656"/>
          </a:xfrm>
          <a:prstGeom prst="ellipse">
            <a:avLst/>
          </a:prstGeom>
          <a:solidFill>
            <a:schemeClr val="bg1"/>
          </a:solidFill>
          <a:ln w="34925">
            <a:solidFill>
              <a:schemeClr val="bg1">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p:cNvSpPr/>
          <p:nvPr/>
        </p:nvSpPr>
        <p:spPr>
          <a:xfrm>
            <a:off x="4135780" y="3029777"/>
            <a:ext cx="1133475" cy="176213"/>
          </a:xfrm>
          <a:custGeom>
            <a:avLst/>
            <a:gdLst>
              <a:gd name="connsiteX0" fmla="*/ 0 w 1133475"/>
              <a:gd name="connsiteY0" fmla="*/ 176213 h 176213"/>
              <a:gd name="connsiteX1" fmla="*/ 42863 w 1133475"/>
              <a:gd name="connsiteY1" fmla="*/ 0 h 176213"/>
              <a:gd name="connsiteX2" fmla="*/ 1133475 w 1133475"/>
              <a:gd name="connsiteY2" fmla="*/ 0 h 176213"/>
            </a:gdLst>
            <a:ahLst/>
            <a:cxnLst>
              <a:cxn ang="0">
                <a:pos x="connsiteX0" y="connsiteY0"/>
              </a:cxn>
              <a:cxn ang="0">
                <a:pos x="connsiteX1" y="connsiteY1"/>
              </a:cxn>
              <a:cxn ang="0">
                <a:pos x="connsiteX2" y="connsiteY2"/>
              </a:cxn>
            </a:cxnLst>
            <a:rect l="l" t="t" r="r" b="b"/>
            <a:pathLst>
              <a:path w="1133475" h="176213">
                <a:moveTo>
                  <a:pt x="0" y="176213"/>
                </a:moveTo>
                <a:lnTo>
                  <a:pt x="42863" y="0"/>
                </a:lnTo>
                <a:lnTo>
                  <a:pt x="1133475" y="0"/>
                </a:lnTo>
              </a:path>
            </a:pathLst>
          </a:custGeom>
          <a:noFill/>
          <a:ln>
            <a:gradFill flip="none" rotWithShape="1">
              <a:gsLst>
                <a:gs pos="26000">
                  <a:schemeClr val="accent1">
                    <a:lumMod val="5000"/>
                    <a:lumOff val="95000"/>
                  </a:schemeClr>
                </a:gs>
                <a:gs pos="27000">
                  <a:srgbClr val="1E77E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2511041" y="3343052"/>
            <a:ext cx="108656" cy="108656"/>
          </a:xfrm>
          <a:prstGeom prst="ellipse">
            <a:avLst/>
          </a:prstGeom>
          <a:solidFill>
            <a:schemeClr val="bg1"/>
          </a:solidFill>
          <a:ln w="34925">
            <a:solidFill>
              <a:schemeClr val="bg1">
                <a:alpha val="3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形状 58"/>
          <p:cNvSpPr/>
          <p:nvPr/>
        </p:nvSpPr>
        <p:spPr>
          <a:xfrm flipH="1">
            <a:off x="747312" y="3235495"/>
            <a:ext cx="1840741" cy="176213"/>
          </a:xfrm>
          <a:custGeom>
            <a:avLst/>
            <a:gdLst>
              <a:gd name="connsiteX0" fmla="*/ 0 w 1133475"/>
              <a:gd name="connsiteY0" fmla="*/ 176213 h 176213"/>
              <a:gd name="connsiteX1" fmla="*/ 42863 w 1133475"/>
              <a:gd name="connsiteY1" fmla="*/ 0 h 176213"/>
              <a:gd name="connsiteX2" fmla="*/ 1133475 w 1133475"/>
              <a:gd name="connsiteY2" fmla="*/ 0 h 176213"/>
            </a:gdLst>
            <a:ahLst/>
            <a:cxnLst>
              <a:cxn ang="0">
                <a:pos x="connsiteX0" y="connsiteY0"/>
              </a:cxn>
              <a:cxn ang="0">
                <a:pos x="connsiteX1" y="connsiteY1"/>
              </a:cxn>
              <a:cxn ang="0">
                <a:pos x="connsiteX2" y="connsiteY2"/>
              </a:cxn>
            </a:cxnLst>
            <a:rect l="l" t="t" r="r" b="b"/>
            <a:pathLst>
              <a:path w="1133475" h="176213">
                <a:moveTo>
                  <a:pt x="0" y="176213"/>
                </a:moveTo>
                <a:lnTo>
                  <a:pt x="42863" y="0"/>
                </a:lnTo>
                <a:lnTo>
                  <a:pt x="1133475" y="0"/>
                </a:lnTo>
              </a:path>
            </a:pathLst>
          </a:custGeom>
          <a:noFill/>
          <a:ln>
            <a:gradFill flip="none" rotWithShape="1">
              <a:gsLst>
                <a:gs pos="20000">
                  <a:schemeClr val="accent1">
                    <a:lumMod val="5000"/>
                    <a:lumOff val="95000"/>
                  </a:schemeClr>
                </a:gs>
                <a:gs pos="21000">
                  <a:srgbClr val="FF980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296299" y="2841675"/>
            <a:ext cx="1826124" cy="400110"/>
          </a:xfrm>
          <a:prstGeom prst="rect">
            <a:avLst/>
          </a:prstGeom>
          <a:noFill/>
        </p:spPr>
        <p:txBody>
          <a:bodyPr wrap="square">
            <a:spAutoFit/>
          </a:bodyPr>
          <a:lstStyle/>
          <a:p>
            <a:r>
              <a:rPr lang="zh-CN" altLang="en-US" sz="2000" b="1" dirty="0"/>
              <a:t>税收占比：</a:t>
            </a:r>
          </a:p>
        </p:txBody>
      </p:sp>
      <p:grpSp>
        <p:nvGrpSpPr>
          <p:cNvPr id="13" name="组合 12"/>
          <p:cNvGrpSpPr/>
          <p:nvPr/>
        </p:nvGrpSpPr>
        <p:grpSpPr>
          <a:xfrm>
            <a:off x="7296299" y="4093521"/>
            <a:ext cx="2453682" cy="1978631"/>
            <a:chOff x="6096000" y="5163640"/>
            <a:chExt cx="1657350" cy="1336476"/>
          </a:xfrm>
        </p:grpSpPr>
        <p:sp>
          <p:nvSpPr>
            <p:cNvPr id="15" name="立方体 14"/>
            <p:cNvSpPr/>
            <p:nvPr/>
          </p:nvSpPr>
          <p:spPr>
            <a:xfrm>
              <a:off x="6355351" y="5727746"/>
              <a:ext cx="383173" cy="768761"/>
            </a:xfrm>
            <a:prstGeom prst="cub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立方体 15"/>
            <p:cNvSpPr/>
            <p:nvPr/>
          </p:nvSpPr>
          <p:spPr>
            <a:xfrm>
              <a:off x="7078490" y="5431007"/>
              <a:ext cx="383173" cy="1065500"/>
            </a:xfrm>
            <a:prstGeom prst="cube">
              <a:avLst/>
            </a:prstGeom>
            <a:gradFill>
              <a:gsLst>
                <a:gs pos="18000">
                  <a:srgbClr val="115EC5"/>
                </a:gs>
                <a:gs pos="100000">
                  <a:srgbClr val="19BCF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220487" y="5467508"/>
              <a:ext cx="707988" cy="270256"/>
            </a:xfrm>
            <a:prstGeom prst="rect">
              <a:avLst/>
            </a:prstGeom>
            <a:noFill/>
          </p:spPr>
          <p:txBody>
            <a:bodyPr wrap="square">
              <a:spAutoFit/>
            </a:bodyPr>
            <a:lstStyle/>
            <a:p>
              <a:pPr algn="ctr"/>
              <a:r>
                <a:rPr lang="en-US" altLang="zh-CN" sz="2000" b="1" dirty="0">
                  <a:solidFill>
                    <a:srgbClr val="0E4FA6"/>
                  </a:solidFill>
                </a:rPr>
                <a:t>71.7%</a:t>
              </a:r>
              <a:endParaRPr lang="zh-CN" altLang="en-US" sz="2000" b="1" dirty="0">
                <a:solidFill>
                  <a:srgbClr val="0E4FA6"/>
                </a:solidFill>
              </a:endParaRPr>
            </a:p>
          </p:txBody>
        </p:sp>
        <p:sp>
          <p:nvSpPr>
            <p:cNvPr id="18" name="文本框 17"/>
            <p:cNvSpPr txBox="1"/>
            <p:nvPr/>
          </p:nvSpPr>
          <p:spPr>
            <a:xfrm>
              <a:off x="6944075" y="5163640"/>
              <a:ext cx="707988" cy="270256"/>
            </a:xfrm>
            <a:prstGeom prst="rect">
              <a:avLst/>
            </a:prstGeom>
            <a:noFill/>
          </p:spPr>
          <p:txBody>
            <a:bodyPr wrap="square">
              <a:spAutoFit/>
            </a:bodyPr>
            <a:lstStyle/>
            <a:p>
              <a:pPr algn="ctr"/>
              <a:r>
                <a:rPr lang="en-US" altLang="zh-CN" sz="2000" b="1" dirty="0">
                  <a:solidFill>
                    <a:srgbClr val="0E4FA6"/>
                  </a:solidFill>
                </a:rPr>
                <a:t>75.5%</a:t>
              </a:r>
              <a:endParaRPr lang="zh-CN" altLang="en-US" sz="2000" b="1" dirty="0">
                <a:solidFill>
                  <a:srgbClr val="0E4FA6"/>
                </a:solidFill>
              </a:endParaRPr>
            </a:p>
          </p:txBody>
        </p:sp>
        <p:cxnSp>
          <p:nvCxnSpPr>
            <p:cNvPr id="14" name="直接连接符 13"/>
            <p:cNvCxnSpPr/>
            <p:nvPr/>
          </p:nvCxnSpPr>
          <p:spPr>
            <a:xfrm>
              <a:off x="6096000" y="6500116"/>
              <a:ext cx="1657350"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 name="curved-up-arrow_20901"/>
          <p:cNvSpPr/>
          <p:nvPr/>
        </p:nvSpPr>
        <p:spPr>
          <a:xfrm rot="2223214">
            <a:off x="8046250" y="3983686"/>
            <a:ext cx="569049" cy="676480"/>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gradFill>
            <a:gsLst>
              <a:gs pos="17000">
                <a:srgbClr val="115EC5"/>
              </a:gs>
              <a:gs pos="100000">
                <a:srgbClr val="19BCF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组合 23"/>
          <p:cNvGrpSpPr/>
          <p:nvPr/>
        </p:nvGrpSpPr>
        <p:grpSpPr>
          <a:xfrm>
            <a:off x="8441055" y="3343275"/>
            <a:ext cx="2888615" cy="470535"/>
            <a:chOff x="7042277" y="4468021"/>
            <a:chExt cx="2435343" cy="379611"/>
          </a:xfrm>
        </p:grpSpPr>
        <p:sp>
          <p:nvSpPr>
            <p:cNvPr id="25" name="对话气泡: 圆角矩形 90"/>
            <p:cNvSpPr/>
            <p:nvPr/>
          </p:nvSpPr>
          <p:spPr>
            <a:xfrm>
              <a:off x="7042277" y="4468021"/>
              <a:ext cx="2435343" cy="379611"/>
            </a:xfrm>
            <a:prstGeom prst="wedgeRoundRectCallout">
              <a:avLst>
                <a:gd name="adj1" fmla="val -36809"/>
                <a:gd name="adj2" fmla="val 76934"/>
                <a:gd name="adj3" fmla="val 1666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7112959" y="4486075"/>
              <a:ext cx="2293971" cy="321722"/>
            </a:xfrm>
            <a:prstGeom prst="rect">
              <a:avLst/>
            </a:prstGeom>
            <a:noFill/>
          </p:spPr>
          <p:txBody>
            <a:bodyPr wrap="square">
              <a:spAutoFit/>
            </a:bodyPr>
            <a:lstStyle/>
            <a:p>
              <a:pPr algn="ctr"/>
              <a:r>
                <a:rPr lang="zh-CN" altLang="en-US" sz="2000" b="1" dirty="0">
                  <a:solidFill>
                    <a:schemeClr val="bg1"/>
                  </a:solidFill>
                </a:rPr>
                <a:t>提高</a:t>
              </a:r>
              <a:r>
                <a:rPr lang="en-US" altLang="zh-CN" sz="2000" b="1" dirty="0">
                  <a:solidFill>
                    <a:srgbClr val="FFFF00"/>
                  </a:solidFill>
                </a:rPr>
                <a:t>3.8</a:t>
              </a:r>
              <a:r>
                <a:rPr lang="zh-CN" altLang="en-US" sz="2000" b="1" dirty="0">
                  <a:solidFill>
                    <a:schemeClr val="bg1"/>
                  </a:solidFill>
                </a:rPr>
                <a:t>个百分点</a:t>
              </a:r>
            </a:p>
          </p:txBody>
        </p:sp>
      </p:grpSp>
      <p:sp>
        <p:nvSpPr>
          <p:cNvPr id="30" name="文本框 29"/>
          <p:cNvSpPr txBox="1"/>
          <p:nvPr/>
        </p:nvSpPr>
        <p:spPr>
          <a:xfrm>
            <a:off x="2510790" y="5661660"/>
            <a:ext cx="1721485" cy="737235"/>
          </a:xfrm>
          <a:prstGeom prst="rect">
            <a:avLst/>
          </a:prstGeom>
          <a:noFill/>
        </p:spPr>
        <p:txBody>
          <a:bodyPr wrap="square">
            <a:spAutoFit/>
          </a:bodyPr>
          <a:lstStyle/>
          <a:p>
            <a:pPr algn="ctr"/>
            <a:r>
              <a:rPr lang="en-US" altLang="zh-CN" dirty="0"/>
              <a:t>2021</a:t>
            </a:r>
            <a:r>
              <a:rPr lang="zh-CN" altLang="en-US" dirty="0"/>
              <a:t>年总支出</a:t>
            </a:r>
            <a:endParaRPr lang="en-US" altLang="zh-CN" dirty="0"/>
          </a:p>
          <a:p>
            <a:pPr algn="ctr"/>
            <a:r>
              <a:rPr lang="en-US" altLang="zh-CN" sz="2400" b="1" dirty="0">
                <a:solidFill>
                  <a:srgbClr val="C00000"/>
                </a:solidFill>
              </a:rPr>
              <a:t>566.3</a:t>
            </a:r>
            <a:r>
              <a:rPr lang="zh-CN" altLang="en-US" sz="2400" b="1" dirty="0">
                <a:solidFill>
                  <a:srgbClr val="C00000"/>
                </a:solidFill>
              </a:rPr>
              <a:t>亿元</a:t>
            </a:r>
          </a:p>
        </p:txBody>
      </p:sp>
      <p:sp>
        <p:nvSpPr>
          <p:cNvPr id="31" name="等号 30"/>
          <p:cNvSpPr/>
          <p:nvPr/>
        </p:nvSpPr>
        <p:spPr>
          <a:xfrm rot="5400000">
            <a:off x="3114245" y="5067896"/>
            <a:ext cx="693300" cy="559037"/>
          </a:xfrm>
          <a:prstGeom prst="mathEqual">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4" name="组合 33"/>
          <p:cNvGrpSpPr/>
          <p:nvPr/>
        </p:nvGrpSpPr>
        <p:grpSpPr>
          <a:xfrm>
            <a:off x="4343067" y="5090264"/>
            <a:ext cx="1367271" cy="514301"/>
            <a:chOff x="2673611" y="5788850"/>
            <a:chExt cx="1367271" cy="514301"/>
          </a:xfrm>
        </p:grpSpPr>
        <p:sp>
          <p:nvSpPr>
            <p:cNvPr id="33" name="对话气泡: 圆角矩形 32"/>
            <p:cNvSpPr/>
            <p:nvPr/>
          </p:nvSpPr>
          <p:spPr>
            <a:xfrm>
              <a:off x="2673611" y="5788850"/>
              <a:ext cx="1367271" cy="514301"/>
            </a:xfrm>
            <a:prstGeom prst="wedgeRoundRectCallout">
              <a:avLst>
                <a:gd name="adj1" fmla="val -95682"/>
                <a:gd name="adj2" fmla="val 14042"/>
                <a:gd name="adj3" fmla="val 1666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nvSpPr>
          <p:spPr>
            <a:xfrm>
              <a:off x="2673611" y="5802334"/>
              <a:ext cx="1367270" cy="430182"/>
            </a:xfrm>
            <a:prstGeom prst="rect">
              <a:avLst/>
            </a:prstGeom>
            <a:noFill/>
          </p:spPr>
          <p:txBody>
            <a:bodyPr wrap="square">
              <a:spAutoFit/>
            </a:bodyPr>
            <a:lstStyle>
              <a:defPPr>
                <a:defRPr lang="zh-CN"/>
              </a:defPPr>
              <a:lvl1pPr marL="285750" indent="-285750">
                <a:buFont typeface="Wingdings" panose="05000000000000000000" pitchFamily="2" charset="2"/>
                <a:buChar char="Ø"/>
              </a:lvl1pPr>
            </a:lstStyle>
            <a:p>
              <a:pPr marL="0" indent="0" algn="ctr">
                <a:lnSpc>
                  <a:spcPct val="120000"/>
                </a:lnSpc>
                <a:buNone/>
              </a:pPr>
              <a:r>
                <a:rPr lang="zh-CN" altLang="en-US" sz="2000" b="1" dirty="0">
                  <a:solidFill>
                    <a:schemeClr val="bg1"/>
                  </a:solidFill>
                </a:rPr>
                <a:t>收支平衡</a:t>
              </a:r>
            </a:p>
          </p:txBody>
        </p:sp>
      </p:grpSp>
      <p:grpSp>
        <p:nvGrpSpPr>
          <p:cNvPr id="20" name="组合 19"/>
          <p:cNvGrpSpPr/>
          <p:nvPr/>
        </p:nvGrpSpPr>
        <p:grpSpPr>
          <a:xfrm>
            <a:off x="943672" y="1750619"/>
            <a:ext cx="2865120" cy="559038"/>
            <a:chOff x="3543300" y="3063632"/>
            <a:chExt cx="2865120" cy="559038"/>
          </a:xfrm>
        </p:grpSpPr>
        <p:sp>
          <p:nvSpPr>
            <p:cNvPr id="21" name="矩形: 圆角 20"/>
            <p:cNvSpPr/>
            <p:nvPr/>
          </p:nvSpPr>
          <p:spPr>
            <a:xfrm flipH="1">
              <a:off x="3543300" y="3063632"/>
              <a:ext cx="2865120"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22" name="文本框 21"/>
            <p:cNvSpPr txBox="1"/>
            <p:nvPr/>
          </p:nvSpPr>
          <p:spPr>
            <a:xfrm>
              <a:off x="3962401" y="3112319"/>
              <a:ext cx="2278379" cy="461665"/>
            </a:xfrm>
            <a:prstGeom prst="rect">
              <a:avLst/>
            </a:prstGeom>
            <a:noFill/>
          </p:spPr>
          <p:txBody>
            <a:bodyPr wrap="square">
              <a:spAutoFit/>
            </a:bodyPr>
            <a:lstStyle>
              <a:defPPr>
                <a:defRPr lang="zh-CN"/>
              </a:defPPr>
              <a:lvl1pPr>
                <a:defRPr sz="2400"/>
              </a:lvl1pPr>
            </a:lstStyle>
            <a:p>
              <a:r>
                <a:rPr lang="en-US" altLang="zh-CN" dirty="0"/>
                <a:t>1.</a:t>
              </a:r>
              <a:r>
                <a:rPr lang="zh-CN" altLang="en-US" dirty="0"/>
                <a:t>一般公共预算</a:t>
              </a:r>
            </a:p>
          </p:txBody>
        </p:sp>
        <p:sp>
          <p:nvSpPr>
            <p:cNvPr id="23" name="椭圆 22"/>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591696" y="1016684"/>
            <a:ext cx="3985392" cy="508519"/>
            <a:chOff x="525021" y="1016684"/>
            <a:chExt cx="3985392" cy="508519"/>
          </a:xfrm>
        </p:grpSpPr>
        <p:grpSp>
          <p:nvGrpSpPr>
            <p:cNvPr id="53" name="组合 52"/>
            <p:cNvGrpSpPr/>
            <p:nvPr/>
          </p:nvGrpSpPr>
          <p:grpSpPr>
            <a:xfrm>
              <a:off x="525021" y="1181101"/>
              <a:ext cx="311718" cy="179686"/>
              <a:chOff x="850900" y="671681"/>
              <a:chExt cx="622467" cy="358815"/>
            </a:xfrm>
          </p:grpSpPr>
          <p:sp>
            <p:nvSpPr>
              <p:cNvPr id="56" name="椭圆 55"/>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7" name="椭圆 56"/>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54" name="矩形: 圆角 53"/>
            <p:cNvSpPr/>
            <p:nvPr/>
          </p:nvSpPr>
          <p:spPr>
            <a:xfrm>
              <a:off x="982718" y="1016684"/>
              <a:ext cx="3507936"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55" name="文本框 54"/>
            <p:cNvSpPr txBox="1"/>
            <p:nvPr/>
          </p:nvSpPr>
          <p:spPr>
            <a:xfrm>
              <a:off x="1002478" y="1040111"/>
              <a:ext cx="3507935" cy="461665"/>
            </a:xfrm>
            <a:prstGeom prst="rect">
              <a:avLst/>
            </a:prstGeom>
            <a:noFill/>
          </p:spPr>
          <p:txBody>
            <a:bodyPr wrap="square">
              <a:spAutoFit/>
            </a:bodyPr>
            <a:lstStyle/>
            <a:p>
              <a:r>
                <a:rPr lang="zh-CN" altLang="en-US" sz="2400" b="1" dirty="0">
                  <a:cs typeface="+mn-ea"/>
                  <a:sym typeface="+mn-lt"/>
                </a:rPr>
                <a:t>（一）四本预算</a:t>
              </a:r>
              <a:r>
                <a:rPr lang="zh-CN" altLang="en-US" sz="2400" b="1">
                  <a:cs typeface="+mn-ea"/>
                  <a:sym typeface="+mn-lt"/>
                </a:rPr>
                <a:t>的组成</a:t>
              </a:r>
              <a:endParaRPr lang="zh-CN" altLang="en-US" sz="2400" b="1" dirty="0">
                <a:cs typeface="+mn-ea"/>
                <a:sym typeface="+mn-lt"/>
              </a:endParaRPr>
            </a:p>
          </p:txBody>
        </p:sp>
      </p:gr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70556"/>
            <a:ext cx="11927682" cy="579538"/>
            <a:chOff x="0" y="170556"/>
            <a:chExt cx="11927682" cy="579538"/>
          </a:xfrm>
        </p:grpSpPr>
        <p:sp>
          <p:nvSpPr>
            <p:cNvPr id="5" name="矩形 4"/>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一、什么是四本预算</a:t>
              </a:r>
            </a:p>
          </p:txBody>
        </p:sp>
        <p:grpSp>
          <p:nvGrpSpPr>
            <p:cNvPr id="9" name="组合 8"/>
            <p:cNvGrpSpPr/>
            <p:nvPr/>
          </p:nvGrpSpPr>
          <p:grpSpPr>
            <a:xfrm>
              <a:off x="11641932" y="591388"/>
              <a:ext cx="285750" cy="129237"/>
              <a:chOff x="11641931" y="489798"/>
              <a:chExt cx="392907" cy="230828"/>
            </a:xfrm>
          </p:grpSpPr>
          <p:sp>
            <p:nvSpPr>
              <p:cNvPr id="10" name="平行四边形 9"/>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a:off x="675005" y="1649636"/>
            <a:ext cx="3116580" cy="559038"/>
            <a:chOff x="3543300" y="3063632"/>
            <a:chExt cx="3116580" cy="559038"/>
          </a:xfrm>
        </p:grpSpPr>
        <p:sp>
          <p:nvSpPr>
            <p:cNvPr id="22" name="矩形: 圆角 21"/>
            <p:cNvSpPr/>
            <p:nvPr/>
          </p:nvSpPr>
          <p:spPr>
            <a:xfrm flipH="1">
              <a:off x="3543300" y="3063632"/>
              <a:ext cx="3116580"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23" name="文本框 22"/>
            <p:cNvSpPr txBox="1"/>
            <p:nvPr/>
          </p:nvSpPr>
          <p:spPr>
            <a:xfrm>
              <a:off x="3962401" y="3112319"/>
              <a:ext cx="2560319" cy="461665"/>
            </a:xfrm>
            <a:prstGeom prst="rect">
              <a:avLst/>
            </a:prstGeom>
            <a:noFill/>
          </p:spPr>
          <p:txBody>
            <a:bodyPr wrap="square">
              <a:spAutoFit/>
            </a:bodyPr>
            <a:lstStyle>
              <a:defPPr>
                <a:defRPr lang="zh-CN"/>
              </a:defPPr>
              <a:lvl1pPr>
                <a:defRPr sz="2400"/>
              </a:lvl1pPr>
            </a:lstStyle>
            <a:p>
              <a:r>
                <a:rPr lang="en-US" altLang="zh-CN" dirty="0"/>
                <a:t>2.</a:t>
              </a:r>
              <a:r>
                <a:rPr lang="zh-CN" altLang="en-US" dirty="0"/>
                <a:t>政府性基金预算</a:t>
              </a:r>
            </a:p>
          </p:txBody>
        </p:sp>
        <p:sp>
          <p:nvSpPr>
            <p:cNvPr id="24" name="椭圆 23"/>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25"/>
          <p:cNvPicPr>
            <a:picLocks noChangeAspect="1"/>
          </p:cNvPicPr>
          <p:nvPr/>
        </p:nvPicPr>
        <p:blipFill rotWithShape="1">
          <a:blip r:embed="rId3"/>
          <a:srcRect l="7751" r="7751"/>
          <a:stretch>
            <a:fillRect/>
          </a:stretch>
        </p:blipFill>
        <p:spPr>
          <a:xfrm>
            <a:off x="3870962" y="1586440"/>
            <a:ext cx="4450078" cy="573726"/>
          </a:xfrm>
          <a:prstGeom prst="rect">
            <a:avLst/>
          </a:prstGeom>
        </p:spPr>
      </p:pic>
      <p:sp>
        <p:nvSpPr>
          <p:cNvPr id="27" name="矩形: 圆角 26"/>
          <p:cNvSpPr/>
          <p:nvPr/>
        </p:nvSpPr>
        <p:spPr bwMode="auto">
          <a:xfrm>
            <a:off x="485140" y="2828925"/>
            <a:ext cx="6003925" cy="3577590"/>
          </a:xfrm>
          <a:prstGeom prst="roundRect">
            <a:avLst>
              <a:gd name="adj" fmla="val 4175"/>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微软雅黑" panose="020B0503020204020204" charset="-122"/>
              <a:ea typeface="微软雅黑" panose="020B0503020204020204" charset="-122"/>
            </a:endParaRPr>
          </a:p>
        </p:txBody>
      </p:sp>
      <p:grpSp>
        <p:nvGrpSpPr>
          <p:cNvPr id="31" name="组合 30"/>
          <p:cNvGrpSpPr/>
          <p:nvPr/>
        </p:nvGrpSpPr>
        <p:grpSpPr>
          <a:xfrm>
            <a:off x="1689735" y="2614448"/>
            <a:ext cx="2842260" cy="447712"/>
            <a:chOff x="4674870" y="2440353"/>
            <a:chExt cx="2842260" cy="447712"/>
          </a:xfrm>
        </p:grpSpPr>
        <p:sp>
          <p:nvSpPr>
            <p:cNvPr id="28" name="梯形 27"/>
            <p:cNvSpPr/>
            <p:nvPr/>
          </p:nvSpPr>
          <p:spPr>
            <a:xfrm>
              <a:off x="4674870" y="2440353"/>
              <a:ext cx="2842260" cy="447712"/>
            </a:xfrm>
            <a:prstGeom prst="trapezoid">
              <a:avLst>
                <a:gd name="adj" fmla="val 3073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97B8"/>
                </a:solidFill>
              </a:endParaRPr>
            </a:p>
          </p:txBody>
        </p:sp>
        <p:sp>
          <p:nvSpPr>
            <p:cNvPr id="30" name="文本框 29"/>
            <p:cNvSpPr txBox="1"/>
            <p:nvPr/>
          </p:nvSpPr>
          <p:spPr>
            <a:xfrm>
              <a:off x="4907280" y="2448766"/>
              <a:ext cx="2377440" cy="429895"/>
            </a:xfrm>
            <a:prstGeom prst="rect">
              <a:avLst/>
            </a:prstGeom>
            <a:noFill/>
          </p:spPr>
          <p:txBody>
            <a:bodyPr wrap="square">
              <a:spAutoFit/>
            </a:bodyPr>
            <a:lstStyle/>
            <a:p>
              <a:pPr algn="ctr"/>
              <a:r>
                <a:rPr lang="zh-CN" altLang="en-US" sz="2200" dirty="0">
                  <a:solidFill>
                    <a:schemeClr val="bg1"/>
                  </a:solidFill>
                  <a:effectLst>
                    <a:outerShdw blurRad="50800" dist="38100" dir="2700000" algn="tl" rotWithShape="0">
                      <a:prstClr val="black">
                        <a:alpha val="40000"/>
                      </a:prstClr>
                    </a:outerShdw>
                  </a:effectLst>
                </a:rPr>
                <a:t>从收入看</a:t>
              </a:r>
            </a:p>
          </p:txBody>
        </p:sp>
      </p:grpSp>
      <p:sp>
        <p:nvSpPr>
          <p:cNvPr id="33" name="文本框 32"/>
          <p:cNvSpPr txBox="1"/>
          <p:nvPr/>
        </p:nvSpPr>
        <p:spPr>
          <a:xfrm>
            <a:off x="695471" y="3366521"/>
            <a:ext cx="3759326" cy="400110"/>
          </a:xfrm>
          <a:prstGeom prst="rect">
            <a:avLst/>
          </a:prstGeom>
          <a:noFill/>
        </p:spPr>
        <p:txBody>
          <a:bodyPr wrap="square">
            <a:spAutoFit/>
          </a:bodyPr>
          <a:lstStyle/>
          <a:p>
            <a:pPr marL="342900" indent="-342900" algn="ctr">
              <a:buClr>
                <a:srgbClr val="1E77EC"/>
              </a:buClr>
              <a:buFont typeface="Arial" panose="020B0604020202020204" pitchFamily="34" charset="0"/>
              <a:buChar char="•"/>
            </a:pPr>
            <a:r>
              <a:rPr lang="zh-CN" altLang="en-US" sz="2000" dirty="0"/>
              <a:t>国有土地使用权出让收入</a:t>
            </a:r>
          </a:p>
        </p:txBody>
      </p:sp>
      <p:sp>
        <p:nvSpPr>
          <p:cNvPr id="34" name="文本框 33"/>
          <p:cNvSpPr txBox="1"/>
          <p:nvPr/>
        </p:nvSpPr>
        <p:spPr>
          <a:xfrm>
            <a:off x="847310" y="3846856"/>
            <a:ext cx="2439615" cy="400110"/>
          </a:xfrm>
          <a:prstGeom prst="rect">
            <a:avLst/>
          </a:prstGeom>
          <a:noFill/>
        </p:spPr>
        <p:txBody>
          <a:bodyPr wrap="square">
            <a:spAutoFit/>
          </a:bodyPr>
          <a:lstStyle>
            <a:defPPr>
              <a:defRPr lang="zh-CN"/>
            </a:defPPr>
            <a:lvl1pPr marL="342900" indent="-342900" algn="ctr">
              <a:buClr>
                <a:srgbClr val="1E77EC"/>
              </a:buClr>
              <a:buFont typeface="Arial" panose="020B0604020202020204" pitchFamily="34" charset="0"/>
              <a:buChar char="•"/>
              <a:defRPr sz="2000"/>
            </a:lvl1pPr>
          </a:lstStyle>
          <a:p>
            <a:r>
              <a:rPr lang="zh-CN" altLang="en-US" dirty="0"/>
              <a:t>彩票公益金收入</a:t>
            </a:r>
          </a:p>
        </p:txBody>
      </p:sp>
      <p:sp>
        <p:nvSpPr>
          <p:cNvPr id="35" name="文本框 34"/>
          <p:cNvSpPr txBox="1"/>
          <p:nvPr/>
        </p:nvSpPr>
        <p:spPr>
          <a:xfrm>
            <a:off x="869640" y="4807526"/>
            <a:ext cx="3410988" cy="400110"/>
          </a:xfrm>
          <a:prstGeom prst="rect">
            <a:avLst/>
          </a:prstGeom>
          <a:noFill/>
        </p:spPr>
        <p:txBody>
          <a:bodyPr wrap="square">
            <a:spAutoFit/>
          </a:bodyPr>
          <a:lstStyle>
            <a:defPPr>
              <a:defRPr lang="zh-CN"/>
            </a:defPPr>
            <a:lvl1pPr marL="342900" indent="-342900" algn="ctr">
              <a:buClr>
                <a:srgbClr val="1E77EC"/>
              </a:buClr>
              <a:buFont typeface="Arial" panose="020B0604020202020204" pitchFamily="34" charset="0"/>
              <a:buChar char="•"/>
              <a:defRPr sz="2000"/>
            </a:lvl1pPr>
          </a:lstStyle>
          <a:p>
            <a:r>
              <a:rPr lang="zh-CN" altLang="en-US" dirty="0"/>
              <a:t>城市基础设施配套费收入</a:t>
            </a:r>
          </a:p>
        </p:txBody>
      </p:sp>
      <p:sp>
        <p:nvSpPr>
          <p:cNvPr id="36" name="文本框 35"/>
          <p:cNvSpPr txBox="1"/>
          <p:nvPr/>
        </p:nvSpPr>
        <p:spPr>
          <a:xfrm>
            <a:off x="869640" y="5287861"/>
            <a:ext cx="2439615" cy="400110"/>
          </a:xfrm>
          <a:prstGeom prst="rect">
            <a:avLst/>
          </a:prstGeom>
          <a:noFill/>
        </p:spPr>
        <p:txBody>
          <a:bodyPr wrap="square">
            <a:spAutoFit/>
          </a:bodyPr>
          <a:lstStyle>
            <a:defPPr>
              <a:defRPr lang="zh-CN"/>
            </a:defPPr>
            <a:lvl1pPr marL="342900" indent="-342900" algn="ctr">
              <a:buClr>
                <a:srgbClr val="1E77EC"/>
              </a:buClr>
              <a:buFont typeface="Arial" panose="020B0604020202020204" pitchFamily="34" charset="0"/>
              <a:buChar char="•"/>
              <a:defRPr sz="2000"/>
            </a:lvl1pPr>
          </a:lstStyle>
          <a:p>
            <a:r>
              <a:rPr lang="zh-CN" altLang="en-US" dirty="0"/>
              <a:t>污水处理费收入</a:t>
            </a:r>
          </a:p>
        </p:txBody>
      </p:sp>
      <p:sp>
        <p:nvSpPr>
          <p:cNvPr id="37" name="文本框 36"/>
          <p:cNvSpPr txBox="1"/>
          <p:nvPr/>
        </p:nvSpPr>
        <p:spPr>
          <a:xfrm>
            <a:off x="847904" y="4327191"/>
            <a:ext cx="3715161" cy="400110"/>
          </a:xfrm>
          <a:prstGeom prst="rect">
            <a:avLst/>
          </a:prstGeom>
          <a:noFill/>
        </p:spPr>
        <p:txBody>
          <a:bodyPr wrap="square">
            <a:spAutoFit/>
          </a:bodyPr>
          <a:lstStyle>
            <a:defPPr>
              <a:defRPr lang="zh-CN"/>
            </a:defPPr>
            <a:lvl1pPr marL="342900" indent="-342900" algn="ctr">
              <a:buClr>
                <a:srgbClr val="1E77EC"/>
              </a:buClr>
              <a:buFont typeface="Arial" panose="020B0604020202020204" pitchFamily="34" charset="0"/>
              <a:buChar char="•"/>
              <a:defRPr sz="2000"/>
            </a:lvl1pPr>
          </a:lstStyle>
          <a:p>
            <a:r>
              <a:rPr lang="zh-CN" altLang="en-US" dirty="0"/>
              <a:t>专项债券对应项目专项收入</a:t>
            </a:r>
          </a:p>
        </p:txBody>
      </p:sp>
      <p:sp>
        <p:nvSpPr>
          <p:cNvPr id="47" name="文本框 46"/>
          <p:cNvSpPr txBox="1"/>
          <p:nvPr/>
        </p:nvSpPr>
        <p:spPr>
          <a:xfrm>
            <a:off x="903805" y="5772642"/>
            <a:ext cx="4177109" cy="400110"/>
          </a:xfrm>
          <a:prstGeom prst="rect">
            <a:avLst/>
          </a:prstGeom>
          <a:noFill/>
        </p:spPr>
        <p:txBody>
          <a:bodyPr wrap="square">
            <a:spAutoFit/>
          </a:bodyPr>
          <a:lstStyle>
            <a:defPPr>
              <a:defRPr lang="zh-CN"/>
            </a:defPPr>
            <a:lvl1pPr marL="342900" indent="-342900" algn="ctr">
              <a:buClr>
                <a:srgbClr val="1E77EC"/>
              </a:buClr>
              <a:buFont typeface="Arial" panose="020B0604020202020204" pitchFamily="34" charset="0"/>
              <a:buChar char="•"/>
              <a:defRPr sz="2000"/>
            </a:lvl1pPr>
          </a:lstStyle>
          <a:p>
            <a:r>
              <a:rPr lang="zh-CN" altLang="en-US" dirty="0"/>
              <a:t>地方政府新增专项债券转贷收入</a:t>
            </a:r>
          </a:p>
        </p:txBody>
      </p:sp>
      <p:sp>
        <p:nvSpPr>
          <p:cNvPr id="49" name="矩形: 圆角 48"/>
          <p:cNvSpPr/>
          <p:nvPr/>
        </p:nvSpPr>
        <p:spPr bwMode="auto">
          <a:xfrm>
            <a:off x="6886575" y="2828924"/>
            <a:ext cx="4850765" cy="3577581"/>
          </a:xfrm>
          <a:prstGeom prst="roundRect">
            <a:avLst>
              <a:gd name="adj" fmla="val 4175"/>
            </a:avLst>
          </a:prstGeom>
          <a:solidFill>
            <a:srgbClr val="D5E5FB">
              <a:alpha val="18000"/>
            </a:srgbClr>
          </a:solidFill>
          <a:ln w="15875">
            <a:solidFill>
              <a:srgbClr val="115EC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微软雅黑" panose="020B0503020204020204" charset="-122"/>
              <a:ea typeface="微软雅黑" panose="020B0503020204020204" charset="-122"/>
            </a:endParaRPr>
          </a:p>
        </p:txBody>
      </p:sp>
      <p:grpSp>
        <p:nvGrpSpPr>
          <p:cNvPr id="50" name="组合 49"/>
          <p:cNvGrpSpPr/>
          <p:nvPr/>
        </p:nvGrpSpPr>
        <p:grpSpPr>
          <a:xfrm>
            <a:off x="8123315" y="2620284"/>
            <a:ext cx="2377440" cy="447712"/>
            <a:chOff x="4674870" y="2440353"/>
            <a:chExt cx="2842260" cy="447712"/>
          </a:xfrm>
        </p:grpSpPr>
        <p:sp>
          <p:nvSpPr>
            <p:cNvPr id="51" name="梯形 50"/>
            <p:cNvSpPr/>
            <p:nvPr/>
          </p:nvSpPr>
          <p:spPr>
            <a:xfrm>
              <a:off x="4674870" y="2440353"/>
              <a:ext cx="2842260" cy="447712"/>
            </a:xfrm>
            <a:prstGeom prst="trapezoid">
              <a:avLst>
                <a:gd name="adj" fmla="val 30737"/>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97B8"/>
                </a:solidFill>
              </a:endParaRPr>
            </a:p>
          </p:txBody>
        </p:sp>
        <p:sp>
          <p:nvSpPr>
            <p:cNvPr id="52" name="文本框 51"/>
            <p:cNvSpPr txBox="1"/>
            <p:nvPr/>
          </p:nvSpPr>
          <p:spPr>
            <a:xfrm>
              <a:off x="4907280" y="2448766"/>
              <a:ext cx="2377440" cy="430887"/>
            </a:xfrm>
            <a:prstGeom prst="rect">
              <a:avLst/>
            </a:prstGeom>
            <a:noFill/>
          </p:spPr>
          <p:txBody>
            <a:bodyPr wrap="square">
              <a:spAutoFit/>
            </a:bodyPr>
            <a:lstStyle/>
            <a:p>
              <a:pPr algn="ctr"/>
              <a:r>
                <a:rPr lang="zh-CN" altLang="en-US" sz="2200" dirty="0">
                  <a:solidFill>
                    <a:schemeClr val="bg1"/>
                  </a:solidFill>
                  <a:effectLst>
                    <a:outerShdw blurRad="50800" dist="38100" dir="2700000" algn="tl" rotWithShape="0">
                      <a:prstClr val="black">
                        <a:alpha val="40000"/>
                      </a:prstClr>
                    </a:outerShdw>
                  </a:effectLst>
                </a:rPr>
                <a:t>从支出看</a:t>
              </a:r>
            </a:p>
          </p:txBody>
        </p:sp>
      </p:grpSp>
      <p:sp>
        <p:nvSpPr>
          <p:cNvPr id="54" name="文本框 53"/>
          <p:cNvSpPr txBox="1"/>
          <p:nvPr/>
        </p:nvSpPr>
        <p:spPr>
          <a:xfrm>
            <a:off x="7127542" y="3142688"/>
            <a:ext cx="4368987" cy="2553335"/>
          </a:xfrm>
          <a:prstGeom prst="rect">
            <a:avLst/>
          </a:prstGeom>
          <a:noFill/>
        </p:spPr>
        <p:txBody>
          <a:bodyPr wrap="square">
            <a:spAutoFit/>
          </a:bodyPr>
          <a:lstStyle>
            <a:defPPr>
              <a:defRPr lang="zh-CN"/>
            </a:defPPr>
            <a:lvl1pPr marL="342900" indent="-342900">
              <a:buClr>
                <a:srgbClr val="1E77EC"/>
              </a:buClr>
              <a:buFont typeface="Arial" panose="020B0604020202020204" pitchFamily="34" charset="0"/>
              <a:buChar char="•"/>
              <a:defRPr kumimoji="0" sz="2000" b="0" i="0" u="none" strike="noStrike" cap="none" spc="0" normalizeH="0" baseline="0">
                <a:ln>
                  <a:noFill/>
                </a:ln>
                <a:solidFill>
                  <a:prstClr val="black"/>
                </a:solidFill>
                <a:effectLst/>
                <a:uLnTx/>
                <a:uFillTx/>
                <a:latin typeface="Times New Roman" panose="02020603050405020304"/>
                <a:ea typeface="微软雅黑" panose="020B0503020204020204" charset="-122"/>
              </a:defRPr>
            </a:lvl1pPr>
          </a:lstStyle>
          <a:p>
            <a:pPr>
              <a:lnSpc>
                <a:spcPct val="200000"/>
              </a:lnSpc>
            </a:pPr>
            <a:r>
              <a:rPr lang="zh-CN" altLang="en-US" dirty="0"/>
              <a:t>城乡社区支出</a:t>
            </a:r>
            <a:endParaRPr lang="en-US" altLang="zh-CN" dirty="0"/>
          </a:p>
          <a:p>
            <a:pPr>
              <a:lnSpc>
                <a:spcPct val="200000"/>
              </a:lnSpc>
            </a:pPr>
            <a:r>
              <a:rPr lang="zh-CN" altLang="en-US" dirty="0"/>
              <a:t>彩票公益金安排的支出</a:t>
            </a:r>
            <a:endParaRPr lang="en-US" altLang="zh-CN" dirty="0"/>
          </a:p>
          <a:p>
            <a:pPr>
              <a:lnSpc>
                <a:spcPct val="200000"/>
              </a:lnSpc>
            </a:pPr>
            <a:r>
              <a:rPr lang="zh-CN" altLang="en-US" dirty="0"/>
              <a:t>专项债务收入安排的支出</a:t>
            </a:r>
            <a:endParaRPr lang="en-US" altLang="zh-CN" dirty="0"/>
          </a:p>
          <a:p>
            <a:pPr>
              <a:lnSpc>
                <a:spcPct val="200000"/>
              </a:lnSpc>
            </a:pPr>
            <a:r>
              <a:rPr lang="zh-CN" altLang="en-US" dirty="0"/>
              <a:t>债务付息支出</a:t>
            </a:r>
          </a:p>
        </p:txBody>
      </p:sp>
      <p:grpSp>
        <p:nvGrpSpPr>
          <p:cNvPr id="38" name="组合 37"/>
          <p:cNvGrpSpPr/>
          <p:nvPr/>
        </p:nvGrpSpPr>
        <p:grpSpPr>
          <a:xfrm>
            <a:off x="591696" y="1016684"/>
            <a:ext cx="3985392" cy="508519"/>
            <a:chOff x="525021" y="1016684"/>
            <a:chExt cx="3985392" cy="508519"/>
          </a:xfrm>
        </p:grpSpPr>
        <p:grpSp>
          <p:nvGrpSpPr>
            <p:cNvPr id="39" name="组合 38"/>
            <p:cNvGrpSpPr/>
            <p:nvPr/>
          </p:nvGrpSpPr>
          <p:grpSpPr>
            <a:xfrm>
              <a:off x="525021" y="1181101"/>
              <a:ext cx="311718" cy="179686"/>
              <a:chOff x="850900" y="671681"/>
              <a:chExt cx="622467" cy="358815"/>
            </a:xfrm>
          </p:grpSpPr>
          <p:sp>
            <p:nvSpPr>
              <p:cNvPr id="42" name="椭圆 41"/>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3" name="椭圆 42"/>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40" name="矩形: 圆角 39"/>
            <p:cNvSpPr/>
            <p:nvPr/>
          </p:nvSpPr>
          <p:spPr>
            <a:xfrm>
              <a:off x="982718" y="1016684"/>
              <a:ext cx="3507936"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41" name="文本框 40"/>
            <p:cNvSpPr txBox="1"/>
            <p:nvPr/>
          </p:nvSpPr>
          <p:spPr>
            <a:xfrm>
              <a:off x="1002478" y="1040111"/>
              <a:ext cx="3507935" cy="461665"/>
            </a:xfrm>
            <a:prstGeom prst="rect">
              <a:avLst/>
            </a:prstGeom>
            <a:noFill/>
          </p:spPr>
          <p:txBody>
            <a:bodyPr wrap="square">
              <a:spAutoFit/>
            </a:bodyPr>
            <a:lstStyle/>
            <a:p>
              <a:r>
                <a:rPr lang="zh-CN" altLang="en-US" sz="2400" b="1" dirty="0">
                  <a:cs typeface="+mn-ea"/>
                  <a:sym typeface="+mn-lt"/>
                </a:rPr>
                <a:t>（一）四本预算</a:t>
              </a:r>
              <a:r>
                <a:rPr lang="zh-CN" altLang="en-US" sz="2400" b="1">
                  <a:cs typeface="+mn-ea"/>
                  <a:sym typeface="+mn-lt"/>
                </a:rPr>
                <a:t>的组成</a:t>
              </a:r>
              <a:endParaRPr lang="zh-CN" altLang="en-US" sz="2400" b="1" dirty="0">
                <a:cs typeface="+mn-ea"/>
                <a:sym typeface="+mn-lt"/>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70556"/>
            <a:ext cx="11927682" cy="579538"/>
            <a:chOff x="0" y="170556"/>
            <a:chExt cx="11927682" cy="579538"/>
          </a:xfrm>
        </p:grpSpPr>
        <p:sp>
          <p:nvSpPr>
            <p:cNvPr id="5" name="矩形 4"/>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一、什么是四本预算</a:t>
              </a:r>
            </a:p>
          </p:txBody>
        </p:sp>
        <p:grpSp>
          <p:nvGrpSpPr>
            <p:cNvPr id="9" name="组合 8"/>
            <p:cNvGrpSpPr/>
            <p:nvPr/>
          </p:nvGrpSpPr>
          <p:grpSpPr>
            <a:xfrm>
              <a:off x="11641932" y="591388"/>
              <a:ext cx="285750" cy="129237"/>
              <a:chOff x="11641931" y="489798"/>
              <a:chExt cx="392907" cy="230828"/>
            </a:xfrm>
          </p:grpSpPr>
          <p:sp>
            <p:nvSpPr>
              <p:cNvPr id="10" name="平行四边形 9"/>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a:off x="752475" y="1769651"/>
            <a:ext cx="3116580" cy="559038"/>
            <a:chOff x="3543300" y="3063632"/>
            <a:chExt cx="3116580" cy="559038"/>
          </a:xfrm>
        </p:grpSpPr>
        <p:sp>
          <p:nvSpPr>
            <p:cNvPr id="22" name="矩形: 圆角 21"/>
            <p:cNvSpPr/>
            <p:nvPr/>
          </p:nvSpPr>
          <p:spPr>
            <a:xfrm flipH="1">
              <a:off x="3543300" y="3063632"/>
              <a:ext cx="3116580"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23" name="文本框 22"/>
            <p:cNvSpPr txBox="1"/>
            <p:nvPr/>
          </p:nvSpPr>
          <p:spPr>
            <a:xfrm>
              <a:off x="3962401" y="3102794"/>
              <a:ext cx="2560319" cy="461665"/>
            </a:xfrm>
            <a:prstGeom prst="rect">
              <a:avLst/>
            </a:prstGeom>
            <a:noFill/>
          </p:spPr>
          <p:txBody>
            <a:bodyPr wrap="square">
              <a:spAutoFit/>
            </a:bodyPr>
            <a:lstStyle>
              <a:defPPr>
                <a:defRPr lang="zh-CN"/>
              </a:defPPr>
              <a:lvl1pPr>
                <a:defRPr sz="2400"/>
              </a:lvl1pPr>
            </a:lstStyle>
            <a:p>
              <a:r>
                <a:rPr lang="en-US" altLang="zh-CN" dirty="0"/>
                <a:t>2.</a:t>
              </a:r>
              <a:r>
                <a:rPr lang="zh-CN" altLang="en-US" dirty="0"/>
                <a:t>政府性基金预算</a:t>
              </a:r>
            </a:p>
          </p:txBody>
        </p:sp>
        <p:sp>
          <p:nvSpPr>
            <p:cNvPr id="24" name="椭圆 23"/>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2152650" y="2749745"/>
            <a:ext cx="10039350" cy="4108255"/>
            <a:chOff x="6741228" y="4192532"/>
            <a:chExt cx="5450772" cy="2665468"/>
          </a:xfrm>
        </p:grpSpPr>
        <p:pic>
          <p:nvPicPr>
            <p:cNvPr id="56" name="图片 55"/>
            <p:cNvPicPr>
              <a:picLocks noChangeAspect="1"/>
            </p:cNvPicPr>
            <p:nvPr/>
          </p:nvPicPr>
          <p:blipFill rotWithShape="1">
            <a:blip r:embed="rId3">
              <a:extLst>
                <a:ext uri="{28A0092B-C50C-407E-A947-70E740481C1C}">
                  <a14:useLocalDpi xmlns:a14="http://schemas.microsoft.com/office/drawing/2010/main" val="0"/>
                </a:ext>
              </a:extLst>
            </a:blip>
            <a:srcRect l="88" t="27005" r="18027" b="10816"/>
            <a:stretch>
              <a:fillRect/>
            </a:stretch>
          </p:blipFill>
          <p:spPr>
            <a:xfrm>
              <a:off x="7118350" y="4288292"/>
              <a:ext cx="5073650" cy="2569708"/>
            </a:xfrm>
            <a:prstGeom prst="rect">
              <a:avLst/>
            </a:prstGeom>
          </p:spPr>
        </p:pic>
        <p:sp>
          <p:nvSpPr>
            <p:cNvPr id="57" name="矩形 56"/>
            <p:cNvSpPr/>
            <p:nvPr/>
          </p:nvSpPr>
          <p:spPr>
            <a:xfrm>
              <a:off x="6931728" y="4192534"/>
              <a:ext cx="5260272" cy="2576659"/>
            </a:xfrm>
            <a:prstGeom prst="rect">
              <a:avLst/>
            </a:prstGeom>
            <a:gradFill>
              <a:gsLst>
                <a:gs pos="1800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16200000">
              <a:off x="6321556" y="4612204"/>
              <a:ext cx="2665467" cy="1826123"/>
            </a:xfrm>
            <a:prstGeom prst="rect">
              <a:avLst/>
            </a:prstGeom>
            <a:gradFill>
              <a:gsLst>
                <a:gs pos="1800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591696" y="1016684"/>
            <a:ext cx="3985392" cy="508519"/>
            <a:chOff x="525021" y="1016684"/>
            <a:chExt cx="3985392" cy="508519"/>
          </a:xfrm>
        </p:grpSpPr>
        <p:grpSp>
          <p:nvGrpSpPr>
            <p:cNvPr id="41" name="组合 40"/>
            <p:cNvGrpSpPr/>
            <p:nvPr/>
          </p:nvGrpSpPr>
          <p:grpSpPr>
            <a:xfrm>
              <a:off x="525021" y="1181101"/>
              <a:ext cx="311718" cy="179686"/>
              <a:chOff x="850900" y="671681"/>
              <a:chExt cx="622467" cy="358815"/>
            </a:xfrm>
          </p:grpSpPr>
          <p:sp>
            <p:nvSpPr>
              <p:cNvPr id="44" name="椭圆 43"/>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5" name="椭圆 44"/>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42" name="矩形: 圆角 41"/>
            <p:cNvSpPr/>
            <p:nvPr/>
          </p:nvSpPr>
          <p:spPr>
            <a:xfrm>
              <a:off x="982718" y="1016684"/>
              <a:ext cx="3507936"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43" name="文本框 42"/>
            <p:cNvSpPr txBox="1"/>
            <p:nvPr/>
          </p:nvSpPr>
          <p:spPr>
            <a:xfrm>
              <a:off x="1002478" y="1040111"/>
              <a:ext cx="3507935" cy="461665"/>
            </a:xfrm>
            <a:prstGeom prst="rect">
              <a:avLst/>
            </a:prstGeom>
            <a:noFill/>
          </p:spPr>
          <p:txBody>
            <a:bodyPr wrap="square">
              <a:spAutoFit/>
            </a:bodyPr>
            <a:lstStyle/>
            <a:p>
              <a:r>
                <a:rPr lang="zh-CN" altLang="en-US" sz="2400" b="1" dirty="0">
                  <a:cs typeface="+mn-ea"/>
                  <a:sym typeface="+mn-lt"/>
                </a:rPr>
                <a:t>（一）四本预算</a:t>
              </a:r>
              <a:r>
                <a:rPr lang="zh-CN" altLang="en-US" sz="2400" b="1">
                  <a:cs typeface="+mn-ea"/>
                  <a:sym typeface="+mn-lt"/>
                </a:rPr>
                <a:t>的组成</a:t>
              </a:r>
              <a:endParaRPr lang="zh-CN" altLang="en-US" sz="2400" b="1" dirty="0">
                <a:cs typeface="+mn-ea"/>
                <a:sym typeface="+mn-lt"/>
              </a:endParaRPr>
            </a:p>
          </p:txBody>
        </p:sp>
      </p:grpSp>
      <p:sp>
        <p:nvSpPr>
          <p:cNvPr id="55" name="矩形: 圆角 54"/>
          <p:cNvSpPr/>
          <p:nvPr/>
        </p:nvSpPr>
        <p:spPr bwMode="auto">
          <a:xfrm rot="16200000">
            <a:off x="5528411" y="1018818"/>
            <a:ext cx="543208" cy="4508806"/>
          </a:xfrm>
          <a:prstGeom prst="roundRect">
            <a:avLst>
              <a:gd name="adj" fmla="val 4175"/>
            </a:avLst>
          </a:prstGeom>
          <a:gradFill flip="none" rotWithShape="1">
            <a:gsLst>
              <a:gs pos="100000">
                <a:srgbClr val="F7FAFE">
                  <a:alpha val="82000"/>
                </a:srgbClr>
              </a:gs>
              <a:gs pos="41000">
                <a:srgbClr val="D5E5FB">
                  <a:lumMod val="38000"/>
                  <a:lumOff val="62000"/>
                </a:srgbClr>
              </a:gs>
              <a:gs pos="86000">
                <a:schemeClr val="bg1">
                  <a:alpha val="62000"/>
                </a:schemeClr>
              </a:gs>
            </a:gsLst>
            <a:lin ang="5400000" scaled="1"/>
            <a:tileRect/>
          </a:gradFill>
          <a:ln cmpd="sng">
            <a:gradFill>
              <a:gsLst>
                <a:gs pos="0">
                  <a:srgbClr val="115EC5"/>
                </a:gs>
                <a:gs pos="100000">
                  <a:srgbClr val="115EC5">
                    <a:alpha val="0"/>
                  </a:srgbClr>
                </a:gs>
              </a:gsLst>
              <a:lin ang="5400000" scaled="1"/>
            </a:gradFill>
            <a:prstDash val="dash"/>
          </a:ln>
          <a:effectLst>
            <a:reflection blurRad="76200" stA="720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cs typeface="+mn-ea"/>
            </a:endParaRPr>
          </a:p>
        </p:txBody>
      </p:sp>
      <p:grpSp>
        <p:nvGrpSpPr>
          <p:cNvPr id="16" name="组合 15"/>
          <p:cNvGrpSpPr/>
          <p:nvPr/>
        </p:nvGrpSpPr>
        <p:grpSpPr>
          <a:xfrm>
            <a:off x="859938" y="3071191"/>
            <a:ext cx="2176130" cy="2176130"/>
            <a:chOff x="1095541" y="3182062"/>
            <a:chExt cx="2176130" cy="2176130"/>
          </a:xfrm>
        </p:grpSpPr>
        <p:sp>
          <p:nvSpPr>
            <p:cNvPr id="14" name="椭圆 13"/>
            <p:cNvSpPr/>
            <p:nvPr/>
          </p:nvSpPr>
          <p:spPr>
            <a:xfrm>
              <a:off x="1095541" y="3182062"/>
              <a:ext cx="2176130" cy="2176130"/>
            </a:xfrm>
            <a:prstGeom prst="ellipse">
              <a:avLst/>
            </a:prstGeom>
            <a:gradFill>
              <a:gsLst>
                <a:gs pos="17000">
                  <a:srgbClr val="1E77EC"/>
                </a:gs>
                <a:gs pos="100000">
                  <a:srgbClr val="115EC5"/>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latin typeface="Roboto"/>
                <a:ea typeface="思源黑体 CN Regular"/>
              </a:endParaRPr>
            </a:p>
          </p:txBody>
        </p:sp>
        <p:sp>
          <p:nvSpPr>
            <p:cNvPr id="38" name="文本框 37"/>
            <p:cNvSpPr txBox="1"/>
            <p:nvPr/>
          </p:nvSpPr>
          <p:spPr>
            <a:xfrm>
              <a:off x="1135856" y="3799646"/>
              <a:ext cx="2095500" cy="977265"/>
            </a:xfrm>
            <a:prstGeom prst="rect">
              <a:avLst/>
            </a:prstGeom>
            <a:noFill/>
          </p:spPr>
          <p:txBody>
            <a:bodyPr wrap="square">
              <a:spAutoFit/>
            </a:bodyPr>
            <a:lstStyle/>
            <a:p>
              <a:pPr algn="ctr">
                <a:lnSpc>
                  <a:spcPct val="120000"/>
                </a:lnSpc>
              </a:pPr>
              <a:r>
                <a:rPr lang="en-US" altLang="zh-CN" sz="2400" b="1">
                  <a:solidFill>
                    <a:schemeClr val="bg1"/>
                  </a:solidFill>
                </a:rPr>
                <a:t>2021</a:t>
              </a:r>
              <a:r>
                <a:rPr lang="zh-CN" altLang="en-US" sz="2400" b="1">
                  <a:solidFill>
                    <a:schemeClr val="bg1"/>
                  </a:solidFill>
                </a:rPr>
                <a:t>年总收入</a:t>
              </a:r>
              <a:endParaRPr lang="en-US" altLang="zh-CN" sz="2400" b="1">
                <a:solidFill>
                  <a:schemeClr val="bg1"/>
                </a:solidFill>
              </a:endParaRPr>
            </a:p>
            <a:p>
              <a:pPr algn="ctr">
                <a:lnSpc>
                  <a:spcPct val="120000"/>
                </a:lnSpc>
              </a:pPr>
              <a:r>
                <a:rPr lang="en-US" altLang="zh-CN" sz="2400" b="1">
                  <a:solidFill>
                    <a:srgbClr val="FFFF00"/>
                  </a:solidFill>
                </a:rPr>
                <a:t>579.7</a:t>
              </a:r>
              <a:r>
                <a:rPr lang="zh-CN" altLang="en-US" sz="2400" b="1">
                  <a:solidFill>
                    <a:srgbClr val="FFFF00"/>
                  </a:solidFill>
                </a:rPr>
                <a:t>亿元</a:t>
              </a:r>
              <a:endParaRPr lang="zh-CN" altLang="en-US" sz="2400" b="1" dirty="0">
                <a:solidFill>
                  <a:srgbClr val="FFFF00"/>
                </a:solidFill>
              </a:endParaRPr>
            </a:p>
          </p:txBody>
        </p:sp>
      </p:grpSp>
      <p:sp>
        <p:nvSpPr>
          <p:cNvPr id="60" name="矩形: 圆角 59"/>
          <p:cNvSpPr/>
          <p:nvPr/>
        </p:nvSpPr>
        <p:spPr bwMode="auto">
          <a:xfrm rot="16200000">
            <a:off x="5528412" y="1903291"/>
            <a:ext cx="543208" cy="4508806"/>
          </a:xfrm>
          <a:prstGeom prst="roundRect">
            <a:avLst>
              <a:gd name="adj" fmla="val 4175"/>
            </a:avLst>
          </a:prstGeom>
          <a:gradFill flip="none" rotWithShape="1">
            <a:gsLst>
              <a:gs pos="100000">
                <a:srgbClr val="F7FAFE">
                  <a:alpha val="82000"/>
                </a:srgbClr>
              </a:gs>
              <a:gs pos="41000">
                <a:srgbClr val="D5E5FB">
                  <a:lumMod val="38000"/>
                  <a:lumOff val="62000"/>
                </a:srgbClr>
              </a:gs>
              <a:gs pos="86000">
                <a:schemeClr val="bg1">
                  <a:alpha val="62000"/>
                </a:schemeClr>
              </a:gs>
            </a:gsLst>
            <a:lin ang="5400000" scaled="1"/>
            <a:tileRect/>
          </a:gradFill>
          <a:ln cmpd="sng">
            <a:gradFill>
              <a:gsLst>
                <a:gs pos="0">
                  <a:srgbClr val="115EC5"/>
                </a:gs>
                <a:gs pos="100000">
                  <a:srgbClr val="115EC5">
                    <a:alpha val="0"/>
                  </a:srgbClr>
                </a:gs>
              </a:gsLst>
              <a:lin ang="5400000" scaled="1"/>
            </a:gradFill>
            <a:prstDash val="dash"/>
          </a:ln>
          <a:effectLst>
            <a:reflection blurRad="76200" stA="720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cs typeface="+mn-ea"/>
            </a:endParaRPr>
          </a:p>
        </p:txBody>
      </p:sp>
      <p:sp>
        <p:nvSpPr>
          <p:cNvPr id="61" name="矩形: 圆角 60"/>
          <p:cNvSpPr/>
          <p:nvPr/>
        </p:nvSpPr>
        <p:spPr bwMode="auto">
          <a:xfrm rot="16200000">
            <a:off x="5528414" y="2777599"/>
            <a:ext cx="543208" cy="4508805"/>
          </a:xfrm>
          <a:prstGeom prst="roundRect">
            <a:avLst>
              <a:gd name="adj" fmla="val 4175"/>
            </a:avLst>
          </a:prstGeom>
          <a:gradFill flip="none" rotWithShape="1">
            <a:gsLst>
              <a:gs pos="100000">
                <a:srgbClr val="F7FAFE">
                  <a:alpha val="82000"/>
                </a:srgbClr>
              </a:gs>
              <a:gs pos="41000">
                <a:srgbClr val="D5E5FB">
                  <a:lumMod val="38000"/>
                  <a:lumOff val="62000"/>
                </a:srgbClr>
              </a:gs>
              <a:gs pos="86000">
                <a:schemeClr val="bg1">
                  <a:alpha val="62000"/>
                </a:schemeClr>
              </a:gs>
            </a:gsLst>
            <a:lin ang="5400000" scaled="1"/>
            <a:tileRect/>
          </a:gradFill>
          <a:ln cmpd="sng">
            <a:gradFill>
              <a:gsLst>
                <a:gs pos="0">
                  <a:srgbClr val="115EC5"/>
                </a:gs>
                <a:gs pos="100000">
                  <a:srgbClr val="115EC5">
                    <a:alpha val="0"/>
                  </a:srgbClr>
                </a:gs>
              </a:gsLst>
              <a:lin ang="5400000" scaled="1"/>
            </a:gradFill>
            <a:prstDash val="dash"/>
          </a:ln>
          <a:effectLst>
            <a:reflection blurRad="76200" stA="720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cs typeface="+mn-ea"/>
            </a:endParaRPr>
          </a:p>
        </p:txBody>
      </p:sp>
      <p:sp>
        <p:nvSpPr>
          <p:cNvPr id="46" name="文本框 45"/>
          <p:cNvSpPr txBox="1"/>
          <p:nvPr/>
        </p:nvSpPr>
        <p:spPr>
          <a:xfrm>
            <a:off x="3632822" y="3063187"/>
            <a:ext cx="3945346" cy="430887"/>
          </a:xfrm>
          <a:prstGeom prst="rect">
            <a:avLst/>
          </a:prstGeom>
          <a:noFill/>
        </p:spPr>
        <p:txBody>
          <a:bodyPr wrap="square">
            <a:spAutoFit/>
          </a:bodyPr>
          <a:lstStyle/>
          <a:p>
            <a:r>
              <a:rPr lang="zh-CN" altLang="en-US" sz="2200">
                <a:solidFill>
                  <a:schemeClr val="tx1">
                    <a:lumMod val="85000"/>
                    <a:lumOff val="15000"/>
                  </a:schemeClr>
                </a:solidFill>
              </a:rPr>
              <a:t>政府性基金收入</a:t>
            </a:r>
            <a:r>
              <a:rPr lang="en-US" altLang="zh-CN" sz="2200" b="1">
                <a:solidFill>
                  <a:schemeClr val="tx1">
                    <a:lumMod val="85000"/>
                    <a:lumOff val="15000"/>
                  </a:schemeClr>
                </a:solidFill>
              </a:rPr>
              <a:t>352.2</a:t>
            </a:r>
            <a:r>
              <a:rPr lang="zh-CN" altLang="en-US" sz="2200">
                <a:solidFill>
                  <a:schemeClr val="tx1">
                    <a:lumMod val="85000"/>
                    <a:lumOff val="15000"/>
                  </a:schemeClr>
                </a:solidFill>
              </a:rPr>
              <a:t>亿元</a:t>
            </a:r>
            <a:endParaRPr lang="zh-CN" altLang="en-US" sz="2200" dirty="0">
              <a:solidFill>
                <a:schemeClr val="tx1">
                  <a:lumMod val="85000"/>
                  <a:lumOff val="15000"/>
                </a:schemeClr>
              </a:solidFill>
            </a:endParaRPr>
          </a:p>
        </p:txBody>
      </p:sp>
      <p:sp>
        <p:nvSpPr>
          <p:cNvPr id="47" name="文本框 46"/>
          <p:cNvSpPr txBox="1"/>
          <p:nvPr/>
        </p:nvSpPr>
        <p:spPr>
          <a:xfrm>
            <a:off x="3632822" y="3942253"/>
            <a:ext cx="4421596" cy="430887"/>
          </a:xfrm>
          <a:prstGeom prst="rect">
            <a:avLst/>
          </a:prstGeom>
          <a:noFill/>
        </p:spPr>
        <p:txBody>
          <a:bodyPr wrap="square">
            <a:spAutoFit/>
          </a:bodyPr>
          <a:lstStyle/>
          <a:p>
            <a:r>
              <a:rPr lang="zh-CN" altLang="en-US" sz="2200">
                <a:solidFill>
                  <a:schemeClr val="tx1">
                    <a:lumMod val="85000"/>
                    <a:lumOff val="15000"/>
                  </a:schemeClr>
                </a:solidFill>
              </a:rPr>
              <a:t>新增专项债券转贷收入</a:t>
            </a:r>
            <a:r>
              <a:rPr lang="en-US" altLang="zh-CN" sz="2200" b="1">
                <a:solidFill>
                  <a:schemeClr val="tx1">
                    <a:lumMod val="85000"/>
                    <a:lumOff val="15000"/>
                  </a:schemeClr>
                </a:solidFill>
              </a:rPr>
              <a:t>203.1</a:t>
            </a:r>
            <a:r>
              <a:rPr lang="zh-CN" altLang="en-US" sz="2200">
                <a:solidFill>
                  <a:schemeClr val="tx1">
                    <a:lumMod val="85000"/>
                    <a:lumOff val="15000"/>
                  </a:schemeClr>
                </a:solidFill>
              </a:rPr>
              <a:t>亿元</a:t>
            </a:r>
          </a:p>
        </p:txBody>
      </p:sp>
      <p:sp>
        <p:nvSpPr>
          <p:cNvPr id="48" name="文本框 47"/>
          <p:cNvSpPr txBox="1"/>
          <p:nvPr/>
        </p:nvSpPr>
        <p:spPr>
          <a:xfrm>
            <a:off x="3632822" y="4821320"/>
            <a:ext cx="3945346" cy="430887"/>
          </a:xfrm>
          <a:prstGeom prst="rect">
            <a:avLst/>
          </a:prstGeom>
          <a:noFill/>
        </p:spPr>
        <p:txBody>
          <a:bodyPr wrap="square">
            <a:spAutoFit/>
          </a:bodyPr>
          <a:lstStyle/>
          <a:p>
            <a:r>
              <a:rPr lang="zh-CN" altLang="en-US" sz="2200">
                <a:solidFill>
                  <a:schemeClr val="tx1">
                    <a:lumMod val="85000"/>
                    <a:lumOff val="15000"/>
                  </a:schemeClr>
                </a:solidFill>
              </a:rPr>
              <a:t>上级补助收入等</a:t>
            </a:r>
            <a:r>
              <a:rPr lang="en-US" altLang="zh-CN" sz="2200" b="1">
                <a:solidFill>
                  <a:schemeClr val="tx1">
                    <a:lumMod val="85000"/>
                    <a:lumOff val="15000"/>
                  </a:schemeClr>
                </a:solidFill>
              </a:rPr>
              <a:t>24.4</a:t>
            </a:r>
            <a:r>
              <a:rPr lang="zh-CN" altLang="en-US" sz="2200">
                <a:solidFill>
                  <a:schemeClr val="tx1">
                    <a:lumMod val="85000"/>
                    <a:lumOff val="15000"/>
                  </a:schemeClr>
                </a:solidFill>
              </a:rPr>
              <a:t>亿元</a:t>
            </a:r>
          </a:p>
        </p:txBody>
      </p:sp>
      <p:sp>
        <p:nvSpPr>
          <p:cNvPr id="19" name="箭头: V 形 18"/>
          <p:cNvSpPr/>
          <p:nvPr/>
        </p:nvSpPr>
        <p:spPr>
          <a:xfrm>
            <a:off x="3246861" y="3173209"/>
            <a:ext cx="200025" cy="200025"/>
          </a:xfrm>
          <a:prstGeom prst="chevron">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箭头: V 形 48"/>
          <p:cNvSpPr/>
          <p:nvPr/>
        </p:nvSpPr>
        <p:spPr>
          <a:xfrm>
            <a:off x="3246861" y="4057683"/>
            <a:ext cx="200025" cy="200025"/>
          </a:xfrm>
          <a:prstGeom prst="chevron">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箭头: V 形 49"/>
          <p:cNvSpPr/>
          <p:nvPr/>
        </p:nvSpPr>
        <p:spPr>
          <a:xfrm>
            <a:off x="3246861" y="4936750"/>
            <a:ext cx="200025" cy="200025"/>
          </a:xfrm>
          <a:prstGeom prst="chevron">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p:cNvGrpSpPr/>
          <p:nvPr/>
        </p:nvGrpSpPr>
        <p:grpSpPr>
          <a:xfrm>
            <a:off x="8563962" y="3262601"/>
            <a:ext cx="2832735" cy="1873885"/>
            <a:chOff x="8563962" y="3262601"/>
            <a:chExt cx="2832735" cy="1873885"/>
          </a:xfrm>
        </p:grpSpPr>
        <p:sp>
          <p:nvSpPr>
            <p:cNvPr id="63" name="矩形: 圆角 69"/>
            <p:cNvSpPr/>
            <p:nvPr/>
          </p:nvSpPr>
          <p:spPr>
            <a:xfrm>
              <a:off x="8563962" y="3262601"/>
              <a:ext cx="2804160" cy="1873885"/>
            </a:xfrm>
            <a:prstGeom prst="roundRect">
              <a:avLst>
                <a:gd name="adj" fmla="val 2058"/>
              </a:avLst>
            </a:prstGeom>
            <a:gradFill>
              <a:gsLst>
                <a:gs pos="17000">
                  <a:srgbClr val="1E77EC"/>
                </a:gs>
                <a:gs pos="100000">
                  <a:srgbClr val="115EC5"/>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latin typeface="Roboto"/>
                <a:ea typeface="思源黑体 CN Regular"/>
              </a:endParaRPr>
            </a:p>
          </p:txBody>
        </p:sp>
        <p:sp>
          <p:nvSpPr>
            <p:cNvPr id="65" name="文本框 64"/>
            <p:cNvSpPr txBox="1"/>
            <p:nvPr/>
          </p:nvSpPr>
          <p:spPr>
            <a:xfrm>
              <a:off x="8603967" y="3544541"/>
              <a:ext cx="2792730" cy="1198880"/>
            </a:xfrm>
            <a:prstGeom prst="rect">
              <a:avLst/>
            </a:prstGeom>
            <a:noFill/>
          </p:spPr>
          <p:txBody>
            <a:bodyPr wrap="square">
              <a:spAutoFit/>
            </a:bodyPr>
            <a:lstStyle>
              <a:defPPr>
                <a:defRPr lang="zh-CN"/>
              </a:defPPr>
              <a:lvl1pPr marL="285750" indent="-285750">
                <a:buFont typeface="Wingdings" panose="05000000000000000000" pitchFamily="2" charset="2"/>
                <a:buChar char="Ø"/>
              </a:lvl1pPr>
            </a:lstStyle>
            <a:p>
              <a:pPr marL="0" indent="0" algn="just">
                <a:lnSpc>
                  <a:spcPct val="150000"/>
                </a:lnSpc>
                <a:buNone/>
              </a:pPr>
              <a:r>
                <a:rPr lang="en-US" altLang="zh-CN" sz="2400" b="1" dirty="0">
                  <a:solidFill>
                    <a:schemeClr val="bg1"/>
                  </a:solidFill>
                </a:rPr>
                <a:t>2021</a:t>
              </a:r>
              <a:r>
                <a:rPr lang="zh-CN" altLang="en-US" sz="2400" b="1" dirty="0">
                  <a:solidFill>
                    <a:schemeClr val="bg1"/>
                  </a:solidFill>
                </a:rPr>
                <a:t>年</a:t>
              </a:r>
              <a:r>
                <a:rPr lang="zh-CN" altLang="en-US" sz="2400" b="1">
                  <a:solidFill>
                    <a:schemeClr val="bg1"/>
                  </a:solidFill>
                </a:rPr>
                <a:t>总支出</a:t>
              </a:r>
              <a:r>
                <a:rPr lang="en-US" altLang="zh-CN" sz="2400" b="1" dirty="0">
                  <a:solidFill>
                    <a:srgbClr val="FFFF00"/>
                  </a:solidFill>
                </a:rPr>
                <a:t>579.7</a:t>
              </a:r>
              <a:r>
                <a:rPr lang="zh-CN" altLang="en-US" sz="2400" b="1">
                  <a:solidFill>
                    <a:srgbClr val="FFFF00"/>
                  </a:solidFill>
                </a:rPr>
                <a:t>亿元</a:t>
              </a:r>
              <a:r>
                <a:rPr lang="zh-CN" altLang="en-US" sz="2400" b="1">
                  <a:solidFill>
                    <a:schemeClr val="bg1"/>
                  </a:solidFill>
                </a:rPr>
                <a:t>，收支平衡</a:t>
              </a:r>
              <a:endParaRPr lang="zh-CN" altLang="en-US" sz="2400" b="1" dirty="0">
                <a:solidFill>
                  <a:schemeClr val="bg1"/>
                </a:solidFil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70556"/>
            <a:ext cx="11927682" cy="579538"/>
            <a:chOff x="0" y="170556"/>
            <a:chExt cx="11927682" cy="579538"/>
          </a:xfrm>
        </p:grpSpPr>
        <p:sp>
          <p:nvSpPr>
            <p:cNvPr id="7" name="矩形 6"/>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一、什么是四本预算</a:t>
              </a:r>
            </a:p>
          </p:txBody>
        </p:sp>
        <p:grpSp>
          <p:nvGrpSpPr>
            <p:cNvPr id="11" name="组合 10"/>
            <p:cNvGrpSpPr/>
            <p:nvPr/>
          </p:nvGrpSpPr>
          <p:grpSpPr>
            <a:xfrm>
              <a:off x="11641932" y="591388"/>
              <a:ext cx="285750" cy="129237"/>
              <a:chOff x="11641931" y="489798"/>
              <a:chExt cx="392907" cy="230828"/>
            </a:xfrm>
          </p:grpSpPr>
          <p:sp>
            <p:nvSpPr>
              <p:cNvPr id="12" name="平行四边形 11"/>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 name="组合 22"/>
          <p:cNvGrpSpPr/>
          <p:nvPr/>
        </p:nvGrpSpPr>
        <p:grpSpPr>
          <a:xfrm>
            <a:off x="625582" y="1611818"/>
            <a:ext cx="3433706" cy="559038"/>
            <a:chOff x="3543300" y="3063632"/>
            <a:chExt cx="3433706" cy="559038"/>
          </a:xfrm>
        </p:grpSpPr>
        <p:sp>
          <p:nvSpPr>
            <p:cNvPr id="24" name="矩形: 圆角 23"/>
            <p:cNvSpPr/>
            <p:nvPr/>
          </p:nvSpPr>
          <p:spPr>
            <a:xfrm flipH="1">
              <a:off x="3543300" y="3063632"/>
              <a:ext cx="3433706"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25" name="文本框 24"/>
            <p:cNvSpPr txBox="1"/>
            <p:nvPr/>
          </p:nvSpPr>
          <p:spPr>
            <a:xfrm>
              <a:off x="3962401" y="3112319"/>
              <a:ext cx="2896552" cy="461665"/>
            </a:xfrm>
            <a:prstGeom prst="rect">
              <a:avLst/>
            </a:prstGeom>
            <a:noFill/>
          </p:spPr>
          <p:txBody>
            <a:bodyPr wrap="square">
              <a:spAutoFit/>
            </a:bodyPr>
            <a:lstStyle>
              <a:defPPr>
                <a:defRPr lang="zh-CN"/>
              </a:defPPr>
              <a:lvl1pPr>
                <a:defRPr sz="2400"/>
              </a:lvl1pPr>
            </a:lstStyle>
            <a:p>
              <a:r>
                <a:rPr lang="en-US" altLang="zh-CN" dirty="0"/>
                <a:t>3.</a:t>
              </a:r>
              <a:r>
                <a:rPr lang="zh-CN" altLang="en-US" dirty="0"/>
                <a:t>国有资本经营预算</a:t>
              </a:r>
            </a:p>
          </p:txBody>
        </p:sp>
        <p:sp>
          <p:nvSpPr>
            <p:cNvPr id="26" name="椭圆 25"/>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25582" y="2234238"/>
            <a:ext cx="11381980" cy="1365765"/>
            <a:chOff x="5190587" y="1412207"/>
            <a:chExt cx="11381980" cy="1365765"/>
          </a:xfrm>
        </p:grpSpPr>
        <p:sp>
          <p:nvSpPr>
            <p:cNvPr id="28" name="矩形: 圆角 27"/>
            <p:cNvSpPr/>
            <p:nvPr/>
          </p:nvSpPr>
          <p:spPr>
            <a:xfrm>
              <a:off x="5190587" y="1412207"/>
              <a:ext cx="11381980" cy="1365765"/>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357077" y="1486604"/>
              <a:ext cx="11049000" cy="1195455"/>
            </a:xfrm>
            <a:prstGeom prst="rect">
              <a:avLst/>
            </a:prstGeom>
            <a:noFill/>
          </p:spPr>
          <p:txBody>
            <a:bodyPr wrap="square">
              <a:spAutoFit/>
            </a:bodyPr>
            <a:lstStyle/>
            <a:p>
              <a:pPr algn="just">
                <a:lnSpc>
                  <a:spcPct val="130000"/>
                </a:lnSpc>
              </a:pPr>
              <a:r>
                <a:rPr lang="en-US" altLang="zh-CN" sz="1900" dirty="0"/>
                <a:t>2013</a:t>
              </a:r>
              <a:r>
                <a:rPr lang="zh-CN" altLang="en-US" sz="1900" dirty="0"/>
                <a:t>年</a:t>
              </a:r>
              <a:r>
                <a:rPr lang="en-US" altLang="zh-CN" sz="1900" dirty="0"/>
                <a:t>11</a:t>
              </a:r>
              <a:r>
                <a:rPr lang="zh-CN" altLang="en-US" sz="1900" dirty="0"/>
                <a:t>月，党的十八届三中全会</a:t>
              </a:r>
              <a:r>
                <a:rPr lang="en-US" altLang="zh-CN" sz="1900" dirty="0"/>
                <a:t>《</a:t>
              </a:r>
              <a:r>
                <a:rPr lang="zh-CN" altLang="en-US" sz="1900" dirty="0"/>
                <a:t>中共中央关于全面深化改革若干重大问题的决定</a:t>
              </a:r>
              <a:r>
                <a:rPr lang="en-US" altLang="zh-CN" sz="1900" dirty="0"/>
                <a:t>》</a:t>
              </a:r>
              <a:r>
                <a:rPr lang="zh-CN" altLang="en-US" sz="1900" dirty="0"/>
                <a:t>中明确：通过完善国有资本经营预算制度，提高国有资本收益上缴公共财政比例。</a:t>
              </a:r>
              <a:r>
                <a:rPr lang="en-US" altLang="zh-CN" sz="1900" dirty="0"/>
                <a:t>2020</a:t>
              </a:r>
              <a:r>
                <a:rPr lang="zh-CN" altLang="en-US" sz="1900" dirty="0"/>
                <a:t>年已提到</a:t>
              </a:r>
              <a:r>
                <a:rPr lang="en-US" altLang="zh-CN" sz="1900" dirty="0"/>
                <a:t>30%</a:t>
              </a:r>
              <a:r>
                <a:rPr lang="zh-CN" altLang="en-US" sz="1900" dirty="0"/>
                <a:t>，更多用于保障和改善民生。</a:t>
              </a:r>
            </a:p>
          </p:txBody>
        </p:sp>
      </p:grpSp>
      <p:grpSp>
        <p:nvGrpSpPr>
          <p:cNvPr id="38" name="组合 37"/>
          <p:cNvGrpSpPr/>
          <p:nvPr/>
        </p:nvGrpSpPr>
        <p:grpSpPr>
          <a:xfrm>
            <a:off x="689799" y="3703428"/>
            <a:ext cx="1714302" cy="451298"/>
            <a:chOff x="405011" y="3321050"/>
            <a:chExt cx="1714302" cy="451298"/>
          </a:xfrm>
        </p:grpSpPr>
        <p:sp>
          <p:nvSpPr>
            <p:cNvPr id="34" name="任意多边形: 形状 33"/>
            <p:cNvSpPr/>
            <p:nvPr/>
          </p:nvSpPr>
          <p:spPr>
            <a:xfrm>
              <a:off x="405011" y="3321050"/>
              <a:ext cx="1654770"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任意多边形: 形状 34"/>
            <p:cNvSpPr/>
            <p:nvPr/>
          </p:nvSpPr>
          <p:spPr>
            <a:xfrm>
              <a:off x="517141" y="3322569"/>
              <a:ext cx="1602172"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文本框 36"/>
            <p:cNvSpPr txBox="1"/>
            <p:nvPr/>
          </p:nvSpPr>
          <p:spPr>
            <a:xfrm>
              <a:off x="756854" y="3349446"/>
              <a:ext cx="1279115" cy="400110"/>
            </a:xfrm>
            <a:prstGeom prst="rect">
              <a:avLst/>
            </a:prstGeom>
            <a:noFill/>
          </p:spPr>
          <p:txBody>
            <a:bodyPr wrap="square">
              <a:spAutoFit/>
            </a:bodyPr>
            <a:lstStyle>
              <a:defPPr>
                <a:defRPr lang="zh-CN"/>
              </a:defPPr>
              <a:lvl1pPr>
                <a:defRPr sz="2400"/>
              </a:lvl1pPr>
            </a:lstStyle>
            <a:p>
              <a:r>
                <a:rPr lang="zh-CN" altLang="en-US" sz="2000" dirty="0">
                  <a:solidFill>
                    <a:schemeClr val="bg1"/>
                  </a:solidFill>
                </a:rPr>
                <a:t>从收入看</a:t>
              </a:r>
            </a:p>
          </p:txBody>
        </p:sp>
      </p:grpSp>
      <p:sp>
        <p:nvSpPr>
          <p:cNvPr id="39" name="文本框 38"/>
          <p:cNvSpPr txBox="1"/>
          <p:nvPr/>
        </p:nvSpPr>
        <p:spPr>
          <a:xfrm>
            <a:off x="973311" y="4389817"/>
            <a:ext cx="1739087" cy="453266"/>
          </a:xfrm>
          <a:prstGeom prst="rect">
            <a:avLst/>
          </a:prstGeom>
          <a:noFill/>
        </p:spPr>
        <p:txBody>
          <a:bodyPr wrap="square">
            <a:spAutoFit/>
          </a:bodyPr>
          <a:lstStyle>
            <a:defPPr>
              <a:defRPr lang="zh-CN"/>
            </a:defPPr>
            <a:lvl1pPr marL="342900" indent="-342900" algn="just">
              <a:lnSpc>
                <a:spcPct val="130000"/>
              </a:lnSpc>
              <a:buFont typeface="Wingdings" panose="05000000000000000000" pitchFamily="2" charset="2"/>
              <a:buChar char="Ø"/>
              <a:defRPr sz="2000">
                <a:solidFill>
                  <a:srgbClr val="115EC5"/>
                </a:solidFill>
              </a:defRPr>
            </a:lvl1pPr>
          </a:lstStyle>
          <a:p>
            <a:r>
              <a:rPr lang="zh-CN" altLang="en-US" dirty="0"/>
              <a:t>利润收入</a:t>
            </a:r>
          </a:p>
        </p:txBody>
      </p:sp>
      <p:sp>
        <p:nvSpPr>
          <p:cNvPr id="40" name="文本框 39"/>
          <p:cNvSpPr txBox="1"/>
          <p:nvPr/>
        </p:nvSpPr>
        <p:spPr>
          <a:xfrm>
            <a:off x="993084" y="5039718"/>
            <a:ext cx="2253225" cy="453266"/>
          </a:xfrm>
          <a:prstGeom prst="rect">
            <a:avLst/>
          </a:prstGeom>
          <a:noFill/>
        </p:spPr>
        <p:txBody>
          <a:bodyPr wrap="square">
            <a:spAutoFit/>
          </a:bodyPr>
          <a:lstStyle>
            <a:defPPr>
              <a:defRPr lang="zh-CN"/>
            </a:defPPr>
            <a:lvl1pPr marL="342900" indent="-342900" algn="just">
              <a:lnSpc>
                <a:spcPct val="130000"/>
              </a:lnSpc>
              <a:buFont typeface="Wingdings" panose="05000000000000000000" pitchFamily="2" charset="2"/>
              <a:buChar char="Ø"/>
              <a:defRPr sz="2000">
                <a:solidFill>
                  <a:srgbClr val="115EC5"/>
                </a:solidFill>
              </a:defRPr>
            </a:lvl1pPr>
          </a:lstStyle>
          <a:p>
            <a:r>
              <a:rPr lang="zh-CN" altLang="en-US" dirty="0"/>
              <a:t>股利股息收入</a:t>
            </a:r>
          </a:p>
        </p:txBody>
      </p:sp>
      <p:sp>
        <p:nvSpPr>
          <p:cNvPr id="41" name="文本框 40"/>
          <p:cNvSpPr txBox="1"/>
          <p:nvPr/>
        </p:nvSpPr>
        <p:spPr>
          <a:xfrm>
            <a:off x="993084" y="5689618"/>
            <a:ext cx="2215792" cy="453266"/>
          </a:xfrm>
          <a:prstGeom prst="rect">
            <a:avLst/>
          </a:prstGeom>
          <a:noFill/>
        </p:spPr>
        <p:txBody>
          <a:bodyPr wrap="square">
            <a:spAutoFit/>
          </a:bodyPr>
          <a:lstStyle>
            <a:defPPr>
              <a:defRPr lang="zh-CN"/>
            </a:defPPr>
            <a:lvl1pPr marL="342900" indent="-342900" algn="just">
              <a:lnSpc>
                <a:spcPct val="130000"/>
              </a:lnSpc>
              <a:buFont typeface="Wingdings" panose="05000000000000000000" pitchFamily="2" charset="2"/>
              <a:buChar char="Ø"/>
              <a:defRPr sz="2000">
                <a:solidFill>
                  <a:srgbClr val="115EC5"/>
                </a:solidFill>
              </a:defRPr>
            </a:lvl1pPr>
          </a:lstStyle>
          <a:p>
            <a:r>
              <a:rPr lang="zh-CN" altLang="en-US" dirty="0"/>
              <a:t>产权转让收入</a:t>
            </a:r>
          </a:p>
        </p:txBody>
      </p:sp>
      <p:cxnSp>
        <p:nvCxnSpPr>
          <p:cNvPr id="43" name="直接连接符 42"/>
          <p:cNvCxnSpPr/>
          <p:nvPr/>
        </p:nvCxnSpPr>
        <p:spPr>
          <a:xfrm>
            <a:off x="4042708" y="3675919"/>
            <a:ext cx="0" cy="2971192"/>
          </a:xfrm>
          <a:prstGeom prst="line">
            <a:avLst/>
          </a:prstGeom>
          <a:ln w="952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4289046" y="4768896"/>
            <a:ext cx="7718514" cy="1878215"/>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4557395" y="4255135"/>
            <a:ext cx="7062470" cy="491490"/>
          </a:xfrm>
          <a:prstGeom prst="rect">
            <a:avLst/>
          </a:prstGeom>
          <a:noFill/>
        </p:spPr>
        <p:txBody>
          <a:bodyPr wrap="square">
            <a:spAutoFit/>
          </a:bodyPr>
          <a:lstStyle>
            <a:defPPr>
              <a:defRPr lang="zh-CN"/>
            </a:defPPr>
            <a:lvl1pPr algn="just">
              <a:lnSpc>
                <a:spcPct val="130000"/>
              </a:lnSpc>
              <a:defRPr sz="1900"/>
            </a:lvl1pPr>
          </a:lstStyle>
          <a:p>
            <a:pPr marL="342900" indent="-342900">
              <a:buFont typeface="Wingdings" panose="05000000000000000000" pitchFamily="2" charset="2"/>
              <a:buChar char="Ø"/>
            </a:pPr>
            <a:r>
              <a:rPr lang="zh-CN" altLang="en-US" sz="2000" dirty="0">
                <a:solidFill>
                  <a:srgbClr val="115EC5"/>
                </a:solidFill>
              </a:rPr>
              <a:t>除调入一般公共预算和补充社会保险基金外</a:t>
            </a:r>
          </a:p>
        </p:txBody>
      </p:sp>
      <p:sp>
        <p:nvSpPr>
          <p:cNvPr id="50" name="文本框 49"/>
          <p:cNvSpPr txBox="1"/>
          <p:nvPr/>
        </p:nvSpPr>
        <p:spPr>
          <a:xfrm>
            <a:off x="4597628" y="4790238"/>
            <a:ext cx="7139554" cy="1769010"/>
          </a:xfrm>
          <a:prstGeom prst="rect">
            <a:avLst/>
          </a:prstGeom>
          <a:noFill/>
        </p:spPr>
        <p:txBody>
          <a:bodyPr wrap="square">
            <a:spAutoFit/>
          </a:bodyPr>
          <a:lstStyle/>
          <a:p>
            <a:pPr marL="285750" indent="-285750">
              <a:lnSpc>
                <a:spcPct val="140000"/>
              </a:lnSpc>
              <a:buFont typeface="Arial" panose="020B0604020202020204" pitchFamily="34" charset="0"/>
              <a:buChar char="•"/>
            </a:pPr>
            <a:r>
              <a:rPr lang="zh-CN" altLang="en-US" sz="2000" dirty="0"/>
              <a:t>解决国有企业历史遗留问题及相关改革成本支出</a:t>
            </a:r>
            <a:endParaRPr lang="en-US" altLang="zh-CN" sz="2000" dirty="0"/>
          </a:p>
          <a:p>
            <a:pPr marL="285750" indent="-285750">
              <a:lnSpc>
                <a:spcPct val="140000"/>
              </a:lnSpc>
              <a:buFont typeface="Arial" panose="020B0604020202020204" pitchFamily="34" charset="0"/>
              <a:buChar char="•"/>
            </a:pPr>
            <a:r>
              <a:rPr lang="zh-CN" altLang="en-US" sz="2000" dirty="0"/>
              <a:t>关系经济社会发展重要行业和关键领域的国家资本金注入</a:t>
            </a:r>
            <a:endParaRPr lang="en-US" altLang="zh-CN" sz="2000" dirty="0"/>
          </a:p>
          <a:p>
            <a:pPr marL="285750" indent="-285750">
              <a:lnSpc>
                <a:spcPct val="140000"/>
              </a:lnSpc>
              <a:buFont typeface="Arial" panose="020B0604020202020204" pitchFamily="34" charset="0"/>
              <a:buChar char="•"/>
            </a:pPr>
            <a:r>
              <a:rPr lang="zh-CN" altLang="en-US" sz="2000" dirty="0"/>
              <a:t>国有企业政策性补贴</a:t>
            </a:r>
            <a:endParaRPr lang="en-US" altLang="zh-CN" sz="2000" dirty="0"/>
          </a:p>
          <a:p>
            <a:pPr marL="285750" indent="-285750">
              <a:lnSpc>
                <a:spcPct val="140000"/>
              </a:lnSpc>
              <a:buFont typeface="Arial" panose="020B0604020202020204" pitchFamily="34" charset="0"/>
              <a:buChar char="•"/>
            </a:pPr>
            <a:r>
              <a:rPr lang="zh-CN" altLang="en-US" sz="2000" dirty="0"/>
              <a:t>其他国有资本经营预算支出</a:t>
            </a:r>
          </a:p>
        </p:txBody>
      </p:sp>
      <p:pic>
        <p:nvPicPr>
          <p:cNvPr id="53" name="图片 52"/>
          <p:cNvPicPr>
            <a:picLocks noChangeAspect="1"/>
          </p:cNvPicPr>
          <p:nvPr/>
        </p:nvPicPr>
        <p:blipFill rotWithShape="1">
          <a:blip r:embed="rId3" cstate="print">
            <a:extLst>
              <a:ext uri="{28A0092B-C50C-407E-A947-70E740481C1C}">
                <a14:useLocalDpi xmlns:a14="http://schemas.microsoft.com/office/drawing/2010/main" val="0"/>
              </a:ext>
            </a:extLst>
          </a:blip>
          <a:srcRect l="43915" t="58058" r="2050"/>
          <a:stretch>
            <a:fillRect/>
          </a:stretch>
        </p:blipFill>
        <p:spPr>
          <a:xfrm flipH="1">
            <a:off x="-10247" y="5132364"/>
            <a:ext cx="2016693" cy="1956842"/>
          </a:xfrm>
          <a:prstGeom prst="rect">
            <a:avLst/>
          </a:prstGeom>
        </p:spPr>
      </p:pic>
      <p:grpSp>
        <p:nvGrpSpPr>
          <p:cNvPr id="57" name="组合 56"/>
          <p:cNvGrpSpPr/>
          <p:nvPr/>
        </p:nvGrpSpPr>
        <p:grpSpPr>
          <a:xfrm>
            <a:off x="4207472" y="3698864"/>
            <a:ext cx="1714302" cy="451298"/>
            <a:chOff x="405011" y="3321050"/>
            <a:chExt cx="1714302" cy="451298"/>
          </a:xfrm>
        </p:grpSpPr>
        <p:sp>
          <p:nvSpPr>
            <p:cNvPr id="58" name="任意多边形: 形状 57"/>
            <p:cNvSpPr/>
            <p:nvPr/>
          </p:nvSpPr>
          <p:spPr>
            <a:xfrm>
              <a:off x="405011" y="3321050"/>
              <a:ext cx="1654770"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任意多边形: 形状 58"/>
            <p:cNvSpPr/>
            <p:nvPr/>
          </p:nvSpPr>
          <p:spPr>
            <a:xfrm>
              <a:off x="517141" y="3322569"/>
              <a:ext cx="1602172"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文本框 59"/>
            <p:cNvSpPr txBox="1"/>
            <p:nvPr/>
          </p:nvSpPr>
          <p:spPr>
            <a:xfrm>
              <a:off x="756854" y="3349446"/>
              <a:ext cx="1279115" cy="400110"/>
            </a:xfrm>
            <a:prstGeom prst="rect">
              <a:avLst/>
            </a:prstGeom>
            <a:noFill/>
          </p:spPr>
          <p:txBody>
            <a:bodyPr wrap="square">
              <a:spAutoFit/>
            </a:bodyPr>
            <a:lstStyle>
              <a:defPPr>
                <a:defRPr lang="zh-CN"/>
              </a:defPPr>
              <a:lvl1pPr>
                <a:defRPr sz="2400"/>
              </a:lvl1pPr>
            </a:lstStyle>
            <a:p>
              <a:r>
                <a:rPr lang="zh-CN" altLang="en-US" sz="2000" dirty="0">
                  <a:solidFill>
                    <a:schemeClr val="bg1"/>
                  </a:solidFill>
                </a:rPr>
                <a:t>从支出看</a:t>
              </a:r>
            </a:p>
          </p:txBody>
        </p:sp>
      </p:grpSp>
      <p:grpSp>
        <p:nvGrpSpPr>
          <p:cNvPr id="42" name="组合 41"/>
          <p:cNvGrpSpPr/>
          <p:nvPr/>
        </p:nvGrpSpPr>
        <p:grpSpPr>
          <a:xfrm>
            <a:off x="591696" y="1016684"/>
            <a:ext cx="3985392" cy="508519"/>
            <a:chOff x="525021" y="1016684"/>
            <a:chExt cx="3985392" cy="508519"/>
          </a:xfrm>
        </p:grpSpPr>
        <p:grpSp>
          <p:nvGrpSpPr>
            <p:cNvPr id="44" name="组合 43"/>
            <p:cNvGrpSpPr/>
            <p:nvPr/>
          </p:nvGrpSpPr>
          <p:grpSpPr>
            <a:xfrm>
              <a:off x="525021" y="1181101"/>
              <a:ext cx="311718" cy="179686"/>
              <a:chOff x="850900" y="671681"/>
              <a:chExt cx="622467" cy="358815"/>
            </a:xfrm>
          </p:grpSpPr>
          <p:sp>
            <p:nvSpPr>
              <p:cNvPr id="61" name="椭圆 60"/>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2" name="椭圆 61"/>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51" name="矩形: 圆角 50"/>
            <p:cNvSpPr/>
            <p:nvPr/>
          </p:nvSpPr>
          <p:spPr>
            <a:xfrm>
              <a:off x="982718" y="1016684"/>
              <a:ext cx="3507936"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56" name="文本框 55"/>
            <p:cNvSpPr txBox="1"/>
            <p:nvPr/>
          </p:nvSpPr>
          <p:spPr>
            <a:xfrm>
              <a:off x="1002478" y="1040111"/>
              <a:ext cx="3507935" cy="461665"/>
            </a:xfrm>
            <a:prstGeom prst="rect">
              <a:avLst/>
            </a:prstGeom>
            <a:noFill/>
          </p:spPr>
          <p:txBody>
            <a:bodyPr wrap="square">
              <a:spAutoFit/>
            </a:bodyPr>
            <a:lstStyle/>
            <a:p>
              <a:r>
                <a:rPr lang="zh-CN" altLang="en-US" sz="2400" b="1" dirty="0">
                  <a:cs typeface="+mn-ea"/>
                  <a:sym typeface="+mn-lt"/>
                </a:rPr>
                <a:t>（一）四本预算</a:t>
              </a:r>
              <a:r>
                <a:rPr lang="zh-CN" altLang="en-US" sz="2400" b="1">
                  <a:cs typeface="+mn-ea"/>
                  <a:sym typeface="+mn-lt"/>
                </a:rPr>
                <a:t>的组成</a:t>
              </a:r>
              <a:endParaRPr lang="zh-CN" altLang="en-US" sz="2400" b="1" dirty="0">
                <a:cs typeface="+mn-ea"/>
                <a:sym typeface="+mn-lt"/>
              </a:endParaRPr>
            </a:p>
          </p:txBody>
        </p:sp>
      </p:grpSp>
      <p:pic>
        <p:nvPicPr>
          <p:cNvPr id="4" name="图片 3"/>
          <p:cNvPicPr>
            <a:picLocks noChangeAspect="1"/>
          </p:cNvPicPr>
          <p:nvPr/>
        </p:nvPicPr>
        <p:blipFill>
          <a:blip r:embed="rId4"/>
          <a:stretch>
            <a:fillRect/>
          </a:stretch>
        </p:blipFill>
        <p:spPr>
          <a:xfrm>
            <a:off x="4584435" y="1562565"/>
            <a:ext cx="6828112" cy="585267"/>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7425" y="3845116"/>
            <a:ext cx="5550644" cy="2826194"/>
          </a:xfrm>
          <a:prstGeom prst="rect">
            <a:avLst/>
          </a:prstGeom>
          <a:effectLst>
            <a:softEdge rad="635000"/>
          </a:effectLst>
        </p:spPr>
      </p:pic>
      <p:sp>
        <p:nvSpPr>
          <p:cNvPr id="29" name="矩形: 圆角 28"/>
          <p:cNvSpPr/>
          <p:nvPr/>
        </p:nvSpPr>
        <p:spPr bwMode="auto">
          <a:xfrm>
            <a:off x="573932" y="3241838"/>
            <a:ext cx="11044136" cy="3456103"/>
          </a:xfrm>
          <a:prstGeom prst="roundRect">
            <a:avLst>
              <a:gd name="adj" fmla="val 3345"/>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微软雅黑" panose="020B0503020204020204" charset="-122"/>
              <a:ea typeface="微软雅黑" panose="020B0503020204020204" charset="-122"/>
            </a:endParaRPr>
          </a:p>
        </p:txBody>
      </p:sp>
      <p:grpSp>
        <p:nvGrpSpPr>
          <p:cNvPr id="2" name="组合 1"/>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一、什么是四本预算</a:t>
              </a:r>
            </a:p>
          </p:txBody>
        </p:sp>
        <p:grpSp>
          <p:nvGrpSpPr>
            <p:cNvPr id="7" name="组合 6"/>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 name="组合 18"/>
          <p:cNvGrpSpPr/>
          <p:nvPr/>
        </p:nvGrpSpPr>
        <p:grpSpPr>
          <a:xfrm>
            <a:off x="381000" y="1440933"/>
            <a:ext cx="3433706" cy="508520"/>
            <a:chOff x="3543300" y="3063632"/>
            <a:chExt cx="3433706" cy="559038"/>
          </a:xfrm>
        </p:grpSpPr>
        <p:sp>
          <p:nvSpPr>
            <p:cNvPr id="20" name="矩形: 圆角 19"/>
            <p:cNvSpPr/>
            <p:nvPr/>
          </p:nvSpPr>
          <p:spPr>
            <a:xfrm flipH="1">
              <a:off x="3543300" y="3063632"/>
              <a:ext cx="3433706"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21" name="文本框 20"/>
            <p:cNvSpPr txBox="1"/>
            <p:nvPr/>
          </p:nvSpPr>
          <p:spPr>
            <a:xfrm>
              <a:off x="3962401" y="3112319"/>
              <a:ext cx="2896552" cy="461665"/>
            </a:xfrm>
            <a:prstGeom prst="rect">
              <a:avLst/>
            </a:prstGeom>
            <a:noFill/>
          </p:spPr>
          <p:txBody>
            <a:bodyPr wrap="square">
              <a:spAutoFit/>
            </a:bodyPr>
            <a:lstStyle>
              <a:defPPr>
                <a:defRPr lang="zh-CN"/>
              </a:defPPr>
              <a:lvl1pPr>
                <a:defRPr sz="2400"/>
              </a:lvl1pPr>
            </a:lstStyle>
            <a:p>
              <a:r>
                <a:rPr lang="en-US" altLang="zh-CN" dirty="0"/>
                <a:t>4.</a:t>
              </a:r>
              <a:r>
                <a:rPr lang="zh-CN" altLang="en-US" dirty="0"/>
                <a:t>社会保险基金预算</a:t>
              </a:r>
            </a:p>
          </p:txBody>
        </p:sp>
        <p:sp>
          <p:nvSpPr>
            <p:cNvPr id="22" name="椭圆 21"/>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544749" y="2114447"/>
            <a:ext cx="11125680" cy="889919"/>
            <a:chOff x="5322781" y="1423549"/>
            <a:chExt cx="11117592" cy="1037458"/>
          </a:xfrm>
        </p:grpSpPr>
        <p:sp>
          <p:nvSpPr>
            <p:cNvPr id="25" name="矩形: 圆角 24"/>
            <p:cNvSpPr/>
            <p:nvPr/>
          </p:nvSpPr>
          <p:spPr>
            <a:xfrm>
              <a:off x="5322781" y="1423549"/>
              <a:ext cx="11117592" cy="1037458"/>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357077" y="1448553"/>
              <a:ext cx="11049000" cy="815351"/>
            </a:xfrm>
            <a:prstGeom prst="rect">
              <a:avLst/>
            </a:prstGeom>
            <a:noFill/>
          </p:spPr>
          <p:txBody>
            <a:bodyPr wrap="square">
              <a:spAutoFit/>
            </a:bodyPr>
            <a:lstStyle/>
            <a:p>
              <a:pPr algn="just">
                <a:lnSpc>
                  <a:spcPct val="130000"/>
                </a:lnSpc>
              </a:pPr>
              <a:r>
                <a:rPr lang="zh-CN" altLang="en-US" sz="1900" dirty="0"/>
                <a:t>是国家为举办社会保险事业而筹集的，用于支付劳动者因暂时或永久丧失劳动能力或劳动机会时所享受的保险金和津贴的资金。</a:t>
              </a:r>
            </a:p>
          </p:txBody>
        </p:sp>
      </p:grpSp>
      <p:grpSp>
        <p:nvGrpSpPr>
          <p:cNvPr id="30" name="组合 29"/>
          <p:cNvGrpSpPr/>
          <p:nvPr/>
        </p:nvGrpSpPr>
        <p:grpSpPr>
          <a:xfrm>
            <a:off x="4833342" y="3022313"/>
            <a:ext cx="2525316" cy="447712"/>
            <a:chOff x="4674870" y="2440353"/>
            <a:chExt cx="2842260" cy="447712"/>
          </a:xfrm>
        </p:grpSpPr>
        <p:sp>
          <p:nvSpPr>
            <p:cNvPr id="31" name="梯形 30"/>
            <p:cNvSpPr/>
            <p:nvPr/>
          </p:nvSpPr>
          <p:spPr>
            <a:xfrm>
              <a:off x="4674870" y="2440353"/>
              <a:ext cx="2842260" cy="447712"/>
            </a:xfrm>
            <a:prstGeom prst="trapezoid">
              <a:avLst>
                <a:gd name="adj" fmla="val 3073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97B8"/>
                </a:solidFill>
              </a:endParaRPr>
            </a:p>
          </p:txBody>
        </p:sp>
        <p:sp>
          <p:nvSpPr>
            <p:cNvPr id="32" name="文本框 31"/>
            <p:cNvSpPr txBox="1"/>
            <p:nvPr/>
          </p:nvSpPr>
          <p:spPr>
            <a:xfrm>
              <a:off x="4907280" y="2448766"/>
              <a:ext cx="2377440" cy="430887"/>
            </a:xfrm>
            <a:prstGeom prst="rect">
              <a:avLst/>
            </a:prstGeom>
            <a:noFill/>
          </p:spPr>
          <p:txBody>
            <a:bodyPr wrap="square">
              <a:spAutoFit/>
            </a:bodyPr>
            <a:lstStyle/>
            <a:p>
              <a:pPr algn="ctr"/>
              <a:r>
                <a:rPr lang="zh-CN" altLang="en-US" sz="2200" dirty="0">
                  <a:solidFill>
                    <a:schemeClr val="bg1"/>
                  </a:solidFill>
                  <a:effectLst>
                    <a:outerShdw blurRad="50800" dist="38100" dir="2700000" algn="tl" rotWithShape="0">
                      <a:prstClr val="black">
                        <a:alpha val="40000"/>
                      </a:prstClr>
                    </a:outerShdw>
                  </a:effectLst>
                </a:rPr>
                <a:t>社会保险基金</a:t>
              </a:r>
            </a:p>
          </p:txBody>
        </p:sp>
      </p:grpSp>
      <p:grpSp>
        <p:nvGrpSpPr>
          <p:cNvPr id="52" name="组合 51"/>
          <p:cNvGrpSpPr/>
          <p:nvPr/>
        </p:nvGrpSpPr>
        <p:grpSpPr>
          <a:xfrm>
            <a:off x="402827" y="828578"/>
            <a:ext cx="3948321" cy="508519"/>
            <a:chOff x="525021" y="1016684"/>
            <a:chExt cx="3948321" cy="508519"/>
          </a:xfrm>
        </p:grpSpPr>
        <p:grpSp>
          <p:nvGrpSpPr>
            <p:cNvPr id="57" name="组合 56"/>
            <p:cNvGrpSpPr/>
            <p:nvPr/>
          </p:nvGrpSpPr>
          <p:grpSpPr>
            <a:xfrm>
              <a:off x="525021" y="1181101"/>
              <a:ext cx="311718" cy="179686"/>
              <a:chOff x="850900" y="671681"/>
              <a:chExt cx="622467" cy="358815"/>
            </a:xfrm>
          </p:grpSpPr>
          <p:sp>
            <p:nvSpPr>
              <p:cNvPr id="60" name="椭圆 59"/>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1" name="椭圆 60"/>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58" name="矩形: 圆角 57"/>
            <p:cNvSpPr/>
            <p:nvPr/>
          </p:nvSpPr>
          <p:spPr>
            <a:xfrm>
              <a:off x="982718" y="1016684"/>
              <a:ext cx="3490624"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59" name="文本框 58"/>
            <p:cNvSpPr txBox="1"/>
            <p:nvPr/>
          </p:nvSpPr>
          <p:spPr>
            <a:xfrm>
              <a:off x="1002478" y="1040111"/>
              <a:ext cx="3470863" cy="461665"/>
            </a:xfrm>
            <a:prstGeom prst="rect">
              <a:avLst/>
            </a:prstGeom>
            <a:noFill/>
          </p:spPr>
          <p:txBody>
            <a:bodyPr wrap="square">
              <a:spAutoFit/>
            </a:bodyPr>
            <a:lstStyle/>
            <a:p>
              <a:r>
                <a:rPr lang="zh-CN" altLang="en-US" sz="2400" b="1" dirty="0">
                  <a:cs typeface="+mn-ea"/>
                  <a:sym typeface="+mn-lt"/>
                </a:rPr>
                <a:t>（一）四本预算的组成</a:t>
              </a:r>
            </a:p>
          </p:txBody>
        </p:sp>
      </p:grpSp>
      <p:pic>
        <p:nvPicPr>
          <p:cNvPr id="27" name="图片 26"/>
          <p:cNvPicPr>
            <a:picLocks noChangeAspect="1"/>
          </p:cNvPicPr>
          <p:nvPr/>
        </p:nvPicPr>
        <p:blipFill>
          <a:blip r:embed="rId4"/>
          <a:stretch>
            <a:fillRect/>
          </a:stretch>
        </p:blipFill>
        <p:spPr>
          <a:xfrm>
            <a:off x="4090987" y="1303688"/>
            <a:ext cx="6779340" cy="585267"/>
          </a:xfrm>
          <a:prstGeom prst="rect">
            <a:avLst/>
          </a:prstGeom>
        </p:spPr>
      </p:pic>
      <p:grpSp>
        <p:nvGrpSpPr>
          <p:cNvPr id="28" name="组合 27"/>
          <p:cNvGrpSpPr/>
          <p:nvPr/>
        </p:nvGrpSpPr>
        <p:grpSpPr>
          <a:xfrm>
            <a:off x="866777" y="3672725"/>
            <a:ext cx="10734049" cy="430887"/>
            <a:chOff x="866777" y="3789389"/>
            <a:chExt cx="10734049" cy="430887"/>
          </a:xfrm>
        </p:grpSpPr>
        <p:sp>
          <p:nvSpPr>
            <p:cNvPr id="34" name="文本框 33"/>
            <p:cNvSpPr txBox="1"/>
            <p:nvPr/>
          </p:nvSpPr>
          <p:spPr>
            <a:xfrm>
              <a:off x="866777" y="3789389"/>
              <a:ext cx="3257990" cy="430887"/>
            </a:xfrm>
            <a:prstGeom prst="rect">
              <a:avLst/>
            </a:prstGeom>
            <a:noFill/>
          </p:spPr>
          <p:txBody>
            <a:bodyPr wrap="square">
              <a:spAutoFit/>
            </a:bodyPr>
            <a:lstStyle/>
            <a:p>
              <a:pPr marL="342900" indent="-342900">
                <a:buFont typeface="Arial" panose="020B0604020202020204" pitchFamily="34" charset="0"/>
                <a:buChar char="•"/>
              </a:pPr>
              <a:r>
                <a:rPr lang="zh-CN" altLang="en-US" sz="2200" b="1" dirty="0">
                  <a:solidFill>
                    <a:srgbClr val="115EC5"/>
                  </a:solidFill>
                </a:rPr>
                <a:t>基本</a:t>
              </a:r>
              <a:r>
                <a:rPr lang="zh-CN" altLang="en-US" sz="2200" b="1">
                  <a:solidFill>
                    <a:srgbClr val="115EC5"/>
                  </a:solidFill>
                </a:rPr>
                <a:t>养老保险基金</a:t>
              </a:r>
              <a:endParaRPr lang="en-US" altLang="zh-CN" sz="2200" b="1" dirty="0">
                <a:solidFill>
                  <a:srgbClr val="115EC5"/>
                </a:solidFill>
              </a:endParaRPr>
            </a:p>
          </p:txBody>
        </p:sp>
        <p:sp>
          <p:nvSpPr>
            <p:cNvPr id="39" name="文本框 38"/>
            <p:cNvSpPr txBox="1"/>
            <p:nvPr/>
          </p:nvSpPr>
          <p:spPr>
            <a:xfrm>
              <a:off x="3608126" y="3821616"/>
              <a:ext cx="7992700" cy="369332"/>
            </a:xfrm>
            <a:prstGeom prst="rect">
              <a:avLst/>
            </a:prstGeom>
            <a:noFill/>
          </p:spPr>
          <p:txBody>
            <a:bodyPr wrap="square">
              <a:spAutoFit/>
            </a:bodyPr>
            <a:lstStyle/>
            <a:p>
              <a:r>
                <a:rPr lang="zh-CN" altLang="en-US"/>
                <a:t>企业职工基本养老保险   城乡居民基本养老保险   机关事业单位基本养老保险</a:t>
              </a:r>
              <a:endParaRPr lang="zh-CN" altLang="en-US" dirty="0"/>
            </a:p>
          </p:txBody>
        </p:sp>
        <p:cxnSp>
          <p:nvCxnSpPr>
            <p:cNvPr id="13" name="直接连接符 12"/>
            <p:cNvCxnSpPr/>
            <p:nvPr/>
          </p:nvCxnSpPr>
          <p:spPr>
            <a:xfrm>
              <a:off x="6067425" y="3897444"/>
              <a:ext cx="0" cy="210140"/>
            </a:xfrm>
            <a:prstGeom prst="line">
              <a:avLst/>
            </a:prstGeom>
            <a:ln w="28575">
              <a:solidFill>
                <a:srgbClr val="1E77EC"/>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522384" y="3897444"/>
              <a:ext cx="0" cy="210140"/>
            </a:xfrm>
            <a:prstGeom prst="line">
              <a:avLst/>
            </a:prstGeom>
            <a:ln w="28575">
              <a:solidFill>
                <a:srgbClr val="1E77EC"/>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66777" y="4283160"/>
            <a:ext cx="10041651" cy="430887"/>
            <a:chOff x="866777" y="4283160"/>
            <a:chExt cx="10041651" cy="430887"/>
          </a:xfrm>
        </p:grpSpPr>
        <p:sp>
          <p:nvSpPr>
            <p:cNvPr id="49" name="文本框 48"/>
            <p:cNvSpPr txBox="1"/>
            <p:nvPr/>
          </p:nvSpPr>
          <p:spPr>
            <a:xfrm>
              <a:off x="3608126" y="4316087"/>
              <a:ext cx="7300302" cy="369332"/>
            </a:xfrm>
            <a:prstGeom prst="rect">
              <a:avLst/>
            </a:prstGeom>
            <a:noFill/>
          </p:spPr>
          <p:txBody>
            <a:bodyPr wrap="square">
              <a:spAutoFit/>
            </a:bodyPr>
            <a:lstStyle/>
            <a:p>
              <a:r>
                <a:rPr lang="zh-CN" altLang="en-US"/>
                <a:t>职工基本医疗保险    城乡居民基本医疗保险</a:t>
              </a:r>
              <a:endParaRPr lang="zh-CN" altLang="en-US" dirty="0"/>
            </a:p>
          </p:txBody>
        </p:sp>
        <p:grpSp>
          <p:nvGrpSpPr>
            <p:cNvPr id="33" name="组合 32"/>
            <p:cNvGrpSpPr/>
            <p:nvPr/>
          </p:nvGrpSpPr>
          <p:grpSpPr>
            <a:xfrm>
              <a:off x="866777" y="4283160"/>
              <a:ext cx="4782351" cy="430887"/>
              <a:chOff x="866777" y="4370658"/>
              <a:chExt cx="4782351" cy="430887"/>
            </a:xfrm>
          </p:grpSpPr>
          <p:sp>
            <p:nvSpPr>
              <p:cNvPr id="47" name="文本框 46"/>
              <p:cNvSpPr txBox="1"/>
              <p:nvPr/>
            </p:nvSpPr>
            <p:spPr>
              <a:xfrm>
                <a:off x="866777" y="4370658"/>
                <a:ext cx="3257990" cy="430887"/>
              </a:xfrm>
              <a:prstGeom prst="rect">
                <a:avLst/>
              </a:prstGeom>
              <a:noFill/>
            </p:spPr>
            <p:txBody>
              <a:bodyPr wrap="square">
                <a:spAutoFit/>
              </a:bodyPr>
              <a:lstStyle/>
              <a:p>
                <a:pPr marL="342900" indent="-342900">
                  <a:buFont typeface="Arial" panose="020B0604020202020204" pitchFamily="34" charset="0"/>
                  <a:buChar char="•"/>
                </a:pPr>
                <a:r>
                  <a:rPr lang="zh-CN" altLang="en-US" sz="2200" b="1">
                    <a:solidFill>
                      <a:srgbClr val="115EC5"/>
                    </a:solidFill>
                  </a:rPr>
                  <a:t>基本医疗保险基金</a:t>
                </a:r>
                <a:endParaRPr lang="zh-CN" altLang="en-US" sz="2200" b="1" dirty="0">
                  <a:solidFill>
                    <a:srgbClr val="115EC5"/>
                  </a:solidFill>
                </a:endParaRPr>
              </a:p>
            </p:txBody>
          </p:sp>
          <p:cxnSp>
            <p:nvCxnSpPr>
              <p:cNvPr id="50" name="直接连接符 49"/>
              <p:cNvCxnSpPr/>
              <p:nvPr/>
            </p:nvCxnSpPr>
            <p:spPr>
              <a:xfrm>
                <a:off x="5649128" y="4483272"/>
                <a:ext cx="0" cy="210140"/>
              </a:xfrm>
              <a:prstGeom prst="line">
                <a:avLst/>
              </a:prstGeom>
              <a:ln w="28575">
                <a:solidFill>
                  <a:srgbClr val="1E77EC"/>
                </a:solidFill>
              </a:ln>
            </p:spPr>
            <p:style>
              <a:lnRef idx="1">
                <a:schemeClr val="accent1"/>
              </a:lnRef>
              <a:fillRef idx="0">
                <a:schemeClr val="accent1"/>
              </a:fillRef>
              <a:effectRef idx="0">
                <a:schemeClr val="accent1"/>
              </a:effectRef>
              <a:fontRef idx="minor">
                <a:schemeClr val="tx1"/>
              </a:fontRef>
            </p:style>
          </p:cxnSp>
        </p:grpSp>
      </p:grpSp>
      <p:sp>
        <p:nvSpPr>
          <p:cNvPr id="62" name="文本框 61"/>
          <p:cNvSpPr txBox="1"/>
          <p:nvPr/>
        </p:nvSpPr>
        <p:spPr>
          <a:xfrm>
            <a:off x="866777" y="4893595"/>
            <a:ext cx="3317914" cy="430887"/>
          </a:xfrm>
          <a:prstGeom prst="rect">
            <a:avLst/>
          </a:prstGeom>
          <a:noFill/>
        </p:spPr>
        <p:txBody>
          <a:bodyPr wrap="square">
            <a:spAutoFit/>
          </a:bodyPr>
          <a:lstStyle/>
          <a:p>
            <a:pPr marL="342900" indent="-342900">
              <a:buFont typeface="Arial" panose="020B0604020202020204" pitchFamily="34" charset="0"/>
              <a:buChar char="•"/>
            </a:pPr>
            <a:r>
              <a:rPr lang="zh-CN" altLang="en-US" sz="2200" b="1" dirty="0">
                <a:solidFill>
                  <a:srgbClr val="115EC5"/>
                </a:solidFill>
              </a:rPr>
              <a:t>工伤保险基金</a:t>
            </a:r>
            <a:endParaRPr lang="zh-CN" altLang="en-US" sz="2200" b="1" dirty="0"/>
          </a:p>
        </p:txBody>
      </p:sp>
      <p:sp>
        <p:nvSpPr>
          <p:cNvPr id="63" name="文本框 62"/>
          <p:cNvSpPr txBox="1"/>
          <p:nvPr/>
        </p:nvSpPr>
        <p:spPr>
          <a:xfrm>
            <a:off x="866777" y="5504030"/>
            <a:ext cx="3317914" cy="430887"/>
          </a:xfrm>
          <a:prstGeom prst="rect">
            <a:avLst/>
          </a:prstGeom>
          <a:noFill/>
        </p:spPr>
        <p:txBody>
          <a:bodyPr wrap="square">
            <a:spAutoFit/>
          </a:bodyPr>
          <a:lstStyle/>
          <a:p>
            <a:pPr marL="342900" indent="-342900">
              <a:buFont typeface="Arial" panose="020B0604020202020204" pitchFamily="34" charset="0"/>
              <a:buChar char="•"/>
            </a:pPr>
            <a:r>
              <a:rPr lang="zh-CN" altLang="en-US" sz="2200" b="1" dirty="0">
                <a:solidFill>
                  <a:srgbClr val="115EC5"/>
                </a:solidFill>
              </a:rPr>
              <a:t>失业保险基金</a:t>
            </a:r>
          </a:p>
        </p:txBody>
      </p:sp>
      <p:sp>
        <p:nvSpPr>
          <p:cNvPr id="64" name="文本框 63"/>
          <p:cNvSpPr txBox="1"/>
          <p:nvPr/>
        </p:nvSpPr>
        <p:spPr>
          <a:xfrm>
            <a:off x="866777" y="6114465"/>
            <a:ext cx="3317914" cy="430887"/>
          </a:xfrm>
          <a:prstGeom prst="rect">
            <a:avLst/>
          </a:prstGeom>
          <a:noFill/>
        </p:spPr>
        <p:txBody>
          <a:bodyPr wrap="square">
            <a:spAutoFit/>
          </a:bodyPr>
          <a:lstStyle/>
          <a:p>
            <a:pPr marL="342900" indent="-342900">
              <a:buFont typeface="Arial" panose="020B0604020202020204" pitchFamily="34" charset="0"/>
              <a:buChar char="•"/>
            </a:pPr>
            <a:r>
              <a:rPr lang="zh-CN" altLang="en-US" sz="2200" b="1" dirty="0">
                <a:solidFill>
                  <a:srgbClr val="115EC5"/>
                </a:solidFill>
              </a:rPr>
              <a:t>生育保险基金</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70556"/>
            <a:ext cx="11927682" cy="579538"/>
            <a:chOff x="0" y="170556"/>
            <a:chExt cx="11927682" cy="579538"/>
          </a:xfrm>
        </p:grpSpPr>
        <p:sp>
          <p:nvSpPr>
            <p:cNvPr id="5" name="矩形 4"/>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一、什么是四本预算</a:t>
              </a:r>
            </a:p>
          </p:txBody>
        </p:sp>
        <p:grpSp>
          <p:nvGrpSpPr>
            <p:cNvPr id="9" name="组合 8"/>
            <p:cNvGrpSpPr/>
            <p:nvPr/>
          </p:nvGrpSpPr>
          <p:grpSpPr>
            <a:xfrm>
              <a:off x="11641932" y="591388"/>
              <a:ext cx="285750" cy="129237"/>
              <a:chOff x="11641931" y="489798"/>
              <a:chExt cx="392907" cy="230828"/>
            </a:xfrm>
          </p:grpSpPr>
          <p:sp>
            <p:nvSpPr>
              <p:cNvPr id="10" name="平行四边形 9"/>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4" name="组合 33"/>
          <p:cNvGrpSpPr/>
          <p:nvPr/>
        </p:nvGrpSpPr>
        <p:grpSpPr>
          <a:xfrm>
            <a:off x="411308" y="3260422"/>
            <a:ext cx="5105317" cy="3000954"/>
            <a:chOff x="359568" y="3380742"/>
            <a:chExt cx="5105317" cy="3000954"/>
          </a:xfrm>
        </p:grpSpPr>
        <p:sp>
          <p:nvSpPr>
            <p:cNvPr id="33" name="矩形 32"/>
            <p:cNvSpPr/>
            <p:nvPr/>
          </p:nvSpPr>
          <p:spPr>
            <a:xfrm>
              <a:off x="359568" y="3508156"/>
              <a:ext cx="5105317" cy="2873540"/>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3"/>
            <a:srcRect r="4093" b="84530"/>
            <a:stretch>
              <a:fillRect/>
            </a:stretch>
          </p:blipFill>
          <p:spPr>
            <a:xfrm>
              <a:off x="359568" y="3380742"/>
              <a:ext cx="5105317" cy="699012"/>
            </a:xfrm>
            <a:prstGeom prst="rect">
              <a:avLst/>
            </a:prstGeom>
          </p:spPr>
        </p:pic>
        <p:sp>
          <p:nvSpPr>
            <p:cNvPr id="29" name="文本框 28"/>
            <p:cNvSpPr txBox="1"/>
            <p:nvPr/>
          </p:nvSpPr>
          <p:spPr>
            <a:xfrm>
              <a:off x="549929" y="4361350"/>
              <a:ext cx="4724595" cy="922020"/>
            </a:xfrm>
            <a:prstGeom prst="rect">
              <a:avLst/>
            </a:prstGeom>
            <a:noFill/>
          </p:spPr>
          <p:txBody>
            <a:bodyPr wrap="square">
              <a:spAutoFit/>
            </a:bodyPr>
            <a:lstStyle/>
            <a:p>
              <a:pPr algn="just">
                <a:lnSpc>
                  <a:spcPct val="150000"/>
                </a:lnSpc>
              </a:pPr>
              <a:r>
                <a:rPr lang="en-US" altLang="zh-CN" dirty="0"/>
                <a:t>2015</a:t>
              </a:r>
              <a:r>
                <a:rPr lang="zh-CN" altLang="en-US" dirty="0"/>
                <a:t>年，国务院出台</a:t>
              </a:r>
              <a:r>
                <a:rPr lang="en-US" altLang="zh-CN" dirty="0"/>
                <a:t>《</a:t>
              </a:r>
              <a:r>
                <a:rPr lang="zh-CN" altLang="en-US" dirty="0"/>
                <a:t>推进财政资金统筹使用方案</a:t>
              </a:r>
              <a:r>
                <a:rPr lang="en-US" altLang="zh-CN" dirty="0"/>
                <a:t>》</a:t>
              </a:r>
              <a:endParaRPr lang="zh-CN" altLang="en-US" dirty="0"/>
            </a:p>
          </p:txBody>
        </p:sp>
        <p:sp>
          <p:nvSpPr>
            <p:cNvPr id="30" name="文本框 29"/>
            <p:cNvSpPr txBox="1"/>
            <p:nvPr/>
          </p:nvSpPr>
          <p:spPr>
            <a:xfrm>
              <a:off x="549929" y="5286114"/>
              <a:ext cx="4724595" cy="874214"/>
            </a:xfrm>
            <a:prstGeom prst="rect">
              <a:avLst/>
            </a:prstGeom>
            <a:noFill/>
          </p:spPr>
          <p:txBody>
            <a:bodyPr wrap="square">
              <a:spAutoFit/>
            </a:bodyPr>
            <a:lstStyle/>
            <a:p>
              <a:pPr algn="just">
                <a:lnSpc>
                  <a:spcPct val="150000"/>
                </a:lnSpc>
              </a:pPr>
              <a:r>
                <a:rPr lang="en-US" altLang="zh-CN" dirty="0"/>
                <a:t>2017</a:t>
              </a:r>
              <a:r>
                <a:rPr lang="zh-CN" altLang="en-US" dirty="0"/>
                <a:t>年，国务院出台</a:t>
              </a:r>
              <a:r>
                <a:rPr lang="en-US" altLang="zh-CN" dirty="0"/>
                <a:t>《</a:t>
              </a:r>
              <a:r>
                <a:rPr lang="zh-CN" altLang="en-US" dirty="0"/>
                <a:t>划转部分国有资本充实社保基金实施方案</a:t>
              </a:r>
              <a:r>
                <a:rPr lang="en-US" altLang="zh-CN" dirty="0"/>
                <a:t>》</a:t>
              </a:r>
              <a:endParaRPr lang="zh-CN" altLang="en-US" dirty="0"/>
            </a:p>
          </p:txBody>
        </p:sp>
      </p:grpSp>
      <p:sp>
        <p:nvSpPr>
          <p:cNvPr id="35" name="箭头: 右 34"/>
          <p:cNvSpPr/>
          <p:nvPr/>
        </p:nvSpPr>
        <p:spPr>
          <a:xfrm>
            <a:off x="5621291" y="4616450"/>
            <a:ext cx="514206" cy="427709"/>
          </a:xfrm>
          <a:prstGeom prst="rightArrow">
            <a:avLst/>
          </a:prstGeom>
          <a:gradFill flip="none" rotWithShape="1">
            <a:gsLst>
              <a:gs pos="97000">
                <a:srgbClr val="1E77EC"/>
              </a:gs>
              <a:gs pos="3000">
                <a:srgbClr val="1E77E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p:cNvSpPr/>
          <p:nvPr/>
        </p:nvSpPr>
        <p:spPr bwMode="auto">
          <a:xfrm>
            <a:off x="6199215" y="3275291"/>
            <a:ext cx="5537967" cy="2990048"/>
          </a:xfrm>
          <a:prstGeom prst="roundRect">
            <a:avLst>
              <a:gd name="adj" fmla="val 2310"/>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微软雅黑" panose="020B0503020204020204" charset="-122"/>
              <a:ea typeface="微软雅黑" panose="020B0503020204020204" charset="-122"/>
            </a:endParaRPr>
          </a:p>
        </p:txBody>
      </p:sp>
      <p:sp>
        <p:nvSpPr>
          <p:cNvPr id="39" name="文本框 38"/>
          <p:cNvSpPr txBox="1"/>
          <p:nvPr/>
        </p:nvSpPr>
        <p:spPr>
          <a:xfrm>
            <a:off x="6418955" y="3462729"/>
            <a:ext cx="4953341" cy="1845955"/>
          </a:xfrm>
          <a:prstGeom prst="rect">
            <a:avLst/>
          </a:prstGeom>
          <a:noFill/>
        </p:spPr>
        <p:txBody>
          <a:bodyPr wrap="square">
            <a:spAutoFit/>
          </a:bodyPr>
          <a:lstStyle/>
          <a:p>
            <a:pPr marL="285750" indent="-285750" algn="just">
              <a:lnSpc>
                <a:spcPct val="200000"/>
              </a:lnSpc>
              <a:buClr>
                <a:srgbClr val="115EC5"/>
              </a:buClr>
              <a:buFont typeface="Wingdings" panose="05000000000000000000" pitchFamily="2" charset="2"/>
              <a:buChar char="Ø"/>
            </a:pPr>
            <a:r>
              <a:rPr lang="zh-CN" altLang="en-US" sz="2000" dirty="0"/>
              <a:t>以一般公共预算为关联节点，</a:t>
            </a:r>
            <a:r>
              <a:rPr lang="zh-CN" altLang="en-US" sz="2000" b="1" dirty="0">
                <a:solidFill>
                  <a:srgbClr val="115EC5"/>
                </a:solidFill>
              </a:rPr>
              <a:t>“四本预算”</a:t>
            </a:r>
            <a:r>
              <a:rPr lang="zh-CN" altLang="en-US" sz="2000" dirty="0"/>
              <a:t>相互之间紧密衔接，功能互补，资金有序流动，形成有机整体。</a:t>
            </a:r>
          </a:p>
        </p:txBody>
      </p:sp>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10176" y="4890609"/>
            <a:ext cx="1445749" cy="1518036"/>
          </a:xfrm>
          <a:prstGeom prst="rect">
            <a:avLst/>
          </a:prstGeom>
        </p:spPr>
      </p:pic>
      <p:grpSp>
        <p:nvGrpSpPr>
          <p:cNvPr id="38" name="组合 37"/>
          <p:cNvGrpSpPr/>
          <p:nvPr/>
        </p:nvGrpSpPr>
        <p:grpSpPr>
          <a:xfrm>
            <a:off x="666609" y="944163"/>
            <a:ext cx="3948321" cy="508519"/>
            <a:chOff x="525021" y="1016684"/>
            <a:chExt cx="3948321" cy="508519"/>
          </a:xfrm>
        </p:grpSpPr>
        <p:grpSp>
          <p:nvGrpSpPr>
            <p:cNvPr id="40" name="组合 39"/>
            <p:cNvGrpSpPr/>
            <p:nvPr/>
          </p:nvGrpSpPr>
          <p:grpSpPr>
            <a:xfrm>
              <a:off x="525021" y="1181101"/>
              <a:ext cx="311718" cy="179686"/>
              <a:chOff x="850900" y="671681"/>
              <a:chExt cx="622467" cy="358815"/>
            </a:xfrm>
          </p:grpSpPr>
          <p:sp>
            <p:nvSpPr>
              <p:cNvPr id="43" name="椭圆 42"/>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4" name="椭圆 43"/>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41" name="矩形: 圆角 40"/>
            <p:cNvSpPr/>
            <p:nvPr/>
          </p:nvSpPr>
          <p:spPr>
            <a:xfrm>
              <a:off x="982718" y="1016684"/>
              <a:ext cx="3490624"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42" name="文本框 41"/>
            <p:cNvSpPr txBox="1"/>
            <p:nvPr/>
          </p:nvSpPr>
          <p:spPr>
            <a:xfrm>
              <a:off x="1002478" y="1040111"/>
              <a:ext cx="3413264" cy="461665"/>
            </a:xfrm>
            <a:prstGeom prst="rect">
              <a:avLst/>
            </a:prstGeom>
            <a:noFill/>
          </p:spPr>
          <p:txBody>
            <a:bodyPr wrap="square">
              <a:spAutoFit/>
            </a:bodyPr>
            <a:lstStyle/>
            <a:p>
              <a:r>
                <a:rPr lang="zh-CN" altLang="en-US" sz="2400" b="1" dirty="0">
                  <a:cs typeface="+mn-ea"/>
                  <a:sym typeface="+mn-lt"/>
                </a:rPr>
                <a:t>（二）四本预算的衔接</a:t>
              </a:r>
            </a:p>
          </p:txBody>
        </p:sp>
      </p:grpSp>
      <p:grpSp>
        <p:nvGrpSpPr>
          <p:cNvPr id="14" name="组合 13"/>
          <p:cNvGrpSpPr/>
          <p:nvPr/>
        </p:nvGrpSpPr>
        <p:grpSpPr>
          <a:xfrm>
            <a:off x="343573" y="1544228"/>
            <a:ext cx="11504854" cy="1608283"/>
            <a:chOff x="710866" y="1385703"/>
            <a:chExt cx="11504854" cy="1608283"/>
          </a:xfrm>
        </p:grpSpPr>
        <p:sp>
          <p:nvSpPr>
            <p:cNvPr id="13" name="矩形: 圆角 12"/>
            <p:cNvSpPr/>
            <p:nvPr/>
          </p:nvSpPr>
          <p:spPr>
            <a:xfrm>
              <a:off x="710866" y="1385703"/>
              <a:ext cx="11504854" cy="1608283"/>
            </a:xfrm>
            <a:prstGeom prst="roundRect">
              <a:avLst>
                <a:gd name="adj" fmla="val 6201"/>
              </a:avLst>
            </a:prstGeom>
            <a:solidFill>
              <a:schemeClr val="accent1">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87758" y="1478463"/>
              <a:ext cx="11151071" cy="1476375"/>
            </a:xfrm>
            <a:prstGeom prst="rect">
              <a:avLst/>
            </a:prstGeom>
            <a:noFill/>
          </p:spPr>
          <p:txBody>
            <a:bodyPr wrap="square" rtlCol="0">
              <a:spAutoFit/>
            </a:bodyPr>
            <a:lstStyle/>
            <a:p>
              <a:pPr>
                <a:lnSpc>
                  <a:spcPct val="150000"/>
                </a:lnSpc>
              </a:pPr>
              <a:r>
                <a:rPr lang="en-US" altLang="zh-CN" sz="2000" dirty="0">
                  <a:solidFill>
                    <a:srgbClr val="115EC5"/>
                  </a:solidFill>
                </a:rPr>
                <a:t>《</a:t>
              </a:r>
              <a:r>
                <a:rPr lang="zh-CN" altLang="en-US" sz="2000" dirty="0">
                  <a:solidFill>
                    <a:srgbClr val="115EC5"/>
                  </a:solidFill>
                </a:rPr>
                <a:t>预算法</a:t>
              </a:r>
              <a:r>
                <a:rPr lang="en-US" altLang="zh-CN" sz="2000" dirty="0">
                  <a:solidFill>
                    <a:srgbClr val="115EC5"/>
                  </a:solidFill>
                </a:rPr>
                <a:t>》</a:t>
              </a:r>
              <a:r>
                <a:rPr lang="zh-CN" altLang="en-US" sz="2000" dirty="0">
                  <a:solidFill>
                    <a:srgbClr val="115EC5"/>
                  </a:solidFill>
                </a:rPr>
                <a:t>规定：</a:t>
              </a:r>
              <a:endParaRPr lang="en-US" altLang="zh-CN" sz="2000" dirty="0">
                <a:solidFill>
                  <a:srgbClr val="115EC5"/>
                </a:solidFill>
              </a:endParaRPr>
            </a:p>
            <a:p>
              <a:pPr>
                <a:lnSpc>
                  <a:spcPct val="150000"/>
                </a:lnSpc>
              </a:pPr>
              <a:r>
                <a:rPr lang="zh-CN" altLang="en-US" sz="2000" dirty="0"/>
                <a:t>“四本预算”之间应当保持完整、独立，在收支范围上都存在显著区别</a:t>
              </a:r>
              <a:endParaRPr lang="en-US" altLang="zh-CN" sz="2000" dirty="0"/>
            </a:p>
            <a:p>
              <a:pPr>
                <a:lnSpc>
                  <a:spcPct val="150000"/>
                </a:lnSpc>
              </a:pPr>
              <a:r>
                <a:rPr lang="en-US" altLang="zh-CN" sz="2000" dirty="0"/>
                <a:t>   </a:t>
              </a:r>
              <a:r>
                <a:rPr lang="zh-CN" altLang="en-US" sz="2000" dirty="0"/>
                <a:t>政府性基金预算、国有资本经营预算、社会保险基金预算应当与一般公共预算相衔接</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170556"/>
            <a:ext cx="11927682" cy="579538"/>
            <a:chOff x="0" y="170556"/>
            <a:chExt cx="11927682" cy="579538"/>
          </a:xfrm>
        </p:grpSpPr>
        <p:sp>
          <p:nvSpPr>
            <p:cNvPr id="6" name="矩形 5"/>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一、什么是四本预算</a:t>
              </a:r>
            </a:p>
          </p:txBody>
        </p:sp>
        <p:grpSp>
          <p:nvGrpSpPr>
            <p:cNvPr id="10" name="组合 9"/>
            <p:cNvGrpSpPr/>
            <p:nvPr/>
          </p:nvGrpSpPr>
          <p:grpSpPr>
            <a:xfrm>
              <a:off x="11641932" y="591388"/>
              <a:ext cx="285750" cy="129237"/>
              <a:chOff x="11641931" y="489798"/>
              <a:chExt cx="392907" cy="230828"/>
            </a:xfrm>
          </p:grpSpPr>
          <p:sp>
            <p:nvSpPr>
              <p:cNvPr id="11" name="平行四边形 10"/>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455336" y="1978357"/>
            <a:ext cx="4027656" cy="383414"/>
            <a:chOff x="442745" y="1924010"/>
            <a:chExt cx="4027656" cy="383414"/>
          </a:xfrm>
        </p:grpSpPr>
        <p:sp>
          <p:nvSpPr>
            <p:cNvPr id="22" name="矩形: 圆角 21"/>
            <p:cNvSpPr/>
            <p:nvPr/>
          </p:nvSpPr>
          <p:spPr>
            <a:xfrm>
              <a:off x="442745" y="1924010"/>
              <a:ext cx="4027656" cy="383414"/>
            </a:xfrm>
            <a:prstGeom prst="roundRect">
              <a:avLst>
                <a:gd name="adj" fmla="val 50000"/>
              </a:avLst>
            </a:prstGeom>
            <a:gradFill>
              <a:gsLst>
                <a:gs pos="0">
                  <a:srgbClr val="19BCF3"/>
                </a:gs>
                <a:gs pos="74000">
                  <a:srgbClr val="1E77E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22576" y="1931051"/>
              <a:ext cx="3648460" cy="369332"/>
            </a:xfrm>
            <a:prstGeom prst="rect">
              <a:avLst/>
            </a:prstGeom>
            <a:noFill/>
          </p:spPr>
          <p:txBody>
            <a:bodyPr wrap="square">
              <a:spAutoFit/>
            </a:bodyPr>
            <a:lstStyle/>
            <a:p>
              <a:r>
                <a:rPr lang="zh-CN" altLang="en-US" dirty="0">
                  <a:solidFill>
                    <a:schemeClr val="bg1"/>
                  </a:solidFill>
                </a:rPr>
                <a:t>政府性基金预算调入一般公共预算</a:t>
              </a:r>
            </a:p>
          </p:txBody>
        </p:sp>
        <p:sp>
          <p:nvSpPr>
            <p:cNvPr id="25" name="椭圆 24"/>
            <p:cNvSpPr/>
            <p:nvPr/>
          </p:nvSpPr>
          <p:spPr>
            <a:xfrm>
              <a:off x="607574" y="2083845"/>
              <a:ext cx="63744" cy="63744"/>
            </a:xfrm>
            <a:prstGeom prst="ellipse">
              <a:avLst/>
            </a:prstGeom>
            <a:solidFill>
              <a:schemeClr val="bg1"/>
            </a:solidFill>
            <a:ln w="2857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040688" y="1978156"/>
            <a:ext cx="3278111" cy="383414"/>
            <a:chOff x="442745" y="1924010"/>
            <a:chExt cx="3278111" cy="383414"/>
          </a:xfrm>
        </p:grpSpPr>
        <p:sp>
          <p:nvSpPr>
            <p:cNvPr id="32" name="矩形: 圆角 31"/>
            <p:cNvSpPr/>
            <p:nvPr/>
          </p:nvSpPr>
          <p:spPr>
            <a:xfrm>
              <a:off x="442745" y="1924010"/>
              <a:ext cx="3278111" cy="383414"/>
            </a:xfrm>
            <a:prstGeom prst="roundRect">
              <a:avLst>
                <a:gd name="adj" fmla="val 50000"/>
              </a:avLst>
            </a:prstGeom>
            <a:gradFill>
              <a:gsLst>
                <a:gs pos="0">
                  <a:srgbClr val="19BCF3"/>
                </a:gs>
                <a:gs pos="74000">
                  <a:srgbClr val="1E77E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22576" y="1931051"/>
              <a:ext cx="2998280" cy="369332"/>
            </a:xfrm>
            <a:prstGeom prst="rect">
              <a:avLst/>
            </a:prstGeom>
            <a:noFill/>
          </p:spPr>
          <p:txBody>
            <a:bodyPr wrap="square">
              <a:spAutoFit/>
            </a:bodyPr>
            <a:lstStyle/>
            <a:p>
              <a:r>
                <a:rPr lang="zh-CN" altLang="en-US" dirty="0">
                  <a:solidFill>
                    <a:schemeClr val="bg1"/>
                  </a:solidFill>
                </a:rPr>
                <a:t>国资预算调入一般公共预算</a:t>
              </a:r>
            </a:p>
          </p:txBody>
        </p:sp>
        <p:sp>
          <p:nvSpPr>
            <p:cNvPr id="34" name="椭圆 33"/>
            <p:cNvSpPr/>
            <p:nvPr/>
          </p:nvSpPr>
          <p:spPr>
            <a:xfrm>
              <a:off x="607574" y="2083845"/>
              <a:ext cx="63744" cy="63744"/>
            </a:xfrm>
            <a:prstGeom prst="ellipse">
              <a:avLst/>
            </a:prstGeom>
            <a:solidFill>
              <a:schemeClr val="bg1"/>
            </a:solidFill>
            <a:ln w="2857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7998996" y="2521405"/>
            <a:ext cx="4015511" cy="1124585"/>
          </a:xfrm>
          <a:prstGeom prst="rect">
            <a:avLst/>
          </a:prstGeom>
          <a:noFill/>
        </p:spPr>
        <p:txBody>
          <a:bodyPr wrap="square">
            <a:spAutoFit/>
          </a:bodyPr>
          <a:lstStyle/>
          <a:p>
            <a:pPr algn="just">
              <a:lnSpc>
                <a:spcPct val="120000"/>
              </a:lnSpc>
            </a:pPr>
            <a:r>
              <a:rPr lang="zh-CN" altLang="en-US" sz="1400" dirty="0"/>
              <a:t>国有资本经营预算应当按照收支平衡的原则编制，不列赤字，并安排资金调入一般公共预算。</a:t>
            </a:r>
            <a:r>
              <a:rPr lang="en-US" altLang="zh-CN" sz="1400" dirty="0"/>
              <a:t>2016</a:t>
            </a:r>
            <a:r>
              <a:rPr lang="zh-CN" altLang="en-US" sz="1400" dirty="0"/>
              <a:t>年调入比例达到</a:t>
            </a:r>
            <a:r>
              <a:rPr lang="en-US" altLang="zh-CN" sz="1400" dirty="0"/>
              <a:t>10%</a:t>
            </a:r>
            <a:r>
              <a:rPr lang="zh-CN" altLang="en-US" sz="1400" dirty="0"/>
              <a:t>，并逐年提高调入比例，</a:t>
            </a:r>
            <a:r>
              <a:rPr lang="en-US" altLang="zh-CN" sz="1400" dirty="0"/>
              <a:t>2020</a:t>
            </a:r>
            <a:r>
              <a:rPr lang="zh-CN" altLang="en-US" sz="1400" dirty="0"/>
              <a:t>年该比例已达到</a:t>
            </a:r>
            <a:r>
              <a:rPr lang="en-US" altLang="zh-CN" sz="1400" dirty="0"/>
              <a:t>35%</a:t>
            </a:r>
            <a:r>
              <a:rPr lang="zh-CN" altLang="en-US" sz="1400" dirty="0"/>
              <a:t>。</a:t>
            </a:r>
          </a:p>
        </p:txBody>
      </p:sp>
      <p:grpSp>
        <p:nvGrpSpPr>
          <p:cNvPr id="36" name="组合 35"/>
          <p:cNvGrpSpPr/>
          <p:nvPr/>
        </p:nvGrpSpPr>
        <p:grpSpPr>
          <a:xfrm>
            <a:off x="450016" y="4604337"/>
            <a:ext cx="2871955" cy="383414"/>
            <a:chOff x="442745" y="1924010"/>
            <a:chExt cx="2871955" cy="383414"/>
          </a:xfrm>
        </p:grpSpPr>
        <p:sp>
          <p:nvSpPr>
            <p:cNvPr id="37" name="矩形: 圆角 36"/>
            <p:cNvSpPr/>
            <p:nvPr/>
          </p:nvSpPr>
          <p:spPr>
            <a:xfrm>
              <a:off x="442745" y="1924010"/>
              <a:ext cx="2871955" cy="383414"/>
            </a:xfrm>
            <a:prstGeom prst="roundRect">
              <a:avLst>
                <a:gd name="adj" fmla="val 50000"/>
              </a:avLst>
            </a:prstGeom>
            <a:gradFill>
              <a:gsLst>
                <a:gs pos="0">
                  <a:srgbClr val="19BCF3"/>
                </a:gs>
                <a:gs pos="74000">
                  <a:srgbClr val="1E77E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722576" y="1931051"/>
              <a:ext cx="2592124" cy="369332"/>
            </a:xfrm>
            <a:prstGeom prst="rect">
              <a:avLst/>
            </a:prstGeom>
            <a:noFill/>
          </p:spPr>
          <p:txBody>
            <a:bodyPr wrap="square">
              <a:spAutoFit/>
            </a:bodyPr>
            <a:lstStyle/>
            <a:p>
              <a:r>
                <a:rPr lang="zh-CN" altLang="en-US" dirty="0">
                  <a:solidFill>
                    <a:schemeClr val="bg1"/>
                  </a:solidFill>
                </a:rPr>
                <a:t>国资预算调入社保预算</a:t>
              </a:r>
            </a:p>
          </p:txBody>
        </p:sp>
        <p:sp>
          <p:nvSpPr>
            <p:cNvPr id="39" name="椭圆 38"/>
            <p:cNvSpPr/>
            <p:nvPr/>
          </p:nvSpPr>
          <p:spPr>
            <a:xfrm>
              <a:off x="607574" y="2083845"/>
              <a:ext cx="63744" cy="63744"/>
            </a:xfrm>
            <a:prstGeom prst="ellipse">
              <a:avLst/>
            </a:prstGeom>
            <a:solidFill>
              <a:schemeClr val="bg1"/>
            </a:solidFill>
            <a:ln w="2857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8040687" y="4611244"/>
            <a:ext cx="3278111" cy="383414"/>
            <a:chOff x="442745" y="1924010"/>
            <a:chExt cx="3278111" cy="383414"/>
          </a:xfrm>
        </p:grpSpPr>
        <p:sp>
          <p:nvSpPr>
            <p:cNvPr id="42" name="矩形: 圆角 41"/>
            <p:cNvSpPr/>
            <p:nvPr/>
          </p:nvSpPr>
          <p:spPr>
            <a:xfrm>
              <a:off x="442745" y="1924010"/>
              <a:ext cx="3278111" cy="383414"/>
            </a:xfrm>
            <a:prstGeom prst="roundRect">
              <a:avLst>
                <a:gd name="adj" fmla="val 50000"/>
              </a:avLst>
            </a:prstGeom>
            <a:gradFill>
              <a:gsLst>
                <a:gs pos="0">
                  <a:srgbClr val="19BCF3"/>
                </a:gs>
                <a:gs pos="74000">
                  <a:srgbClr val="1E77E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722576" y="1931051"/>
              <a:ext cx="2998280" cy="369332"/>
            </a:xfrm>
            <a:prstGeom prst="rect">
              <a:avLst/>
            </a:prstGeom>
            <a:noFill/>
          </p:spPr>
          <p:txBody>
            <a:bodyPr wrap="square">
              <a:spAutoFit/>
            </a:bodyPr>
            <a:lstStyle/>
            <a:p>
              <a:r>
                <a:rPr lang="zh-CN" altLang="en-US" dirty="0">
                  <a:solidFill>
                    <a:schemeClr val="bg1"/>
                  </a:solidFill>
                </a:rPr>
                <a:t>一般公共预算补充社保预算</a:t>
              </a:r>
            </a:p>
          </p:txBody>
        </p:sp>
        <p:sp>
          <p:nvSpPr>
            <p:cNvPr id="44" name="椭圆 43"/>
            <p:cNvSpPr/>
            <p:nvPr/>
          </p:nvSpPr>
          <p:spPr>
            <a:xfrm>
              <a:off x="607574" y="2083845"/>
              <a:ext cx="63744" cy="63744"/>
            </a:xfrm>
            <a:prstGeom prst="ellipse">
              <a:avLst/>
            </a:prstGeom>
            <a:solidFill>
              <a:schemeClr val="bg1"/>
            </a:solidFill>
            <a:ln w="2857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7977564" y="5252695"/>
            <a:ext cx="4015511" cy="587340"/>
          </a:xfrm>
          <a:prstGeom prst="rect">
            <a:avLst/>
          </a:prstGeom>
          <a:noFill/>
        </p:spPr>
        <p:txBody>
          <a:bodyPr wrap="square">
            <a:spAutoFit/>
          </a:bodyPr>
          <a:lstStyle>
            <a:defPPr>
              <a:defRPr lang="zh-CN"/>
            </a:defPPr>
            <a:lvl1pPr algn="just">
              <a:lnSpc>
                <a:spcPct val="120000"/>
              </a:lnSpc>
              <a:defRPr sz="1400"/>
            </a:lvl1pPr>
          </a:lstStyle>
          <a:p>
            <a:r>
              <a:rPr lang="zh-CN" altLang="en-US" dirty="0"/>
              <a:t>通过一般公共预算向社会保险基金拨款，即社保预算收入里的政府补贴收入。</a:t>
            </a:r>
          </a:p>
        </p:txBody>
      </p:sp>
      <p:cxnSp>
        <p:nvCxnSpPr>
          <p:cNvPr id="63" name="直接连接符 62"/>
          <p:cNvCxnSpPr/>
          <p:nvPr/>
        </p:nvCxnSpPr>
        <p:spPr>
          <a:xfrm>
            <a:off x="485072" y="4334126"/>
            <a:ext cx="34344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8079743" y="4357097"/>
            <a:ext cx="3847939" cy="0"/>
          </a:xfrm>
          <a:prstGeom prst="line">
            <a:avLst/>
          </a:prstGeom>
          <a:ln>
            <a:solidFill>
              <a:srgbClr val="1E77EC"/>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3784599" y="5891805"/>
            <a:ext cx="4432302" cy="349910"/>
          </a:xfrm>
          <a:prstGeom prst="ellipse">
            <a:avLst/>
          </a:prstGeom>
          <a:gradFill flip="none" rotWithShape="1">
            <a:gsLst>
              <a:gs pos="0">
                <a:srgbClr val="115EC5"/>
              </a:gs>
              <a:gs pos="93000">
                <a:srgbClr val="115EC5">
                  <a:alpha val="0"/>
                  <a:lumMod val="19000"/>
                  <a:lumOff val="81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grpSp>
        <p:nvGrpSpPr>
          <p:cNvPr id="2" name="组合 1"/>
          <p:cNvGrpSpPr/>
          <p:nvPr/>
        </p:nvGrpSpPr>
        <p:grpSpPr>
          <a:xfrm>
            <a:off x="4170773" y="2012086"/>
            <a:ext cx="3614641" cy="3614641"/>
            <a:chOff x="4070207" y="1643155"/>
            <a:chExt cx="4117786" cy="4117786"/>
          </a:xfrm>
        </p:grpSpPr>
        <p:sp>
          <p:nvSpPr>
            <p:cNvPr id="67" name="任意多边形: 形状 66"/>
            <p:cNvSpPr/>
            <p:nvPr/>
          </p:nvSpPr>
          <p:spPr>
            <a:xfrm>
              <a:off x="4070207" y="1643155"/>
              <a:ext cx="4117786" cy="4117786"/>
            </a:xfrm>
            <a:custGeom>
              <a:avLst/>
              <a:gdLst>
                <a:gd name="connsiteX0" fmla="*/ 2008232 w 2008231"/>
                <a:gd name="connsiteY0" fmla="*/ 1004116 h 2008231"/>
                <a:gd name="connsiteX1" fmla="*/ 1004116 w 2008231"/>
                <a:gd name="connsiteY1" fmla="*/ 2008232 h 2008231"/>
                <a:gd name="connsiteX2" fmla="*/ 0 w 2008231"/>
                <a:gd name="connsiteY2" fmla="*/ 1004116 h 2008231"/>
                <a:gd name="connsiteX3" fmla="*/ 1004116 w 2008231"/>
                <a:gd name="connsiteY3" fmla="*/ 0 h 2008231"/>
                <a:gd name="connsiteX4" fmla="*/ 2008232 w 2008231"/>
                <a:gd name="connsiteY4" fmla="*/ 1004116 h 2008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231" h="2008231">
                  <a:moveTo>
                    <a:pt x="2008232" y="1004116"/>
                  </a:moveTo>
                  <a:cubicBezTo>
                    <a:pt x="2008232" y="1558674"/>
                    <a:pt x="1558674" y="2008232"/>
                    <a:pt x="1004116" y="2008232"/>
                  </a:cubicBezTo>
                  <a:cubicBezTo>
                    <a:pt x="449558" y="2008232"/>
                    <a:pt x="0" y="1558674"/>
                    <a:pt x="0" y="1004116"/>
                  </a:cubicBezTo>
                  <a:cubicBezTo>
                    <a:pt x="0" y="449558"/>
                    <a:pt x="449558" y="0"/>
                    <a:pt x="1004116" y="0"/>
                  </a:cubicBezTo>
                  <a:cubicBezTo>
                    <a:pt x="1558674" y="0"/>
                    <a:pt x="2008232" y="449558"/>
                    <a:pt x="2008232" y="1004116"/>
                  </a:cubicBezTo>
                  <a:close/>
                </a:path>
              </a:pathLst>
            </a:custGeom>
            <a:noFill/>
            <a:ln w="30177" cap="flat">
              <a:solidFill>
                <a:schemeClr val="accent1">
                  <a:lumMod val="20000"/>
                  <a:lumOff val="80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nvGrpSpPr>
            <p:cNvPr id="68" name="图形 16"/>
            <p:cNvGrpSpPr/>
            <p:nvPr/>
          </p:nvGrpSpPr>
          <p:grpSpPr>
            <a:xfrm>
              <a:off x="4289104" y="1875339"/>
              <a:ext cx="3680374" cy="3388112"/>
              <a:chOff x="5274277" y="2501455"/>
              <a:chExt cx="1640871" cy="1510569"/>
            </a:xfrm>
            <a:noFill/>
          </p:grpSpPr>
          <p:sp>
            <p:nvSpPr>
              <p:cNvPr id="69" name="任意多边形: 形状 68"/>
              <p:cNvSpPr/>
              <p:nvPr/>
            </p:nvSpPr>
            <p:spPr>
              <a:xfrm>
                <a:off x="5274277" y="2501455"/>
                <a:ext cx="820483" cy="1308544"/>
              </a:xfrm>
              <a:custGeom>
                <a:avLst/>
                <a:gdLst>
                  <a:gd name="connsiteX0" fmla="*/ 160877 w 820483"/>
                  <a:gd name="connsiteY0" fmla="*/ 1308545 h 1308544"/>
                  <a:gd name="connsiteX1" fmla="*/ 0 w 820483"/>
                  <a:gd name="connsiteY1" fmla="*/ 820484 h 1308544"/>
                  <a:gd name="connsiteX2" fmla="*/ 820483 w 820483"/>
                  <a:gd name="connsiteY2" fmla="*/ 0 h 1308544"/>
                </a:gdLst>
                <a:ahLst/>
                <a:cxnLst>
                  <a:cxn ang="0">
                    <a:pos x="connsiteX0" y="connsiteY0"/>
                  </a:cxn>
                  <a:cxn ang="0">
                    <a:pos x="connsiteX1" y="connsiteY1"/>
                  </a:cxn>
                  <a:cxn ang="0">
                    <a:pos x="connsiteX2" y="connsiteY2"/>
                  </a:cxn>
                </a:cxnLst>
                <a:rect l="l" t="t" r="r" b="b"/>
                <a:pathLst>
                  <a:path w="820483" h="1308544">
                    <a:moveTo>
                      <a:pt x="160877" y="1308545"/>
                    </a:moveTo>
                    <a:cubicBezTo>
                      <a:pt x="59817" y="1172146"/>
                      <a:pt x="0" y="1003268"/>
                      <a:pt x="0" y="820484"/>
                    </a:cubicBezTo>
                    <a:cubicBezTo>
                      <a:pt x="0" y="367379"/>
                      <a:pt x="367284" y="0"/>
                      <a:pt x="820483" y="0"/>
                    </a:cubicBezTo>
                  </a:path>
                </a:pathLst>
              </a:custGeom>
              <a:noFill/>
              <a:ln w="8479" cap="flat">
                <a:solidFill>
                  <a:schemeClr val="accent1">
                    <a:lumMod val="20000"/>
                    <a:lumOff val="80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70" name="任意多边形: 形状 69"/>
              <p:cNvSpPr/>
              <p:nvPr/>
            </p:nvSpPr>
            <p:spPr>
              <a:xfrm>
                <a:off x="6538626" y="2800064"/>
                <a:ext cx="376523" cy="1211961"/>
              </a:xfrm>
              <a:custGeom>
                <a:avLst/>
                <a:gdLst>
                  <a:gd name="connsiteX0" fmla="*/ 189167 w 376523"/>
                  <a:gd name="connsiteY0" fmla="*/ 0 h 1211961"/>
                  <a:gd name="connsiteX1" fmla="*/ 376523 w 376523"/>
                  <a:gd name="connsiteY1" fmla="*/ 521875 h 1211961"/>
                  <a:gd name="connsiteX2" fmla="*/ 0 w 376523"/>
                  <a:gd name="connsiteY2" fmla="*/ 1211961 h 1211961"/>
                </a:gdLst>
                <a:ahLst/>
                <a:cxnLst>
                  <a:cxn ang="0">
                    <a:pos x="connsiteX0" y="connsiteY0"/>
                  </a:cxn>
                  <a:cxn ang="0">
                    <a:pos x="connsiteX1" y="connsiteY1"/>
                  </a:cxn>
                  <a:cxn ang="0">
                    <a:pos x="connsiteX2" y="connsiteY2"/>
                  </a:cxn>
                </a:cxnLst>
                <a:rect l="l" t="t" r="r" b="b"/>
                <a:pathLst>
                  <a:path w="376523" h="1211961">
                    <a:moveTo>
                      <a:pt x="189167" y="0"/>
                    </a:moveTo>
                    <a:cubicBezTo>
                      <a:pt x="306229" y="141827"/>
                      <a:pt x="376523" y="323659"/>
                      <a:pt x="376523" y="521875"/>
                    </a:cubicBezTo>
                    <a:cubicBezTo>
                      <a:pt x="376523" y="811435"/>
                      <a:pt x="226504" y="1065943"/>
                      <a:pt x="0" y="1211961"/>
                    </a:cubicBezTo>
                  </a:path>
                </a:pathLst>
              </a:custGeom>
              <a:noFill/>
              <a:ln w="8479" cap="flat">
                <a:solidFill>
                  <a:schemeClr val="accent1">
                    <a:lumMod val="20000"/>
                    <a:lumOff val="80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grpSp>
          <p:nvGrpSpPr>
            <p:cNvPr id="71" name="组合 70"/>
            <p:cNvGrpSpPr/>
            <p:nvPr/>
          </p:nvGrpSpPr>
          <p:grpSpPr>
            <a:xfrm>
              <a:off x="4454298" y="2025755"/>
              <a:ext cx="3352590" cy="3352588"/>
              <a:chOff x="4419705" y="2108239"/>
              <a:chExt cx="3352590" cy="3352588"/>
            </a:xfrm>
            <a:effectLst>
              <a:outerShdw blurRad="279400" dist="177800" dir="5400000" algn="t" rotWithShape="0">
                <a:schemeClr val="accent1">
                  <a:alpha val="40000"/>
                </a:schemeClr>
              </a:outerShdw>
            </a:effectLst>
          </p:grpSpPr>
          <p:sp>
            <p:nvSpPr>
              <p:cNvPr id="72" name="椭圆 71"/>
              <p:cNvSpPr/>
              <p:nvPr/>
            </p:nvSpPr>
            <p:spPr>
              <a:xfrm>
                <a:off x="4419705" y="2108239"/>
                <a:ext cx="3352590" cy="3352588"/>
              </a:xfrm>
              <a:prstGeom prst="ellipse">
                <a:avLst/>
              </a:prstGeom>
              <a:gradFill>
                <a:gsLst>
                  <a:gs pos="17000">
                    <a:srgbClr val="1E77EC"/>
                  </a:gs>
                  <a:gs pos="100000">
                    <a:srgbClr val="115EC5"/>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gradFill>
                    <a:gsLst>
                      <a:gs pos="0">
                        <a:srgbClr val="1B4F80">
                          <a:lumMod val="60000"/>
                          <a:lumOff val="40000"/>
                        </a:srgbClr>
                      </a:gs>
                      <a:gs pos="98000">
                        <a:srgbClr val="1B4F80"/>
                      </a:gs>
                    </a:gsLst>
                    <a:lin ang="2700000" scaled="1"/>
                  </a:gradFill>
                  <a:effectLst/>
                  <a:uLnTx/>
                  <a:uFillTx/>
                  <a:latin typeface="Roboto"/>
                  <a:ea typeface="思源黑体 CN Regular"/>
                  <a:cs typeface="+mn-cs"/>
                </a:endParaRPr>
              </a:p>
            </p:txBody>
          </p:sp>
          <p:sp>
            <p:nvSpPr>
              <p:cNvPr id="73" name="文本框 72"/>
              <p:cNvSpPr txBox="1"/>
              <p:nvPr/>
            </p:nvSpPr>
            <p:spPr>
              <a:xfrm>
                <a:off x="4719579" y="3486506"/>
                <a:ext cx="2846980" cy="596050"/>
              </a:xfrm>
              <a:prstGeom prst="rect">
                <a:avLst/>
              </a:prstGeom>
              <a:noFill/>
            </p:spPr>
            <p:txBody>
              <a:bodyPr wrap="square">
                <a:spAutoFit/>
              </a:bodyPr>
              <a:lstStyle>
                <a:defPPr>
                  <a:defRPr lang="zh-CN"/>
                </a:defPPr>
                <a:lvl1pPr>
                  <a:defRPr sz="2400" b="1"/>
                </a:lvl1pPr>
              </a:lstStyle>
              <a:p>
                <a:r>
                  <a:rPr lang="zh-CN" altLang="en-US" sz="2800" dirty="0">
                    <a:solidFill>
                      <a:schemeClr val="bg1"/>
                    </a:solidFill>
                    <a:effectLst>
                      <a:outerShdw blurRad="38100" dist="38100" dir="2700000" algn="tl">
                        <a:srgbClr val="002060">
                          <a:alpha val="43000"/>
                        </a:srgbClr>
                      </a:outerShdw>
                    </a:effectLst>
                  </a:rPr>
                  <a:t>一般公共预算</a:t>
                </a:r>
              </a:p>
            </p:txBody>
          </p:sp>
        </p:grpSp>
      </p:grpSp>
      <p:sp>
        <p:nvSpPr>
          <p:cNvPr id="74" name="文本框 73"/>
          <p:cNvSpPr txBox="1"/>
          <p:nvPr/>
        </p:nvSpPr>
        <p:spPr>
          <a:xfrm>
            <a:off x="485072" y="2501588"/>
            <a:ext cx="3542976" cy="1641475"/>
          </a:xfrm>
          <a:prstGeom prst="rect">
            <a:avLst/>
          </a:prstGeom>
          <a:noFill/>
        </p:spPr>
        <p:txBody>
          <a:bodyPr wrap="square">
            <a:spAutoFit/>
          </a:bodyPr>
          <a:lstStyle/>
          <a:p>
            <a:pPr algn="just">
              <a:lnSpc>
                <a:spcPct val="120000"/>
              </a:lnSpc>
            </a:pPr>
            <a:r>
              <a:rPr lang="zh-CN" altLang="en-US" sz="1400" dirty="0"/>
              <a:t>由政府性基金预算管理的资金，与一般公共预算投向类似的，应调入一般公共预算统筹使用，或制定统一的资金管理办法，实行统一的资金分配方式。对政府性基金预算结转资金规模超过该项基金当年收入</a:t>
            </a:r>
            <a:r>
              <a:rPr lang="en-US" altLang="zh-CN" sz="1400" dirty="0"/>
              <a:t>30%</a:t>
            </a:r>
            <a:r>
              <a:rPr lang="zh-CN" altLang="en-US" sz="1400" dirty="0"/>
              <a:t>的部分，应补充一般公共预算。</a:t>
            </a:r>
          </a:p>
        </p:txBody>
      </p:sp>
      <p:grpSp>
        <p:nvGrpSpPr>
          <p:cNvPr id="75" name="组合 74"/>
          <p:cNvGrpSpPr/>
          <p:nvPr/>
        </p:nvGrpSpPr>
        <p:grpSpPr>
          <a:xfrm>
            <a:off x="666609" y="944163"/>
            <a:ext cx="3948321" cy="508519"/>
            <a:chOff x="525021" y="1016684"/>
            <a:chExt cx="3948321" cy="508519"/>
          </a:xfrm>
        </p:grpSpPr>
        <p:grpSp>
          <p:nvGrpSpPr>
            <p:cNvPr id="76" name="组合 75"/>
            <p:cNvGrpSpPr/>
            <p:nvPr/>
          </p:nvGrpSpPr>
          <p:grpSpPr>
            <a:xfrm>
              <a:off x="525021" y="1181101"/>
              <a:ext cx="311718" cy="179686"/>
              <a:chOff x="850900" y="671681"/>
              <a:chExt cx="622467" cy="358815"/>
            </a:xfrm>
          </p:grpSpPr>
          <p:sp>
            <p:nvSpPr>
              <p:cNvPr id="79" name="椭圆 78"/>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0" name="椭圆 79"/>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77" name="矩形: 圆角 76"/>
            <p:cNvSpPr/>
            <p:nvPr/>
          </p:nvSpPr>
          <p:spPr>
            <a:xfrm>
              <a:off x="982718" y="1016684"/>
              <a:ext cx="3490624"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78" name="文本框 77"/>
            <p:cNvSpPr txBox="1"/>
            <p:nvPr/>
          </p:nvSpPr>
          <p:spPr>
            <a:xfrm>
              <a:off x="1002478" y="1040111"/>
              <a:ext cx="3413264" cy="461665"/>
            </a:xfrm>
            <a:prstGeom prst="rect">
              <a:avLst/>
            </a:prstGeom>
            <a:noFill/>
          </p:spPr>
          <p:txBody>
            <a:bodyPr wrap="square">
              <a:spAutoFit/>
            </a:bodyPr>
            <a:lstStyle/>
            <a:p>
              <a:r>
                <a:rPr lang="zh-CN" altLang="en-US" sz="2400" b="1" dirty="0">
                  <a:cs typeface="+mn-ea"/>
                  <a:sym typeface="+mn-lt"/>
                </a:rPr>
                <a:t>（二）四本预算的衔接</a:t>
              </a:r>
            </a:p>
          </p:txBody>
        </p:sp>
      </p:grpSp>
      <p:sp>
        <p:nvSpPr>
          <p:cNvPr id="49" name="文本框 48"/>
          <p:cNvSpPr txBox="1"/>
          <p:nvPr/>
        </p:nvSpPr>
        <p:spPr>
          <a:xfrm>
            <a:off x="485072" y="5158418"/>
            <a:ext cx="2871955" cy="349250"/>
          </a:xfrm>
          <a:prstGeom prst="rect">
            <a:avLst/>
          </a:prstGeom>
          <a:noFill/>
        </p:spPr>
        <p:txBody>
          <a:bodyPr wrap="square">
            <a:spAutoFit/>
          </a:bodyPr>
          <a:lstStyle>
            <a:defPPr>
              <a:defRPr lang="zh-CN"/>
            </a:defPPr>
            <a:lvl1pPr algn="just">
              <a:lnSpc>
                <a:spcPct val="120000"/>
              </a:lnSpc>
              <a:defRPr sz="1400"/>
            </a:lvl1pPr>
          </a:lstStyle>
          <a:p>
            <a:r>
              <a:rPr lang="zh-CN" altLang="en-US" dirty="0"/>
              <a:t>主要是为了充实社保基金。</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70556"/>
            <a:ext cx="11927682" cy="579538"/>
            <a:chOff x="0" y="170556"/>
            <a:chExt cx="11927682" cy="579538"/>
          </a:xfrm>
        </p:grpSpPr>
        <p:sp>
          <p:nvSpPr>
            <p:cNvPr id="5" name="矩形 4"/>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一、什么是四本预算</a:t>
              </a:r>
            </a:p>
          </p:txBody>
        </p:sp>
        <p:grpSp>
          <p:nvGrpSpPr>
            <p:cNvPr id="9" name="组合 8"/>
            <p:cNvGrpSpPr/>
            <p:nvPr/>
          </p:nvGrpSpPr>
          <p:grpSpPr>
            <a:xfrm>
              <a:off x="11641932" y="591388"/>
              <a:ext cx="285750" cy="129237"/>
              <a:chOff x="11641931" y="489798"/>
              <a:chExt cx="392907" cy="230828"/>
            </a:xfrm>
          </p:grpSpPr>
          <p:sp>
            <p:nvSpPr>
              <p:cNvPr id="10" name="平行四边形 9"/>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5" name="图片 24"/>
          <p:cNvPicPr>
            <a:picLocks noChangeAspect="1"/>
          </p:cNvPicPr>
          <p:nvPr/>
        </p:nvPicPr>
        <p:blipFill rotWithShape="1">
          <a:blip r:embed="rId3">
            <a:extLst>
              <a:ext uri="{28A0092B-C50C-407E-A947-70E740481C1C}">
                <a14:useLocalDpi xmlns:a14="http://schemas.microsoft.com/office/drawing/2010/main" val="0"/>
              </a:ext>
            </a:extLst>
          </a:blip>
          <a:srcRect l="8532" r="18719"/>
          <a:stretch>
            <a:fillRect/>
          </a:stretch>
        </p:blipFill>
        <p:spPr>
          <a:xfrm>
            <a:off x="9724005" y="3722137"/>
            <a:ext cx="2351882" cy="2786957"/>
          </a:xfrm>
          <a:prstGeom prst="rect">
            <a:avLst/>
          </a:prstGeom>
        </p:spPr>
      </p:pic>
      <p:pic>
        <p:nvPicPr>
          <p:cNvPr id="45" name="图片 44"/>
          <p:cNvPicPr>
            <a:picLocks noChangeAspect="1"/>
          </p:cNvPicPr>
          <p:nvPr/>
        </p:nvPicPr>
        <p:blipFill>
          <a:blip r:embed="rId4"/>
          <a:stretch>
            <a:fillRect/>
          </a:stretch>
        </p:blipFill>
        <p:spPr>
          <a:xfrm>
            <a:off x="4649742" y="1029965"/>
            <a:ext cx="5253948" cy="643901"/>
          </a:xfrm>
          <a:prstGeom prst="rect">
            <a:avLst/>
          </a:prstGeom>
        </p:spPr>
      </p:pic>
      <p:grpSp>
        <p:nvGrpSpPr>
          <p:cNvPr id="53" name="组合 52"/>
          <p:cNvGrpSpPr/>
          <p:nvPr/>
        </p:nvGrpSpPr>
        <p:grpSpPr>
          <a:xfrm>
            <a:off x="322659" y="1853996"/>
            <a:ext cx="11546682" cy="1343614"/>
            <a:chOff x="3475691" y="2245327"/>
            <a:chExt cx="11546682" cy="1343614"/>
          </a:xfrm>
        </p:grpSpPr>
        <p:sp>
          <p:nvSpPr>
            <p:cNvPr id="46" name="矩形 45"/>
            <p:cNvSpPr/>
            <p:nvPr/>
          </p:nvSpPr>
          <p:spPr>
            <a:xfrm>
              <a:off x="3475693" y="2245327"/>
              <a:ext cx="11546680" cy="1343614"/>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3689045" y="2851914"/>
              <a:ext cx="11142828" cy="681355"/>
            </a:xfrm>
            <a:prstGeom prst="rect">
              <a:avLst/>
            </a:prstGeom>
            <a:noFill/>
          </p:spPr>
          <p:txBody>
            <a:bodyPr wrap="square">
              <a:spAutoFit/>
            </a:bodyPr>
            <a:lstStyle/>
            <a:p>
              <a:pPr algn="just">
                <a:lnSpc>
                  <a:spcPct val="120000"/>
                </a:lnSpc>
              </a:pPr>
              <a:r>
                <a:rPr lang="zh-CN" altLang="en-US" sz="1600" dirty="0"/>
                <a:t>第一条“为了规范政府收支行为，强化预算约束，加强对预算的管理和监督，建立健全全面规范、公开透明的预算制度，保障经济社会的健康发展，根据宪法，制定本法”。</a:t>
              </a:r>
              <a:endParaRPr lang="zh-CN" altLang="en-US" sz="1600" b="1" dirty="0">
                <a:solidFill>
                  <a:srgbClr val="C00000"/>
                </a:solidFill>
              </a:endParaRPr>
            </a:p>
          </p:txBody>
        </p:sp>
        <p:grpSp>
          <p:nvGrpSpPr>
            <p:cNvPr id="52" name="组合 51"/>
            <p:cNvGrpSpPr/>
            <p:nvPr/>
          </p:nvGrpSpPr>
          <p:grpSpPr>
            <a:xfrm>
              <a:off x="3475691" y="2335414"/>
              <a:ext cx="4046593" cy="445886"/>
              <a:chOff x="3475691" y="2335414"/>
              <a:chExt cx="4046593" cy="445886"/>
            </a:xfrm>
          </p:grpSpPr>
          <p:sp>
            <p:nvSpPr>
              <p:cNvPr id="50" name="箭头: 五边形 49"/>
              <p:cNvSpPr/>
              <p:nvPr/>
            </p:nvSpPr>
            <p:spPr bwMode="auto">
              <a:xfrm>
                <a:off x="3475691" y="2335414"/>
                <a:ext cx="4046593" cy="445886"/>
              </a:xfrm>
              <a:prstGeom prst="homePlat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solidFill>
                    <a:srgbClr val="0070C0"/>
                  </a:solidFill>
                  <a:latin typeface="等线" panose="02010600030101010101" charset="-122"/>
                  <a:ea typeface="微软雅黑" panose="020B0503020204020204" charset="-122"/>
                </a:endParaRPr>
              </a:p>
            </p:txBody>
          </p:sp>
          <p:sp>
            <p:nvSpPr>
              <p:cNvPr id="51" name="矩形 50"/>
              <p:cNvSpPr/>
              <p:nvPr/>
            </p:nvSpPr>
            <p:spPr>
              <a:xfrm>
                <a:off x="3623898" y="2335414"/>
                <a:ext cx="69102" cy="445886"/>
              </a:xfrm>
              <a:prstGeom prst="rect">
                <a:avLst/>
              </a:pr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p:cNvSpPr txBox="1"/>
            <p:nvPr/>
          </p:nvSpPr>
          <p:spPr>
            <a:xfrm>
              <a:off x="3693973" y="2358302"/>
              <a:ext cx="3711716" cy="400110"/>
            </a:xfrm>
            <a:prstGeom prst="rect">
              <a:avLst/>
            </a:prstGeom>
            <a:noFill/>
          </p:spPr>
          <p:txBody>
            <a:bodyPr wrap="square">
              <a:spAutoFit/>
            </a:bodyPr>
            <a:lstStyle/>
            <a:p>
              <a:r>
                <a:rPr lang="en-US" altLang="zh-CN" dirty="0">
                  <a:solidFill>
                    <a:schemeClr val="bg1"/>
                  </a:solidFill>
                </a:rPr>
                <a:t>2015</a:t>
              </a:r>
              <a:r>
                <a:rPr lang="zh-CN" altLang="en-US" dirty="0">
                  <a:solidFill>
                    <a:schemeClr val="bg1"/>
                  </a:solidFill>
                </a:rPr>
                <a:t>年</a:t>
              </a:r>
              <a:r>
                <a:rPr lang="en-US" altLang="zh-CN" dirty="0">
                  <a:solidFill>
                    <a:schemeClr val="bg1"/>
                  </a:solidFill>
                </a:rPr>
                <a:t>1</a:t>
              </a:r>
              <a:r>
                <a:rPr lang="zh-CN" altLang="en-US" dirty="0">
                  <a:solidFill>
                    <a:schemeClr val="bg1"/>
                  </a:solidFill>
                </a:rPr>
                <a:t>月</a:t>
              </a:r>
              <a:r>
                <a:rPr lang="en-US" altLang="zh-CN" dirty="0">
                  <a:solidFill>
                    <a:schemeClr val="bg1"/>
                  </a:solidFill>
                </a:rPr>
                <a:t>1</a:t>
              </a:r>
              <a:r>
                <a:rPr lang="zh-CN" altLang="en-US" dirty="0">
                  <a:solidFill>
                    <a:schemeClr val="bg1"/>
                  </a:solidFill>
                </a:rPr>
                <a:t>日实施的新</a:t>
              </a:r>
              <a:r>
                <a:rPr lang="en-US" altLang="zh-CN" sz="2000" b="1" dirty="0">
                  <a:solidFill>
                    <a:srgbClr val="F9E807"/>
                  </a:solidFill>
                </a:rPr>
                <a:t>《</a:t>
              </a:r>
              <a:r>
                <a:rPr lang="zh-CN" altLang="en-US" sz="2000" b="1" dirty="0">
                  <a:solidFill>
                    <a:srgbClr val="F9E807"/>
                  </a:solidFill>
                </a:rPr>
                <a:t>预算法</a:t>
              </a:r>
              <a:r>
                <a:rPr lang="en-US" altLang="zh-CN" sz="2000" b="1" dirty="0">
                  <a:solidFill>
                    <a:srgbClr val="F9E807"/>
                  </a:solidFill>
                </a:rPr>
                <a:t>》</a:t>
              </a:r>
              <a:endParaRPr lang="zh-CN" altLang="en-US" b="1" dirty="0">
                <a:solidFill>
                  <a:srgbClr val="F9E807"/>
                </a:solidFill>
              </a:endParaRPr>
            </a:p>
          </p:txBody>
        </p:sp>
      </p:grpSp>
      <p:grpSp>
        <p:nvGrpSpPr>
          <p:cNvPr id="54" name="组合 53"/>
          <p:cNvGrpSpPr/>
          <p:nvPr/>
        </p:nvGrpSpPr>
        <p:grpSpPr>
          <a:xfrm>
            <a:off x="322659" y="3357000"/>
            <a:ext cx="9194800" cy="1375414"/>
            <a:chOff x="3475691" y="2245327"/>
            <a:chExt cx="9194800" cy="1375414"/>
          </a:xfrm>
        </p:grpSpPr>
        <p:sp>
          <p:nvSpPr>
            <p:cNvPr id="55" name="矩形 54"/>
            <p:cNvSpPr/>
            <p:nvPr/>
          </p:nvSpPr>
          <p:spPr>
            <a:xfrm>
              <a:off x="3475693" y="2245327"/>
              <a:ext cx="9194798" cy="1375414"/>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3689045" y="2864614"/>
              <a:ext cx="8836587" cy="681355"/>
            </a:xfrm>
            <a:prstGeom prst="rect">
              <a:avLst/>
            </a:prstGeom>
            <a:noFill/>
          </p:spPr>
          <p:txBody>
            <a:bodyPr wrap="square">
              <a:spAutoFit/>
            </a:bodyPr>
            <a:lstStyle/>
            <a:p>
              <a:pPr algn="just">
                <a:lnSpc>
                  <a:spcPct val="120000"/>
                </a:lnSpc>
              </a:pPr>
              <a:r>
                <a:rPr lang="zh-CN" altLang="en-US" sz="1600" dirty="0"/>
                <a:t>第六十条“各级政府、各部门、各单位应当加强对预算支出的管理，严格执行预算，遵守财政制度，强化预算约束，不得擅自扩大支出范围、提高开支标准”。</a:t>
              </a:r>
              <a:endParaRPr lang="zh-CN" altLang="en-US" sz="1600" b="1" dirty="0">
                <a:solidFill>
                  <a:srgbClr val="C00000"/>
                </a:solidFill>
              </a:endParaRPr>
            </a:p>
          </p:txBody>
        </p:sp>
        <p:grpSp>
          <p:nvGrpSpPr>
            <p:cNvPr id="57" name="组合 56"/>
            <p:cNvGrpSpPr/>
            <p:nvPr/>
          </p:nvGrpSpPr>
          <p:grpSpPr>
            <a:xfrm>
              <a:off x="3475691" y="2335414"/>
              <a:ext cx="4046593" cy="445886"/>
              <a:chOff x="3475691" y="2335414"/>
              <a:chExt cx="4046593" cy="445886"/>
            </a:xfrm>
          </p:grpSpPr>
          <p:sp>
            <p:nvSpPr>
              <p:cNvPr id="59" name="箭头: 五边形 58"/>
              <p:cNvSpPr/>
              <p:nvPr/>
            </p:nvSpPr>
            <p:spPr bwMode="auto">
              <a:xfrm>
                <a:off x="3475691" y="2335414"/>
                <a:ext cx="4046593" cy="445886"/>
              </a:xfrm>
              <a:prstGeom prst="homePlat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solidFill>
                    <a:srgbClr val="0070C0"/>
                  </a:solidFill>
                  <a:latin typeface="等线" panose="02010600030101010101" charset="-122"/>
                  <a:ea typeface="微软雅黑" panose="020B0503020204020204" charset="-122"/>
                </a:endParaRPr>
              </a:p>
            </p:txBody>
          </p:sp>
          <p:sp>
            <p:nvSpPr>
              <p:cNvPr id="60" name="矩形 59"/>
              <p:cNvSpPr/>
              <p:nvPr/>
            </p:nvSpPr>
            <p:spPr>
              <a:xfrm>
                <a:off x="3623898" y="2335414"/>
                <a:ext cx="69102" cy="445886"/>
              </a:xfrm>
              <a:prstGeom prst="rect">
                <a:avLst/>
              </a:pr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3693973" y="2358302"/>
              <a:ext cx="3513277" cy="400110"/>
            </a:xfrm>
            <a:prstGeom prst="rect">
              <a:avLst/>
            </a:prstGeom>
            <a:noFill/>
          </p:spPr>
          <p:txBody>
            <a:bodyPr wrap="square">
              <a:spAutoFit/>
            </a:bodyPr>
            <a:lstStyle/>
            <a:p>
              <a:r>
                <a:rPr lang="en-US" altLang="zh-CN" dirty="0">
                  <a:solidFill>
                    <a:schemeClr val="bg1"/>
                  </a:solidFill>
                </a:rPr>
                <a:t>2020</a:t>
              </a:r>
              <a:r>
                <a:rPr lang="zh-CN" altLang="en-US" dirty="0">
                  <a:solidFill>
                    <a:schemeClr val="bg1"/>
                  </a:solidFill>
                </a:rPr>
                <a:t>年</a:t>
              </a:r>
              <a:r>
                <a:rPr lang="zh-CN" altLang="en-US" sz="2000" b="1" dirty="0">
                  <a:solidFill>
                    <a:srgbClr val="F9E807"/>
                  </a:solidFill>
                </a:rPr>
                <a:t>修订的预算法实施条例</a:t>
              </a:r>
            </a:p>
          </p:txBody>
        </p:sp>
      </p:grpSp>
      <p:grpSp>
        <p:nvGrpSpPr>
          <p:cNvPr id="68" name="组合 67"/>
          <p:cNvGrpSpPr/>
          <p:nvPr/>
        </p:nvGrpSpPr>
        <p:grpSpPr>
          <a:xfrm>
            <a:off x="322659" y="4891803"/>
            <a:ext cx="9194800" cy="1646519"/>
            <a:chOff x="3475691" y="2245326"/>
            <a:chExt cx="9194800" cy="1646519"/>
          </a:xfrm>
        </p:grpSpPr>
        <p:sp>
          <p:nvSpPr>
            <p:cNvPr id="69" name="矩形 68"/>
            <p:cNvSpPr/>
            <p:nvPr/>
          </p:nvSpPr>
          <p:spPr>
            <a:xfrm>
              <a:off x="3475693" y="2245326"/>
              <a:ext cx="9194798" cy="1646519"/>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3689045" y="2864614"/>
              <a:ext cx="8836587" cy="953594"/>
            </a:xfrm>
            <a:prstGeom prst="rect">
              <a:avLst/>
            </a:prstGeom>
            <a:noFill/>
          </p:spPr>
          <p:txBody>
            <a:bodyPr wrap="square">
              <a:spAutoFit/>
            </a:bodyPr>
            <a:lstStyle/>
            <a:p>
              <a:pPr algn="just">
                <a:lnSpc>
                  <a:spcPct val="120000"/>
                </a:lnSpc>
              </a:pPr>
              <a:r>
                <a:rPr lang="zh-CN" altLang="en-US" sz="1600" dirty="0"/>
                <a:t>“严禁超预算或无预算支出。应列未列年度预算以及年度执行中新出台的支出事项，原则上列入以后年度预算安排；确需当年安排的，优先通过本部门主管专项资金统筹解决。严格控制不同预算科目、预算级次或项目间的预算资金调剂”。</a:t>
              </a:r>
              <a:endParaRPr lang="zh-CN" altLang="en-US" sz="1600" b="1" dirty="0">
                <a:solidFill>
                  <a:srgbClr val="C00000"/>
                </a:solidFill>
              </a:endParaRPr>
            </a:p>
          </p:txBody>
        </p:sp>
        <p:grpSp>
          <p:nvGrpSpPr>
            <p:cNvPr id="71" name="组合 70"/>
            <p:cNvGrpSpPr/>
            <p:nvPr/>
          </p:nvGrpSpPr>
          <p:grpSpPr>
            <a:xfrm>
              <a:off x="3475691" y="2335414"/>
              <a:ext cx="6576060" cy="445886"/>
              <a:chOff x="3475691" y="2335414"/>
              <a:chExt cx="6576060" cy="445886"/>
            </a:xfrm>
          </p:grpSpPr>
          <p:sp>
            <p:nvSpPr>
              <p:cNvPr id="73" name="箭头: 五边形 72"/>
              <p:cNvSpPr/>
              <p:nvPr/>
            </p:nvSpPr>
            <p:spPr bwMode="auto">
              <a:xfrm>
                <a:off x="3475691" y="2335414"/>
                <a:ext cx="6576060" cy="445886"/>
              </a:xfrm>
              <a:prstGeom prst="homePlat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solidFill>
                    <a:srgbClr val="0070C0"/>
                  </a:solidFill>
                  <a:latin typeface="等线" panose="02010600030101010101" charset="-122"/>
                  <a:ea typeface="微软雅黑" panose="020B0503020204020204" charset="-122"/>
                </a:endParaRPr>
              </a:p>
            </p:txBody>
          </p:sp>
          <p:sp>
            <p:nvSpPr>
              <p:cNvPr id="74" name="矩形 73"/>
              <p:cNvSpPr/>
              <p:nvPr/>
            </p:nvSpPr>
            <p:spPr>
              <a:xfrm>
                <a:off x="3623898" y="2335414"/>
                <a:ext cx="69102" cy="445886"/>
              </a:xfrm>
              <a:prstGeom prst="rect">
                <a:avLst/>
              </a:pr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p:cNvSpPr txBox="1"/>
            <p:nvPr/>
          </p:nvSpPr>
          <p:spPr>
            <a:xfrm>
              <a:off x="3693973" y="2358302"/>
              <a:ext cx="6068218" cy="400110"/>
            </a:xfrm>
            <a:prstGeom prst="rect">
              <a:avLst/>
            </a:prstGeom>
            <a:noFill/>
          </p:spPr>
          <p:txBody>
            <a:bodyPr wrap="square">
              <a:spAutoFit/>
            </a:bodyPr>
            <a:lstStyle/>
            <a:p>
              <a:r>
                <a:rPr lang="en-US" altLang="zh-CN" sz="2000" b="1" dirty="0">
                  <a:solidFill>
                    <a:srgbClr val="F9E807"/>
                  </a:solidFill>
                </a:rPr>
                <a:t>《</a:t>
              </a:r>
              <a:r>
                <a:rPr lang="zh-CN" altLang="en-US" sz="2000" b="1" dirty="0">
                  <a:solidFill>
                    <a:srgbClr val="F9E807"/>
                  </a:solidFill>
                </a:rPr>
                <a:t>山东省人民政府关于深化省级预算管理改革的意见</a:t>
              </a:r>
              <a:r>
                <a:rPr lang="en-US" altLang="zh-CN" sz="2000" b="1" dirty="0">
                  <a:solidFill>
                    <a:srgbClr val="F9E807"/>
                  </a:solidFill>
                </a:rPr>
                <a:t>》</a:t>
              </a:r>
              <a:endParaRPr lang="zh-CN" altLang="en-US" sz="2000" b="1" dirty="0">
                <a:solidFill>
                  <a:srgbClr val="F9E807"/>
                </a:solidFill>
              </a:endParaRPr>
            </a:p>
          </p:txBody>
        </p:sp>
      </p:grpSp>
      <p:grpSp>
        <p:nvGrpSpPr>
          <p:cNvPr id="42" name="组合 41"/>
          <p:cNvGrpSpPr/>
          <p:nvPr/>
        </p:nvGrpSpPr>
        <p:grpSpPr>
          <a:xfrm>
            <a:off x="470866" y="1132270"/>
            <a:ext cx="3948321" cy="508519"/>
            <a:chOff x="525021" y="1016684"/>
            <a:chExt cx="3948321" cy="508519"/>
          </a:xfrm>
        </p:grpSpPr>
        <p:grpSp>
          <p:nvGrpSpPr>
            <p:cNvPr id="43" name="组合 42"/>
            <p:cNvGrpSpPr/>
            <p:nvPr/>
          </p:nvGrpSpPr>
          <p:grpSpPr>
            <a:xfrm>
              <a:off x="525021" y="1181101"/>
              <a:ext cx="311718" cy="179686"/>
              <a:chOff x="850900" y="671681"/>
              <a:chExt cx="622467" cy="358815"/>
            </a:xfrm>
          </p:grpSpPr>
          <p:sp>
            <p:nvSpPr>
              <p:cNvPr id="61" name="椭圆 60"/>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2" name="椭圆 61"/>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44" name="矩形: 圆角 43"/>
            <p:cNvSpPr/>
            <p:nvPr/>
          </p:nvSpPr>
          <p:spPr>
            <a:xfrm>
              <a:off x="982718" y="1016684"/>
              <a:ext cx="3490624"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47" name="文本框 46"/>
            <p:cNvSpPr txBox="1"/>
            <p:nvPr/>
          </p:nvSpPr>
          <p:spPr>
            <a:xfrm>
              <a:off x="1002478" y="1040111"/>
              <a:ext cx="3413264" cy="461665"/>
            </a:xfrm>
            <a:prstGeom prst="rect">
              <a:avLst/>
            </a:prstGeom>
            <a:noFill/>
          </p:spPr>
          <p:txBody>
            <a:bodyPr wrap="square">
              <a:spAutoFit/>
            </a:bodyPr>
            <a:lstStyle/>
            <a:p>
              <a:r>
                <a:rPr lang="zh-CN" altLang="en-US" sz="2400" b="1" dirty="0">
                  <a:cs typeface="+mn-ea"/>
                  <a:sym typeface="+mn-lt"/>
                </a:rPr>
                <a:t>（三）强化预算硬约束</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70556"/>
            <a:ext cx="11927682" cy="579538"/>
            <a:chOff x="0" y="170556"/>
            <a:chExt cx="11927682" cy="579538"/>
          </a:xfrm>
        </p:grpSpPr>
        <p:sp>
          <p:nvSpPr>
            <p:cNvPr id="5" name="矩形 4"/>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一、什么是四本预算</a:t>
              </a:r>
            </a:p>
          </p:txBody>
        </p:sp>
        <p:grpSp>
          <p:nvGrpSpPr>
            <p:cNvPr id="9" name="组合 8"/>
            <p:cNvGrpSpPr/>
            <p:nvPr/>
          </p:nvGrpSpPr>
          <p:grpSpPr>
            <a:xfrm>
              <a:off x="11641932" y="591388"/>
              <a:ext cx="285750" cy="129237"/>
              <a:chOff x="11641931" y="489798"/>
              <a:chExt cx="392907" cy="230828"/>
            </a:xfrm>
          </p:grpSpPr>
          <p:sp>
            <p:nvSpPr>
              <p:cNvPr id="10" name="平行四边形 9"/>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5" name="组合 34"/>
          <p:cNvGrpSpPr/>
          <p:nvPr/>
        </p:nvGrpSpPr>
        <p:grpSpPr>
          <a:xfrm>
            <a:off x="523022" y="1832794"/>
            <a:ext cx="5416948" cy="1888305"/>
            <a:chOff x="359566" y="1808392"/>
            <a:chExt cx="11061246" cy="1888305"/>
          </a:xfrm>
        </p:grpSpPr>
        <p:sp>
          <p:nvSpPr>
            <p:cNvPr id="21" name="矩形: 圆角 20"/>
            <p:cNvSpPr/>
            <p:nvPr/>
          </p:nvSpPr>
          <p:spPr>
            <a:xfrm>
              <a:off x="359566" y="1808392"/>
              <a:ext cx="11061246" cy="1888305"/>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p:cNvSpPr txBox="1"/>
            <p:nvPr/>
          </p:nvSpPr>
          <p:spPr>
            <a:xfrm>
              <a:off x="540966" y="1898531"/>
              <a:ext cx="7897973" cy="400110"/>
            </a:xfrm>
            <a:prstGeom prst="rect">
              <a:avLst/>
            </a:prstGeom>
            <a:noFill/>
          </p:spPr>
          <p:txBody>
            <a:bodyPr wrap="square">
              <a:spAutoFit/>
            </a:bodyPr>
            <a:lstStyle/>
            <a:p>
              <a:r>
                <a:rPr lang="zh-CN" altLang="en-US" sz="2000" b="1" dirty="0">
                  <a:solidFill>
                    <a:srgbClr val="115EC5"/>
                  </a:solidFill>
                </a:rPr>
                <a:t>从当前各级各部门预算执行看</a:t>
              </a:r>
            </a:p>
          </p:txBody>
        </p:sp>
        <p:grpSp>
          <p:nvGrpSpPr>
            <p:cNvPr id="25" name="组合 24"/>
            <p:cNvGrpSpPr/>
            <p:nvPr/>
          </p:nvGrpSpPr>
          <p:grpSpPr>
            <a:xfrm>
              <a:off x="359568" y="1912967"/>
              <a:ext cx="90885" cy="340460"/>
              <a:chOff x="359568" y="1930028"/>
              <a:chExt cx="136604" cy="365497"/>
            </a:xfrm>
          </p:grpSpPr>
          <p:sp>
            <p:nvSpPr>
              <p:cNvPr id="3" name="矩形 2"/>
              <p:cNvSpPr/>
              <p:nvPr/>
            </p:nvSpPr>
            <p:spPr>
              <a:xfrm>
                <a:off x="359568" y="1930028"/>
                <a:ext cx="90885" cy="365497"/>
              </a:xfrm>
              <a:prstGeom prst="rect">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50453" y="1930028"/>
                <a:ext cx="45719" cy="365497"/>
              </a:xfrm>
              <a:prstGeom prst="rect">
                <a:avLst/>
              </a:prstGeom>
              <a:solidFill>
                <a:srgbClr val="19B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537164" y="2407323"/>
              <a:ext cx="10883648" cy="961097"/>
            </a:xfrm>
            <a:prstGeom prst="rect">
              <a:avLst/>
            </a:prstGeom>
            <a:noFill/>
          </p:spPr>
          <p:txBody>
            <a:bodyPr wrap="square">
              <a:spAutoFit/>
            </a:bodyPr>
            <a:lstStyle/>
            <a:p>
              <a:pPr>
                <a:lnSpc>
                  <a:spcPct val="150000"/>
                </a:lnSpc>
              </a:pPr>
              <a:r>
                <a:rPr lang="zh-CN" altLang="en-US" sz="2000" dirty="0"/>
                <a:t>预算约束的刚性仍有待加强，对比“约束有力”的要求仍有不小差距。</a:t>
              </a:r>
            </a:p>
          </p:txBody>
        </p:sp>
      </p:grpSp>
      <p:grpSp>
        <p:nvGrpSpPr>
          <p:cNvPr id="42" name="组合 41"/>
          <p:cNvGrpSpPr/>
          <p:nvPr/>
        </p:nvGrpSpPr>
        <p:grpSpPr>
          <a:xfrm>
            <a:off x="523023" y="4029861"/>
            <a:ext cx="11062495" cy="2485239"/>
            <a:chOff x="450453" y="3949283"/>
            <a:chExt cx="11062495" cy="2485239"/>
          </a:xfrm>
        </p:grpSpPr>
        <p:sp>
          <p:nvSpPr>
            <p:cNvPr id="36" name="矩形 35"/>
            <p:cNvSpPr/>
            <p:nvPr/>
          </p:nvSpPr>
          <p:spPr>
            <a:xfrm>
              <a:off x="450453" y="3949283"/>
              <a:ext cx="11062495" cy="2485239"/>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650830" y="4183727"/>
              <a:ext cx="6713523" cy="1938020"/>
            </a:xfrm>
            <a:prstGeom prst="rect">
              <a:avLst/>
            </a:prstGeom>
            <a:noFill/>
          </p:spPr>
          <p:txBody>
            <a:bodyPr wrap="square">
              <a:spAutoFit/>
            </a:bodyPr>
            <a:lstStyle>
              <a:defPPr>
                <a:defRPr lang="zh-CN"/>
              </a:defPPr>
            </a:lstStyle>
            <a:p>
              <a:pPr algn="just">
                <a:lnSpc>
                  <a:spcPct val="150000"/>
                </a:lnSpc>
              </a:pPr>
              <a:r>
                <a:rPr lang="zh-CN" altLang="en-US" sz="2000" dirty="0"/>
                <a:t>严格执行经人大批复的部门预算，年中如遇不可预计事项新增支出的，原则上应列入以后年度预算或用本部门其他资金调剂解决，坚决防止“随时打报告要钱”的情况发生，加强预算约束，维护预算刚性。</a:t>
              </a:r>
            </a:p>
          </p:txBody>
        </p:sp>
      </p:grpSp>
      <p:grpSp>
        <p:nvGrpSpPr>
          <p:cNvPr id="37" name="组合 36"/>
          <p:cNvGrpSpPr/>
          <p:nvPr/>
        </p:nvGrpSpPr>
        <p:grpSpPr>
          <a:xfrm>
            <a:off x="543436" y="1132270"/>
            <a:ext cx="3948321" cy="508519"/>
            <a:chOff x="525021" y="1016684"/>
            <a:chExt cx="3948321" cy="508519"/>
          </a:xfrm>
        </p:grpSpPr>
        <p:grpSp>
          <p:nvGrpSpPr>
            <p:cNvPr id="39" name="组合 38"/>
            <p:cNvGrpSpPr/>
            <p:nvPr/>
          </p:nvGrpSpPr>
          <p:grpSpPr>
            <a:xfrm>
              <a:off x="525021" y="1181101"/>
              <a:ext cx="311718" cy="179686"/>
              <a:chOff x="850900" y="671681"/>
              <a:chExt cx="622467" cy="358815"/>
            </a:xfrm>
          </p:grpSpPr>
          <p:sp>
            <p:nvSpPr>
              <p:cNvPr id="43" name="椭圆 42"/>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4" name="椭圆 43"/>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40" name="矩形: 圆角 39"/>
            <p:cNvSpPr/>
            <p:nvPr/>
          </p:nvSpPr>
          <p:spPr>
            <a:xfrm>
              <a:off x="982718" y="1016684"/>
              <a:ext cx="3490624"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41" name="文本框 40"/>
            <p:cNvSpPr txBox="1"/>
            <p:nvPr/>
          </p:nvSpPr>
          <p:spPr>
            <a:xfrm>
              <a:off x="1002478" y="1040111"/>
              <a:ext cx="3413264" cy="461665"/>
            </a:xfrm>
            <a:prstGeom prst="rect">
              <a:avLst/>
            </a:prstGeom>
            <a:noFill/>
          </p:spPr>
          <p:txBody>
            <a:bodyPr wrap="square">
              <a:spAutoFit/>
            </a:bodyPr>
            <a:lstStyle/>
            <a:p>
              <a:r>
                <a:rPr lang="zh-CN" altLang="en-US" sz="2400" b="1" dirty="0">
                  <a:cs typeface="+mn-ea"/>
                  <a:sym typeface="+mn-lt"/>
                </a:rPr>
                <a:t>（三）强化预算硬约束</a:t>
              </a:r>
            </a:p>
          </p:txBody>
        </p:sp>
      </p:grpSp>
      <p:grpSp>
        <p:nvGrpSpPr>
          <p:cNvPr id="49" name="组合 48"/>
          <p:cNvGrpSpPr/>
          <p:nvPr/>
        </p:nvGrpSpPr>
        <p:grpSpPr>
          <a:xfrm>
            <a:off x="6168570" y="1832794"/>
            <a:ext cx="5473362" cy="1888305"/>
            <a:chOff x="359566" y="1808392"/>
            <a:chExt cx="12729789" cy="1888305"/>
          </a:xfrm>
        </p:grpSpPr>
        <p:sp>
          <p:nvSpPr>
            <p:cNvPr id="50" name="矩形: 圆角 49"/>
            <p:cNvSpPr/>
            <p:nvPr/>
          </p:nvSpPr>
          <p:spPr>
            <a:xfrm>
              <a:off x="359566" y="1808392"/>
              <a:ext cx="12598583" cy="1888305"/>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p:cNvSpPr txBox="1"/>
            <p:nvPr/>
          </p:nvSpPr>
          <p:spPr>
            <a:xfrm>
              <a:off x="540967" y="1898531"/>
              <a:ext cx="7897973" cy="400110"/>
            </a:xfrm>
            <a:prstGeom prst="rect">
              <a:avLst/>
            </a:prstGeom>
            <a:noFill/>
          </p:spPr>
          <p:txBody>
            <a:bodyPr wrap="square">
              <a:spAutoFit/>
            </a:bodyPr>
            <a:lstStyle/>
            <a:p>
              <a:r>
                <a:rPr lang="zh-CN" altLang="en-US" sz="2000" b="1" dirty="0">
                  <a:solidFill>
                    <a:srgbClr val="115EC5"/>
                  </a:solidFill>
                </a:rPr>
                <a:t>从我市看</a:t>
              </a:r>
            </a:p>
          </p:txBody>
        </p:sp>
        <p:grpSp>
          <p:nvGrpSpPr>
            <p:cNvPr id="52" name="组合 51"/>
            <p:cNvGrpSpPr/>
            <p:nvPr/>
          </p:nvGrpSpPr>
          <p:grpSpPr>
            <a:xfrm>
              <a:off x="359568" y="1912967"/>
              <a:ext cx="90885" cy="340460"/>
              <a:chOff x="359568" y="1930028"/>
              <a:chExt cx="136604" cy="365497"/>
            </a:xfrm>
          </p:grpSpPr>
          <p:sp>
            <p:nvSpPr>
              <p:cNvPr id="54" name="矩形 53"/>
              <p:cNvSpPr/>
              <p:nvPr/>
            </p:nvSpPr>
            <p:spPr>
              <a:xfrm>
                <a:off x="359568" y="1930028"/>
                <a:ext cx="90885" cy="365497"/>
              </a:xfrm>
              <a:prstGeom prst="rect">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450453" y="1930028"/>
                <a:ext cx="45719" cy="365497"/>
              </a:xfrm>
              <a:prstGeom prst="rect">
                <a:avLst/>
              </a:prstGeom>
              <a:solidFill>
                <a:srgbClr val="19B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615996" y="2380866"/>
              <a:ext cx="12473359" cy="961097"/>
            </a:xfrm>
            <a:prstGeom prst="rect">
              <a:avLst/>
            </a:prstGeom>
            <a:noFill/>
          </p:spPr>
          <p:txBody>
            <a:bodyPr wrap="square">
              <a:spAutoFit/>
            </a:bodyPr>
            <a:lstStyle/>
            <a:p>
              <a:pPr>
                <a:lnSpc>
                  <a:spcPct val="150000"/>
                </a:lnSpc>
              </a:pPr>
              <a:r>
                <a:rPr lang="zh-CN" altLang="en-US" sz="2000" dirty="0"/>
                <a:t>有的部门</a:t>
              </a:r>
              <a:r>
                <a:rPr lang="zh-CN" altLang="en-US" sz="2000" dirty="0">
                  <a:sym typeface="+mn-ea"/>
                </a:rPr>
                <a:t>预算</a:t>
              </a:r>
              <a:r>
                <a:rPr lang="zh-CN" altLang="en-US" sz="2000" dirty="0"/>
                <a:t>追加、调剂频繁，这反映出部门预算编制不实不细，预算约束不严不强。</a:t>
              </a:r>
            </a:p>
          </p:txBody>
        </p:sp>
      </p:grpSp>
      <p:grpSp>
        <p:nvGrpSpPr>
          <p:cNvPr id="58" name="组合 57"/>
          <p:cNvGrpSpPr/>
          <p:nvPr/>
        </p:nvGrpSpPr>
        <p:grpSpPr>
          <a:xfrm>
            <a:off x="7668606" y="4456368"/>
            <a:ext cx="3916912" cy="2060627"/>
            <a:chOff x="7596036" y="4456368"/>
            <a:chExt cx="3916912" cy="2060627"/>
          </a:xfrm>
        </p:grpSpPr>
        <p:pic>
          <p:nvPicPr>
            <p:cNvPr id="56" name="图片 55"/>
            <p:cNvPicPr>
              <a:picLocks noChangeAspect="1"/>
            </p:cNvPicPr>
            <p:nvPr/>
          </p:nvPicPr>
          <p:blipFill rotWithShape="1">
            <a:blip r:embed="rId3"/>
            <a:srcRect r="5794"/>
            <a:stretch>
              <a:fillRect/>
            </a:stretch>
          </p:blipFill>
          <p:spPr>
            <a:xfrm>
              <a:off x="7596036" y="4456368"/>
              <a:ext cx="3916912" cy="2060627"/>
            </a:xfrm>
            <a:prstGeom prst="rect">
              <a:avLst/>
            </a:prstGeom>
          </p:spPr>
        </p:pic>
        <p:sp>
          <p:nvSpPr>
            <p:cNvPr id="57" name="任意多边形: 形状 56"/>
            <p:cNvSpPr/>
            <p:nvPr/>
          </p:nvSpPr>
          <p:spPr>
            <a:xfrm>
              <a:off x="10560050" y="5194300"/>
              <a:ext cx="527050" cy="374650"/>
            </a:xfrm>
            <a:custGeom>
              <a:avLst/>
              <a:gdLst>
                <a:gd name="connsiteX0" fmla="*/ 469900 w 527050"/>
                <a:gd name="connsiteY0" fmla="*/ 323850 h 374650"/>
                <a:gd name="connsiteX1" fmla="*/ 527050 w 527050"/>
                <a:gd name="connsiteY1" fmla="*/ 158750 h 374650"/>
                <a:gd name="connsiteX2" fmla="*/ 450850 w 527050"/>
                <a:gd name="connsiteY2" fmla="*/ 19050 h 374650"/>
                <a:gd name="connsiteX3" fmla="*/ 273050 w 527050"/>
                <a:gd name="connsiteY3" fmla="*/ 0 h 374650"/>
                <a:gd name="connsiteX4" fmla="*/ 25400 w 527050"/>
                <a:gd name="connsiteY4" fmla="*/ 31750 h 374650"/>
                <a:gd name="connsiteX5" fmla="*/ 0 w 527050"/>
                <a:gd name="connsiteY5" fmla="*/ 190500 h 374650"/>
                <a:gd name="connsiteX6" fmla="*/ 25400 w 527050"/>
                <a:gd name="connsiteY6" fmla="*/ 374650 h 374650"/>
                <a:gd name="connsiteX7" fmla="*/ 234950 w 527050"/>
                <a:gd name="connsiteY7" fmla="*/ 374650 h 374650"/>
                <a:gd name="connsiteX8" fmla="*/ 469900 w 527050"/>
                <a:gd name="connsiteY8" fmla="*/ 323850 h 37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7050" h="374650">
                  <a:moveTo>
                    <a:pt x="469900" y="323850"/>
                  </a:moveTo>
                  <a:lnTo>
                    <a:pt x="527050" y="158750"/>
                  </a:lnTo>
                  <a:lnTo>
                    <a:pt x="450850" y="19050"/>
                  </a:lnTo>
                  <a:lnTo>
                    <a:pt x="273050" y="0"/>
                  </a:lnTo>
                  <a:lnTo>
                    <a:pt x="25400" y="31750"/>
                  </a:lnTo>
                  <a:lnTo>
                    <a:pt x="0" y="190500"/>
                  </a:lnTo>
                  <a:lnTo>
                    <a:pt x="25400" y="374650"/>
                  </a:lnTo>
                  <a:lnTo>
                    <a:pt x="234950" y="374650"/>
                  </a:lnTo>
                  <a:lnTo>
                    <a:pt x="469900" y="323850"/>
                  </a:lnTo>
                  <a:close/>
                </a:path>
              </a:pathLst>
            </a:custGeom>
            <a:solidFill>
              <a:srgbClr val="FCE5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05551" y="5896997"/>
            <a:ext cx="2401674" cy="141681"/>
            <a:chOff x="667835" y="6059723"/>
            <a:chExt cx="2401674" cy="141681"/>
          </a:xfrm>
        </p:grpSpPr>
        <p:sp>
          <p:nvSpPr>
            <p:cNvPr id="13" name="平行四边形 12"/>
            <p:cNvSpPr/>
            <p:nvPr/>
          </p:nvSpPr>
          <p:spPr>
            <a:xfrm>
              <a:off x="667835" y="6059723"/>
              <a:ext cx="2130188" cy="141681"/>
            </a:xfrm>
            <a:prstGeom prst="parallelogram">
              <a:avLst/>
            </a:prstGeom>
            <a:gradFill flip="none" rotWithShape="1">
              <a:gsLst>
                <a:gs pos="0">
                  <a:srgbClr val="2362BF">
                    <a:alpha val="8000"/>
                  </a:srgbClr>
                </a:gs>
                <a:gs pos="100000">
                  <a:srgbClr val="2362B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2797318" y="6059723"/>
              <a:ext cx="130480" cy="141681"/>
            </a:xfrm>
            <a:prstGeom prst="parallelogram">
              <a:avLst/>
            </a:prstGeom>
            <a:solidFill>
              <a:srgbClr val="2362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2939029" y="6059723"/>
              <a:ext cx="130480" cy="141681"/>
            </a:xfrm>
            <a:prstGeom prst="parallelogram">
              <a:avLst/>
            </a:prstGeom>
            <a:solidFill>
              <a:srgbClr val="2362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593445" y="4862782"/>
            <a:ext cx="2713355" cy="482600"/>
            <a:chOff x="609168" y="4875752"/>
            <a:chExt cx="2325024" cy="482352"/>
          </a:xfrm>
        </p:grpSpPr>
        <p:sp>
          <p:nvSpPr>
            <p:cNvPr id="17" name="矩形: 圆角 16"/>
            <p:cNvSpPr/>
            <p:nvPr/>
          </p:nvSpPr>
          <p:spPr>
            <a:xfrm>
              <a:off x="609168" y="4875752"/>
              <a:ext cx="2165782" cy="482352"/>
            </a:xfrm>
            <a:prstGeom prst="roundRect">
              <a:avLst>
                <a:gd name="adj" fmla="val 50000"/>
              </a:avLst>
            </a:prstGeom>
            <a:gradFill flip="none" rotWithShape="1">
              <a:gsLst>
                <a:gs pos="0">
                  <a:srgbClr val="1E77EC"/>
                </a:gs>
                <a:gs pos="78000">
                  <a:srgbClr val="284B9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000"/>
                </a:lnSpc>
              </a:pPr>
              <a:endParaRPr lang="zh-CN" altLang="en-US" kern="100">
                <a:cs typeface="+mn-ea"/>
              </a:endParaRPr>
            </a:p>
          </p:txBody>
        </p:sp>
        <p:sp>
          <p:nvSpPr>
            <p:cNvPr id="18" name="椭圆 17"/>
            <p:cNvSpPr/>
            <p:nvPr/>
          </p:nvSpPr>
          <p:spPr>
            <a:xfrm>
              <a:off x="766763" y="4967858"/>
              <a:ext cx="298140" cy="2981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箭头: 右 18"/>
            <p:cNvSpPr/>
            <p:nvPr/>
          </p:nvSpPr>
          <p:spPr>
            <a:xfrm>
              <a:off x="852972" y="5068581"/>
              <a:ext cx="125722" cy="96696"/>
            </a:xfrm>
            <a:prstGeom prst="rightArrow">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151112" y="4932262"/>
              <a:ext cx="1783080" cy="368111"/>
            </a:xfrm>
            <a:prstGeom prst="rect">
              <a:avLst/>
            </a:prstGeom>
            <a:noFill/>
          </p:spPr>
          <p:txBody>
            <a:bodyPr wrap="square" rtlCol="0">
              <a:spAutoFit/>
            </a:bodyPr>
            <a:lstStyle/>
            <a:p>
              <a:r>
                <a:rPr lang="zh-CN" altLang="en-US" dirty="0">
                  <a:solidFill>
                    <a:schemeClr val="bg1"/>
                  </a:solidFill>
                </a:rPr>
                <a:t>主讲人：任海波</a:t>
              </a:r>
            </a:p>
          </p:txBody>
        </p:sp>
      </p:grpSp>
      <p:sp>
        <p:nvSpPr>
          <p:cNvPr id="22" name="任意多边形: 形状 21"/>
          <p:cNvSpPr/>
          <p:nvPr/>
        </p:nvSpPr>
        <p:spPr>
          <a:xfrm rot="19125201">
            <a:off x="-694907" y="-7939"/>
            <a:ext cx="1928166" cy="1382367"/>
          </a:xfrm>
          <a:custGeom>
            <a:avLst/>
            <a:gdLst>
              <a:gd name="connsiteX0" fmla="*/ 1212160 w 1928166"/>
              <a:gd name="connsiteY0" fmla="*/ 0 h 1382367"/>
              <a:gd name="connsiteX1" fmla="*/ 1928166 w 1928166"/>
              <a:gd name="connsiteY1" fmla="*/ 627847 h 1382367"/>
              <a:gd name="connsiteX2" fmla="*/ 1928166 w 1928166"/>
              <a:gd name="connsiteY2" fmla="*/ 1202022 h 1382367"/>
              <a:gd name="connsiteX3" fmla="*/ 1747821 w 1928166"/>
              <a:gd name="connsiteY3" fmla="*/ 1382367 h 1382367"/>
              <a:gd name="connsiteX4" fmla="*/ 0 w 1928166"/>
              <a:gd name="connsiteY4" fmla="*/ 1382367 h 1382367"/>
              <a:gd name="connsiteX5" fmla="*/ 1212160 w 1928166"/>
              <a:gd name="connsiteY5" fmla="*/ 0 h 1382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8166" h="1382367">
                <a:moveTo>
                  <a:pt x="1212160" y="0"/>
                </a:moveTo>
                <a:lnTo>
                  <a:pt x="1928166" y="627847"/>
                </a:lnTo>
                <a:lnTo>
                  <a:pt x="1928166" y="1202022"/>
                </a:lnTo>
                <a:cubicBezTo>
                  <a:pt x="1928166" y="1301625"/>
                  <a:pt x="1847423" y="1382368"/>
                  <a:pt x="1747821" y="1382367"/>
                </a:cubicBezTo>
                <a:lnTo>
                  <a:pt x="0" y="1382367"/>
                </a:lnTo>
                <a:lnTo>
                  <a:pt x="1212160" y="0"/>
                </a:lnTo>
                <a:close/>
              </a:path>
            </a:pathLst>
          </a:custGeom>
          <a:gradFill flip="none" rotWithShape="1">
            <a:gsLst>
              <a:gs pos="0">
                <a:srgbClr val="1E77EC"/>
              </a:gs>
              <a:gs pos="78000">
                <a:srgbClr val="284B9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000"/>
              </a:lnSpc>
            </a:pPr>
            <a:endParaRPr lang="zh-CN" altLang="en-US" kern="100">
              <a:cs typeface="+mn-ea"/>
            </a:endParaRPr>
          </a:p>
        </p:txBody>
      </p:sp>
      <p:sp>
        <p:nvSpPr>
          <p:cNvPr id="23" name="文本框 22"/>
          <p:cNvSpPr txBox="1"/>
          <p:nvPr/>
        </p:nvSpPr>
        <p:spPr>
          <a:xfrm>
            <a:off x="722931" y="5546057"/>
            <a:ext cx="2398029" cy="400110"/>
          </a:xfrm>
          <a:prstGeom prst="rect">
            <a:avLst/>
          </a:prstGeom>
          <a:noFill/>
        </p:spPr>
        <p:txBody>
          <a:bodyPr wrap="square">
            <a:spAutoFit/>
          </a:bodyPr>
          <a:lstStyle/>
          <a:p>
            <a:r>
              <a:rPr lang="zh-CN" altLang="en-US" sz="2000" spc="600" dirty="0">
                <a:solidFill>
                  <a:srgbClr val="284B90"/>
                </a:solidFill>
              </a:rPr>
              <a:t>聊城市财政局</a:t>
            </a:r>
          </a:p>
        </p:txBody>
      </p:sp>
      <p:pic>
        <p:nvPicPr>
          <p:cNvPr id="24" name="图片 23"/>
          <p:cNvPicPr>
            <a:picLocks noChangeAspect="1"/>
          </p:cNvPicPr>
          <p:nvPr/>
        </p:nvPicPr>
        <p:blipFill rotWithShape="1">
          <a:blip r:embed="rId3"/>
          <a:srcRect r="23235"/>
          <a:stretch>
            <a:fillRect/>
          </a:stretch>
        </p:blipFill>
        <p:spPr>
          <a:xfrm>
            <a:off x="5359533" y="14120"/>
            <a:ext cx="6856174" cy="7584081"/>
          </a:xfrm>
          <a:prstGeom prst="rect">
            <a:avLst/>
          </a:prstGeom>
        </p:spPr>
      </p:pic>
      <p:pic>
        <p:nvPicPr>
          <p:cNvPr id="3" name="图片 2"/>
          <p:cNvPicPr>
            <a:picLocks noChangeAspect="1"/>
          </p:cNvPicPr>
          <p:nvPr/>
        </p:nvPicPr>
        <p:blipFill>
          <a:blip r:embed="rId4"/>
          <a:stretch>
            <a:fillRect/>
          </a:stretch>
        </p:blipFill>
        <p:spPr>
          <a:xfrm>
            <a:off x="250126" y="1464959"/>
            <a:ext cx="8413209" cy="224961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70556"/>
            <a:ext cx="11927682" cy="579538"/>
            <a:chOff x="0" y="170556"/>
            <a:chExt cx="11927682" cy="579538"/>
          </a:xfrm>
        </p:grpSpPr>
        <p:sp>
          <p:nvSpPr>
            <p:cNvPr id="5" name="矩形 4"/>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二、什么是财政体制</a:t>
              </a:r>
            </a:p>
          </p:txBody>
        </p:sp>
        <p:grpSp>
          <p:nvGrpSpPr>
            <p:cNvPr id="9" name="组合 8"/>
            <p:cNvGrpSpPr/>
            <p:nvPr/>
          </p:nvGrpSpPr>
          <p:grpSpPr>
            <a:xfrm>
              <a:off x="11641932" y="591388"/>
              <a:ext cx="285750" cy="129237"/>
              <a:chOff x="11641931" y="489798"/>
              <a:chExt cx="392907" cy="230828"/>
            </a:xfrm>
          </p:grpSpPr>
          <p:sp>
            <p:nvSpPr>
              <p:cNvPr id="10" name="平行四边形 9"/>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组合 42"/>
          <p:cNvGrpSpPr/>
          <p:nvPr/>
        </p:nvGrpSpPr>
        <p:grpSpPr>
          <a:xfrm>
            <a:off x="638330" y="1162089"/>
            <a:ext cx="10982170" cy="1664506"/>
            <a:chOff x="4890432" y="1452321"/>
            <a:chExt cx="12345049" cy="1481713"/>
          </a:xfrm>
        </p:grpSpPr>
        <p:sp>
          <p:nvSpPr>
            <p:cNvPr id="44" name="矩形: 圆角 43"/>
            <p:cNvSpPr/>
            <p:nvPr/>
          </p:nvSpPr>
          <p:spPr>
            <a:xfrm>
              <a:off x="4890432" y="1452321"/>
              <a:ext cx="12345049" cy="1481713"/>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a:p>
          </p:txBody>
        </p:sp>
        <p:sp>
          <p:nvSpPr>
            <p:cNvPr id="46" name="文本框 45"/>
            <p:cNvSpPr txBox="1"/>
            <p:nvPr/>
          </p:nvSpPr>
          <p:spPr>
            <a:xfrm>
              <a:off x="5609490" y="1621802"/>
              <a:ext cx="10906934" cy="1149750"/>
            </a:xfrm>
            <a:prstGeom prst="rect">
              <a:avLst/>
            </a:prstGeom>
            <a:noFill/>
          </p:spPr>
          <p:txBody>
            <a:bodyPr wrap="square">
              <a:spAutoFit/>
            </a:bodyPr>
            <a:lstStyle/>
            <a:p>
              <a:pPr algn="just">
                <a:lnSpc>
                  <a:spcPct val="150000"/>
                </a:lnSpc>
              </a:pPr>
              <a:r>
                <a:rPr lang="zh-CN" altLang="en-US" sz="2600" dirty="0"/>
                <a:t>财政体制是规定</a:t>
              </a:r>
              <a:r>
                <a:rPr lang="zh-CN" altLang="en-US" sz="2600" b="1" dirty="0">
                  <a:solidFill>
                    <a:srgbClr val="115EC5"/>
                  </a:solidFill>
                </a:rPr>
                <a:t>中央财政与地方财政</a:t>
              </a:r>
              <a:r>
                <a:rPr lang="zh-CN" altLang="en-US" sz="2600" dirty="0"/>
                <a:t>、</a:t>
              </a:r>
              <a:r>
                <a:rPr lang="zh-CN" altLang="en-US" sz="2600" b="1" dirty="0">
                  <a:solidFill>
                    <a:srgbClr val="115EC5"/>
                  </a:solidFill>
                </a:rPr>
                <a:t>地方财政之间</a:t>
              </a:r>
              <a:r>
                <a:rPr lang="zh-CN" altLang="en-US" sz="2600" dirty="0"/>
                <a:t>在财政管理方面的职责权限和相应利益的制度。</a:t>
              </a:r>
            </a:p>
          </p:txBody>
        </p:sp>
      </p:grpSp>
      <p:grpSp>
        <p:nvGrpSpPr>
          <p:cNvPr id="37" name="组合 36"/>
          <p:cNvGrpSpPr/>
          <p:nvPr/>
        </p:nvGrpSpPr>
        <p:grpSpPr>
          <a:xfrm>
            <a:off x="2416808" y="3059304"/>
            <a:ext cx="7425215" cy="543587"/>
            <a:chOff x="716855" y="2508954"/>
            <a:chExt cx="7425215" cy="543587"/>
          </a:xfrm>
        </p:grpSpPr>
        <p:grpSp>
          <p:nvGrpSpPr>
            <p:cNvPr id="22" name="组合 21"/>
            <p:cNvGrpSpPr/>
            <p:nvPr/>
          </p:nvGrpSpPr>
          <p:grpSpPr>
            <a:xfrm>
              <a:off x="3993957" y="2532476"/>
              <a:ext cx="4148113" cy="520065"/>
              <a:chOff x="5337637" y="3708871"/>
              <a:chExt cx="4148113" cy="520065"/>
            </a:xfrm>
          </p:grpSpPr>
          <p:sp>
            <p:nvSpPr>
              <p:cNvPr id="47" name="矩形: 圆角 46"/>
              <p:cNvSpPr/>
              <p:nvPr/>
            </p:nvSpPr>
            <p:spPr bwMode="auto">
              <a:xfrm>
                <a:off x="5337637" y="3708871"/>
                <a:ext cx="4148113" cy="510350"/>
              </a:xfrm>
              <a:prstGeom prst="roundRect">
                <a:avLst>
                  <a:gd name="adj" fmla="val 4175"/>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sz="2600" dirty="0">
                  <a:latin typeface="微软雅黑" panose="020B0503020204020204" charset="-122"/>
                  <a:ea typeface="微软雅黑" panose="020B0503020204020204" charset="-122"/>
                </a:endParaRPr>
              </a:p>
            </p:txBody>
          </p:sp>
          <p:sp>
            <p:nvSpPr>
              <p:cNvPr id="2" name="文本框 1"/>
              <p:cNvSpPr txBox="1"/>
              <p:nvPr/>
            </p:nvSpPr>
            <p:spPr>
              <a:xfrm>
                <a:off x="5474156" y="3737446"/>
                <a:ext cx="3954444" cy="491490"/>
              </a:xfrm>
              <a:prstGeom prst="rect">
                <a:avLst/>
              </a:prstGeom>
              <a:noFill/>
            </p:spPr>
            <p:txBody>
              <a:bodyPr wrap="square" rtlCol="0">
                <a:spAutoFit/>
              </a:bodyPr>
              <a:lstStyle/>
              <a:p>
                <a:r>
                  <a:rPr lang="zh-CN" altLang="en-US" sz="2600" dirty="0"/>
                  <a:t>各级政府之间的财力划分</a:t>
                </a:r>
              </a:p>
            </p:txBody>
          </p:sp>
        </p:grpSp>
        <p:grpSp>
          <p:nvGrpSpPr>
            <p:cNvPr id="26" name="组合 25"/>
            <p:cNvGrpSpPr/>
            <p:nvPr/>
          </p:nvGrpSpPr>
          <p:grpSpPr>
            <a:xfrm>
              <a:off x="716855" y="2508954"/>
              <a:ext cx="3277103" cy="533872"/>
              <a:chOff x="2060533" y="3671158"/>
              <a:chExt cx="3277103" cy="533872"/>
            </a:xfrm>
          </p:grpSpPr>
          <p:sp>
            <p:nvSpPr>
              <p:cNvPr id="49" name="梯形 48"/>
              <p:cNvSpPr/>
              <p:nvPr/>
            </p:nvSpPr>
            <p:spPr>
              <a:xfrm>
                <a:off x="2060533" y="3671158"/>
                <a:ext cx="3277103" cy="533872"/>
              </a:xfrm>
              <a:prstGeom prst="trapezoid">
                <a:avLst>
                  <a:gd name="adj" fmla="val 0"/>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dirty="0">
                  <a:solidFill>
                    <a:srgbClr val="0197B8"/>
                  </a:solidFill>
                </a:endParaRPr>
              </a:p>
            </p:txBody>
          </p:sp>
          <p:sp>
            <p:nvSpPr>
              <p:cNvPr id="52" name="矩形 51"/>
              <p:cNvSpPr/>
              <p:nvPr/>
            </p:nvSpPr>
            <p:spPr>
              <a:xfrm>
                <a:off x="2451944" y="3707262"/>
                <a:ext cx="2494280" cy="491490"/>
              </a:xfrm>
              <a:prstGeom prst="rect">
                <a:avLst/>
              </a:prstGeom>
            </p:spPr>
            <p:txBody>
              <a:bodyPr wrap="none">
                <a:spAutoFit/>
              </a:bodyPr>
              <a:lstStyle/>
              <a:p>
                <a:pPr algn="ctr">
                  <a:spcAft>
                    <a:spcPts val="0"/>
                  </a:spcAft>
                </a:pPr>
                <a:r>
                  <a:rPr lang="zh-CN" altLang="en-US" sz="2600" b="1" kern="100" dirty="0">
                    <a:solidFill>
                      <a:schemeClr val="bg1"/>
                    </a:solidFill>
                    <a:latin typeface="微软雅黑" panose="020B0503020204020204" charset="-122"/>
                    <a:ea typeface="微软雅黑" panose="020B0503020204020204" charset="-122"/>
                    <a:cs typeface="Times New Roman" panose="02020603050405020304" pitchFamily="18" charset="0"/>
                  </a:rPr>
                  <a:t>财政体制的核心</a:t>
                </a:r>
              </a:p>
            </p:txBody>
          </p:sp>
        </p:grpSp>
      </p:grpSp>
      <p:grpSp>
        <p:nvGrpSpPr>
          <p:cNvPr id="67" name="组合 66"/>
          <p:cNvGrpSpPr/>
          <p:nvPr/>
        </p:nvGrpSpPr>
        <p:grpSpPr>
          <a:xfrm>
            <a:off x="3794280" y="4160240"/>
            <a:ext cx="4670271" cy="2374842"/>
            <a:chOff x="638329" y="3674123"/>
            <a:chExt cx="4670271" cy="2374842"/>
          </a:xfrm>
        </p:grpSpPr>
        <p:sp>
          <p:nvSpPr>
            <p:cNvPr id="55" name="矩形: 圆角 54"/>
            <p:cNvSpPr/>
            <p:nvPr/>
          </p:nvSpPr>
          <p:spPr bwMode="auto">
            <a:xfrm>
              <a:off x="638329" y="3717057"/>
              <a:ext cx="4670271" cy="2331908"/>
            </a:xfrm>
            <a:prstGeom prst="roundRect">
              <a:avLst>
                <a:gd name="adj" fmla="val 4175"/>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sz="2600" dirty="0">
                <a:latin typeface="微软雅黑" panose="020B0503020204020204" charset="-122"/>
                <a:ea typeface="微软雅黑" panose="020B0503020204020204" charset="-122"/>
              </a:endParaRPr>
            </a:p>
          </p:txBody>
        </p:sp>
        <p:sp>
          <p:nvSpPr>
            <p:cNvPr id="56" name="文本框 55"/>
            <p:cNvSpPr txBox="1"/>
            <p:nvPr/>
          </p:nvSpPr>
          <p:spPr>
            <a:xfrm>
              <a:off x="1136569" y="3674123"/>
              <a:ext cx="3673791" cy="2151936"/>
            </a:xfrm>
            <a:prstGeom prst="rect">
              <a:avLst/>
            </a:prstGeom>
            <a:noFill/>
          </p:spPr>
          <p:txBody>
            <a:bodyPr wrap="square">
              <a:spAutoFit/>
            </a:bodyPr>
            <a:lstStyle/>
            <a:p>
              <a:pPr marL="285750" indent="-285750" algn="just">
                <a:lnSpc>
                  <a:spcPct val="180000"/>
                </a:lnSpc>
                <a:buClr>
                  <a:srgbClr val="115EC5"/>
                </a:buClr>
                <a:buFont typeface="Wingdings" panose="05000000000000000000" pitchFamily="2" charset="2"/>
                <a:buChar char="Ø"/>
              </a:pPr>
              <a:r>
                <a:rPr lang="zh-CN" altLang="en-US" sz="2600" dirty="0"/>
                <a:t>中央与地方收入划分</a:t>
              </a:r>
              <a:endParaRPr lang="en-US" altLang="zh-CN" sz="2600" dirty="0"/>
            </a:p>
            <a:p>
              <a:pPr marL="285750" indent="-285750" algn="just">
                <a:lnSpc>
                  <a:spcPct val="180000"/>
                </a:lnSpc>
                <a:buClr>
                  <a:srgbClr val="115EC5"/>
                </a:buClr>
                <a:buFont typeface="Wingdings" panose="05000000000000000000" pitchFamily="2" charset="2"/>
                <a:buChar char="Ø"/>
              </a:pPr>
              <a:r>
                <a:rPr lang="zh-CN" altLang="en-US" sz="2600" dirty="0"/>
                <a:t>省与市县财力划分</a:t>
              </a:r>
              <a:endParaRPr lang="en-US" altLang="zh-CN" sz="2600" dirty="0"/>
            </a:p>
            <a:p>
              <a:pPr marL="285750" indent="-285750" algn="just">
                <a:lnSpc>
                  <a:spcPct val="180000"/>
                </a:lnSpc>
                <a:buClr>
                  <a:srgbClr val="115EC5"/>
                </a:buClr>
                <a:buFont typeface="Wingdings" panose="05000000000000000000" pitchFamily="2" charset="2"/>
                <a:buChar char="Ø"/>
              </a:pPr>
              <a:r>
                <a:rPr lang="zh-CN" altLang="en-US" sz="2600" dirty="0"/>
                <a:t>市与县级财力分享</a:t>
              </a:r>
              <a:endParaRPr lang="en-US" altLang="zh-CN" sz="2600" dirty="0"/>
            </a:p>
          </p:txBody>
        </p:sp>
      </p:grpSp>
      <p:sp>
        <p:nvSpPr>
          <p:cNvPr id="68" name="箭头: 右 67"/>
          <p:cNvSpPr/>
          <p:nvPr/>
        </p:nvSpPr>
        <p:spPr>
          <a:xfrm rot="5400000">
            <a:off x="5858875" y="3583833"/>
            <a:ext cx="474249" cy="678566"/>
          </a:xfrm>
          <a:prstGeom prst="rightArrow">
            <a:avLst/>
          </a:prstGeom>
          <a:gradFill flip="none" rotWithShape="1">
            <a:gsLst>
              <a:gs pos="97000">
                <a:srgbClr val="1E77EC"/>
              </a:gs>
              <a:gs pos="3000">
                <a:srgbClr val="1E77E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15968" y="1762895"/>
            <a:ext cx="10160065" cy="916997"/>
            <a:chOff x="4607016" y="1412207"/>
            <a:chExt cx="10160065" cy="916997"/>
          </a:xfrm>
        </p:grpSpPr>
        <p:sp>
          <p:nvSpPr>
            <p:cNvPr id="25" name="矩形: 圆角 24"/>
            <p:cNvSpPr/>
            <p:nvPr/>
          </p:nvSpPr>
          <p:spPr>
            <a:xfrm>
              <a:off x="4607016" y="1412207"/>
              <a:ext cx="10160065" cy="916997"/>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114999" y="1591217"/>
              <a:ext cx="9144099" cy="530860"/>
            </a:xfrm>
            <a:prstGeom prst="rect">
              <a:avLst/>
            </a:prstGeom>
            <a:noFill/>
          </p:spPr>
          <p:txBody>
            <a:bodyPr wrap="square">
              <a:spAutoFit/>
            </a:bodyPr>
            <a:lstStyle/>
            <a:p>
              <a:pPr algn="just">
                <a:lnSpc>
                  <a:spcPct val="130000"/>
                </a:lnSpc>
              </a:pPr>
              <a:r>
                <a:rPr lang="zh-CN" altLang="en-US" sz="2200" dirty="0"/>
                <a:t>我国现行税制共有</a:t>
              </a:r>
              <a:r>
                <a:rPr lang="en-US" altLang="zh-CN" sz="2200" b="1" dirty="0">
                  <a:solidFill>
                    <a:srgbClr val="1E77EC"/>
                  </a:solidFill>
                </a:rPr>
                <a:t>18</a:t>
              </a:r>
              <a:r>
                <a:rPr lang="zh-CN" altLang="en-US" sz="2200" dirty="0"/>
                <a:t>个税种，分为中央税、中央地方共享税、地方税。</a:t>
              </a:r>
            </a:p>
          </p:txBody>
        </p:sp>
      </p:grpSp>
      <p:grpSp>
        <p:nvGrpSpPr>
          <p:cNvPr id="52" name="组合 51"/>
          <p:cNvGrpSpPr/>
          <p:nvPr/>
        </p:nvGrpSpPr>
        <p:grpSpPr>
          <a:xfrm>
            <a:off x="0" y="170556"/>
            <a:ext cx="11927682" cy="579538"/>
            <a:chOff x="0" y="170556"/>
            <a:chExt cx="11927682" cy="579538"/>
          </a:xfrm>
        </p:grpSpPr>
        <p:sp>
          <p:nvSpPr>
            <p:cNvPr id="57" name="矩形 56"/>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二、什么是财政体制</a:t>
              </a:r>
            </a:p>
          </p:txBody>
        </p:sp>
        <p:grpSp>
          <p:nvGrpSpPr>
            <p:cNvPr id="61" name="组合 60"/>
            <p:cNvGrpSpPr/>
            <p:nvPr/>
          </p:nvGrpSpPr>
          <p:grpSpPr>
            <a:xfrm>
              <a:off x="11641932" y="591388"/>
              <a:ext cx="285750" cy="129237"/>
              <a:chOff x="11641931" y="489798"/>
              <a:chExt cx="392907" cy="230828"/>
            </a:xfrm>
          </p:grpSpPr>
          <p:sp>
            <p:nvSpPr>
              <p:cNvPr id="62" name="平行四边形 61"/>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5" name="组合 54"/>
          <p:cNvGrpSpPr/>
          <p:nvPr/>
        </p:nvGrpSpPr>
        <p:grpSpPr>
          <a:xfrm>
            <a:off x="495003" y="1045626"/>
            <a:ext cx="4821083" cy="508519"/>
            <a:chOff x="525021" y="1016684"/>
            <a:chExt cx="4821083" cy="508519"/>
          </a:xfrm>
        </p:grpSpPr>
        <p:grpSp>
          <p:nvGrpSpPr>
            <p:cNvPr id="56" name="组合 55"/>
            <p:cNvGrpSpPr/>
            <p:nvPr/>
          </p:nvGrpSpPr>
          <p:grpSpPr>
            <a:xfrm>
              <a:off x="525021" y="1181101"/>
              <a:ext cx="311718" cy="179686"/>
              <a:chOff x="850900" y="671681"/>
              <a:chExt cx="622467" cy="358815"/>
            </a:xfrm>
          </p:grpSpPr>
          <p:sp>
            <p:nvSpPr>
              <p:cNvPr id="71" name="椭圆 70"/>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2" name="椭圆 71"/>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65" name="矩形: 圆角 64"/>
            <p:cNvSpPr/>
            <p:nvPr/>
          </p:nvSpPr>
          <p:spPr>
            <a:xfrm>
              <a:off x="982717" y="1016684"/>
              <a:ext cx="4343627"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66" name="文本框 65"/>
            <p:cNvSpPr txBox="1"/>
            <p:nvPr/>
          </p:nvSpPr>
          <p:spPr>
            <a:xfrm>
              <a:off x="1002478" y="1040111"/>
              <a:ext cx="4343626" cy="460375"/>
            </a:xfrm>
            <a:prstGeom prst="rect">
              <a:avLst/>
            </a:prstGeom>
            <a:noFill/>
          </p:spPr>
          <p:txBody>
            <a:bodyPr wrap="square">
              <a:spAutoFit/>
            </a:bodyPr>
            <a:lstStyle/>
            <a:p>
              <a:r>
                <a:rPr lang="zh-CN" altLang="en-US" sz="2400" b="1" dirty="0">
                  <a:cs typeface="+mn-ea"/>
                  <a:sym typeface="+mn-lt"/>
                </a:rPr>
                <a:t>中央与地方收入划分</a:t>
              </a:r>
            </a:p>
          </p:txBody>
        </p:sp>
      </p:grpSp>
      <p:grpSp>
        <p:nvGrpSpPr>
          <p:cNvPr id="13" name="组合 12"/>
          <p:cNvGrpSpPr/>
          <p:nvPr/>
        </p:nvGrpSpPr>
        <p:grpSpPr>
          <a:xfrm>
            <a:off x="652538" y="2901648"/>
            <a:ext cx="10886924" cy="3734383"/>
            <a:chOff x="639138" y="2901648"/>
            <a:chExt cx="10886924" cy="3734383"/>
          </a:xfrm>
        </p:grpSpPr>
        <p:grpSp>
          <p:nvGrpSpPr>
            <p:cNvPr id="12" name="组合 11"/>
            <p:cNvGrpSpPr/>
            <p:nvPr/>
          </p:nvGrpSpPr>
          <p:grpSpPr>
            <a:xfrm>
              <a:off x="639138" y="2901648"/>
              <a:ext cx="3438461" cy="3729844"/>
              <a:chOff x="639138" y="2901648"/>
              <a:chExt cx="3438461" cy="3729844"/>
            </a:xfrm>
          </p:grpSpPr>
          <p:sp>
            <p:nvSpPr>
              <p:cNvPr id="28" name="箭头: 右 78"/>
              <p:cNvSpPr/>
              <p:nvPr/>
            </p:nvSpPr>
            <p:spPr>
              <a:xfrm rot="5400000">
                <a:off x="2132685" y="5220293"/>
                <a:ext cx="451366" cy="588546"/>
              </a:xfrm>
              <a:prstGeom prst="rightArrow">
                <a:avLst/>
              </a:prstGeom>
              <a:gradFill flip="none" rotWithShape="1">
                <a:gsLst>
                  <a:gs pos="97000">
                    <a:srgbClr val="1E77EC"/>
                  </a:gs>
                  <a:gs pos="3000">
                    <a:srgbClr val="1E77E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39138" y="5765931"/>
                <a:ext cx="3438461" cy="865561"/>
                <a:chOff x="8431845" y="5717709"/>
                <a:chExt cx="4723706" cy="1066343"/>
              </a:xfrm>
            </p:grpSpPr>
            <p:sp>
              <p:nvSpPr>
                <p:cNvPr id="34" name="矩形: 圆角 85"/>
                <p:cNvSpPr/>
                <p:nvPr/>
              </p:nvSpPr>
              <p:spPr>
                <a:xfrm>
                  <a:off x="8431845" y="5717709"/>
                  <a:ext cx="4723706" cy="1035306"/>
                </a:xfrm>
                <a:prstGeom prst="roundRect">
                  <a:avLst>
                    <a:gd name="adj" fmla="val 2058"/>
                  </a:avLst>
                </a:prstGeom>
                <a:solidFill>
                  <a:schemeClr val="bg1">
                    <a:alpha val="60000"/>
                  </a:schemeClr>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461957" y="5895627"/>
                  <a:ext cx="4663483" cy="888425"/>
                </a:xfrm>
                <a:prstGeom prst="rect">
                  <a:avLst/>
                </a:prstGeom>
                <a:noFill/>
              </p:spPr>
              <p:txBody>
                <a:bodyPr wrap="square">
                  <a:spAutoFit/>
                </a:bodyPr>
                <a:lstStyle>
                  <a:defPPr>
                    <a:defRPr lang="zh-CN"/>
                  </a:defPPr>
                  <a:lvl1pPr marL="285750" indent="-285750">
                    <a:buFont typeface="Wingdings" panose="05000000000000000000" pitchFamily="2" charset="2"/>
                    <a:buChar char="Ø"/>
                  </a:lvl1pPr>
                </a:lstStyle>
                <a:p>
                  <a:pPr marL="0" indent="0" algn="ctr">
                    <a:lnSpc>
                      <a:spcPct val="150000"/>
                    </a:lnSpc>
                    <a:buNone/>
                  </a:pPr>
                  <a:r>
                    <a:rPr lang="zh-CN" sz="2000" dirty="0"/>
                    <a:t>全部归中央</a:t>
                  </a:r>
                </a:p>
              </p:txBody>
            </p:sp>
          </p:grpSp>
          <p:grpSp>
            <p:nvGrpSpPr>
              <p:cNvPr id="7" name="组合 6"/>
              <p:cNvGrpSpPr/>
              <p:nvPr/>
            </p:nvGrpSpPr>
            <p:grpSpPr>
              <a:xfrm>
                <a:off x="639138" y="2901648"/>
                <a:ext cx="3438461" cy="2361553"/>
                <a:chOff x="639138" y="2901648"/>
                <a:chExt cx="3438461" cy="2361553"/>
              </a:xfrm>
            </p:grpSpPr>
            <p:grpSp>
              <p:nvGrpSpPr>
                <p:cNvPr id="4" name="组合 3"/>
                <p:cNvGrpSpPr/>
                <p:nvPr/>
              </p:nvGrpSpPr>
              <p:grpSpPr>
                <a:xfrm>
                  <a:off x="639138" y="3182621"/>
                  <a:ext cx="3438461" cy="2080580"/>
                  <a:chOff x="639138" y="3182621"/>
                  <a:chExt cx="3438461" cy="2080580"/>
                </a:xfrm>
              </p:grpSpPr>
              <p:sp>
                <p:nvSpPr>
                  <p:cNvPr id="29" name="矩形: 圆角 28"/>
                  <p:cNvSpPr/>
                  <p:nvPr/>
                </p:nvSpPr>
                <p:spPr bwMode="auto">
                  <a:xfrm>
                    <a:off x="639138" y="3182621"/>
                    <a:ext cx="3438461" cy="2080580"/>
                  </a:xfrm>
                  <a:prstGeom prst="roundRect">
                    <a:avLst>
                      <a:gd name="adj" fmla="val 4175"/>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微软雅黑" panose="020B0503020204020204" charset="-122"/>
                      <a:ea typeface="微软雅黑" panose="020B0503020204020204" charset="-122"/>
                    </a:endParaRPr>
                  </a:p>
                </p:txBody>
              </p:sp>
              <p:sp>
                <p:nvSpPr>
                  <p:cNvPr id="36" name="文本框 35"/>
                  <p:cNvSpPr txBox="1"/>
                  <p:nvPr/>
                </p:nvSpPr>
                <p:spPr>
                  <a:xfrm>
                    <a:off x="1141384" y="4392005"/>
                    <a:ext cx="2435599" cy="400110"/>
                  </a:xfrm>
                  <a:prstGeom prst="rect">
                    <a:avLst/>
                  </a:prstGeom>
                  <a:noFill/>
                </p:spPr>
                <p:txBody>
                  <a:bodyPr wrap="square">
                    <a:spAutoFit/>
                  </a:bodyPr>
                  <a:lstStyle/>
                  <a:p>
                    <a:pPr marL="342900" indent="-342900">
                      <a:buFont typeface="Arial" panose="020B0604020202020204" pitchFamily="34" charset="0"/>
                      <a:buChar char="•"/>
                    </a:pPr>
                    <a:r>
                      <a:rPr lang="zh-CN" altLang="en-US" sz="2000" dirty="0">
                        <a:solidFill>
                          <a:srgbClr val="115EC5"/>
                        </a:solidFill>
                      </a:rPr>
                      <a:t>车辆购置税</a:t>
                    </a:r>
                    <a:endParaRPr lang="zh-CN" altLang="en-US" sz="1500" dirty="0"/>
                  </a:p>
                </p:txBody>
              </p:sp>
              <p:sp>
                <p:nvSpPr>
                  <p:cNvPr id="38" name="文本框 37"/>
                  <p:cNvSpPr txBox="1"/>
                  <p:nvPr/>
                </p:nvSpPr>
                <p:spPr>
                  <a:xfrm>
                    <a:off x="1161145" y="4821594"/>
                    <a:ext cx="2681650" cy="398780"/>
                  </a:xfrm>
                  <a:prstGeom prst="rect">
                    <a:avLst/>
                  </a:prstGeom>
                  <a:noFill/>
                </p:spPr>
                <p:txBody>
                  <a:bodyPr wrap="square">
                    <a:spAutoFit/>
                  </a:bodyPr>
                  <a:lstStyle/>
                  <a:p>
                    <a:pPr marL="342900" indent="-342900">
                      <a:buFont typeface="Arial" panose="020B0604020202020204" pitchFamily="34" charset="0"/>
                      <a:buChar char="•"/>
                    </a:pPr>
                    <a:r>
                      <a:rPr lang="en-US" altLang="zh-CN" sz="2000" dirty="0">
                        <a:solidFill>
                          <a:srgbClr val="115EC5"/>
                        </a:solidFill>
                      </a:rPr>
                      <a:t>……</a:t>
                    </a:r>
                  </a:p>
                </p:txBody>
              </p:sp>
              <p:sp>
                <p:nvSpPr>
                  <p:cNvPr id="81" name="文本框 80"/>
                  <p:cNvSpPr txBox="1"/>
                  <p:nvPr/>
                </p:nvSpPr>
                <p:spPr>
                  <a:xfrm>
                    <a:off x="1141384" y="3962417"/>
                    <a:ext cx="2574089" cy="398780"/>
                  </a:xfrm>
                  <a:prstGeom prst="rect">
                    <a:avLst/>
                  </a:prstGeom>
                  <a:noFill/>
                </p:spPr>
                <p:txBody>
                  <a:bodyPr wrap="square">
                    <a:spAutoFit/>
                  </a:bodyPr>
                  <a:lstStyle/>
                  <a:p>
                    <a:pPr marL="342900" indent="-342900">
                      <a:buFont typeface="Arial" panose="020B0604020202020204" pitchFamily="34" charset="0"/>
                      <a:buChar char="•"/>
                    </a:pPr>
                    <a:r>
                      <a:rPr lang="zh-CN" altLang="en-US" sz="2000" dirty="0">
                        <a:solidFill>
                          <a:srgbClr val="115EC5"/>
                        </a:solidFill>
                      </a:rPr>
                      <a:t>消费税</a:t>
                    </a:r>
                    <a:endParaRPr lang="zh-CN" altLang="en-US" sz="1500" dirty="0"/>
                  </a:p>
                </p:txBody>
              </p:sp>
              <p:sp>
                <p:nvSpPr>
                  <p:cNvPr id="82" name="文本框 81"/>
                  <p:cNvSpPr txBox="1"/>
                  <p:nvPr/>
                </p:nvSpPr>
                <p:spPr>
                  <a:xfrm>
                    <a:off x="1141384" y="3507665"/>
                    <a:ext cx="2574089" cy="398780"/>
                  </a:xfrm>
                  <a:prstGeom prst="rect">
                    <a:avLst/>
                  </a:prstGeom>
                  <a:noFill/>
                </p:spPr>
                <p:txBody>
                  <a:bodyPr wrap="square">
                    <a:spAutoFit/>
                  </a:bodyPr>
                  <a:lstStyle/>
                  <a:p>
                    <a:pPr marL="342900" indent="-342900">
                      <a:buFont typeface="Arial" panose="020B0604020202020204" pitchFamily="34" charset="0"/>
                      <a:buChar char="•"/>
                    </a:pPr>
                    <a:r>
                      <a:rPr lang="zh-CN" altLang="en-US" sz="2000" dirty="0">
                        <a:solidFill>
                          <a:srgbClr val="115EC5"/>
                        </a:solidFill>
                      </a:rPr>
                      <a:t>关税</a:t>
                    </a:r>
                    <a:endParaRPr lang="zh-CN" altLang="en-US" sz="1500" dirty="0"/>
                  </a:p>
                </p:txBody>
              </p:sp>
            </p:grpSp>
            <p:grpSp>
              <p:nvGrpSpPr>
                <p:cNvPr id="30" name="组合 29"/>
                <p:cNvGrpSpPr/>
                <p:nvPr/>
              </p:nvGrpSpPr>
              <p:grpSpPr>
                <a:xfrm>
                  <a:off x="1051667" y="2901648"/>
                  <a:ext cx="2525316" cy="447712"/>
                  <a:chOff x="4674870" y="2440353"/>
                  <a:chExt cx="2842260" cy="447712"/>
                </a:xfrm>
              </p:grpSpPr>
              <p:sp>
                <p:nvSpPr>
                  <p:cNvPr id="31" name="梯形 30"/>
                  <p:cNvSpPr/>
                  <p:nvPr/>
                </p:nvSpPr>
                <p:spPr>
                  <a:xfrm>
                    <a:off x="4674870" y="2440353"/>
                    <a:ext cx="2842260" cy="447712"/>
                  </a:xfrm>
                  <a:prstGeom prst="trapezoid">
                    <a:avLst>
                      <a:gd name="adj" fmla="val 3073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97B8"/>
                      </a:solidFill>
                    </a:endParaRPr>
                  </a:p>
                </p:txBody>
              </p:sp>
              <p:sp>
                <p:nvSpPr>
                  <p:cNvPr id="32" name="文本框 31"/>
                  <p:cNvSpPr txBox="1"/>
                  <p:nvPr/>
                </p:nvSpPr>
                <p:spPr>
                  <a:xfrm>
                    <a:off x="4907280" y="2448766"/>
                    <a:ext cx="2377440" cy="430887"/>
                  </a:xfrm>
                  <a:prstGeom prst="rect">
                    <a:avLst/>
                  </a:prstGeom>
                  <a:noFill/>
                </p:spPr>
                <p:txBody>
                  <a:bodyPr wrap="square">
                    <a:spAutoFit/>
                  </a:bodyPr>
                  <a:lstStyle/>
                  <a:p>
                    <a:pPr algn="ctr"/>
                    <a:r>
                      <a:rPr lang="zh-CN" altLang="en-US" sz="2200" dirty="0">
                        <a:solidFill>
                          <a:schemeClr val="bg1"/>
                        </a:solidFill>
                        <a:effectLst>
                          <a:outerShdw blurRad="50800" dist="38100" dir="2700000" algn="tl" rotWithShape="0">
                            <a:prstClr val="black">
                              <a:alpha val="40000"/>
                            </a:prstClr>
                          </a:outerShdw>
                        </a:effectLst>
                      </a:rPr>
                      <a:t>中央税</a:t>
                    </a:r>
                  </a:p>
                </p:txBody>
              </p:sp>
            </p:grpSp>
          </p:grpSp>
        </p:grpSp>
        <p:grpSp>
          <p:nvGrpSpPr>
            <p:cNvPr id="11" name="组合 10"/>
            <p:cNvGrpSpPr/>
            <p:nvPr/>
          </p:nvGrpSpPr>
          <p:grpSpPr>
            <a:xfrm>
              <a:off x="4234586" y="2901957"/>
              <a:ext cx="3696028" cy="3734074"/>
              <a:chOff x="4221873" y="2901957"/>
              <a:chExt cx="3696028" cy="3734074"/>
            </a:xfrm>
          </p:grpSpPr>
          <p:grpSp>
            <p:nvGrpSpPr>
              <p:cNvPr id="85" name="组合 84"/>
              <p:cNvGrpSpPr/>
              <p:nvPr/>
            </p:nvGrpSpPr>
            <p:grpSpPr>
              <a:xfrm>
                <a:off x="4221873" y="5765931"/>
                <a:ext cx="3696028" cy="870100"/>
                <a:chOff x="8431845" y="5717709"/>
                <a:chExt cx="4723706" cy="1056021"/>
              </a:xfrm>
            </p:grpSpPr>
            <p:sp>
              <p:nvSpPr>
                <p:cNvPr id="86" name="矩形: 圆角 85"/>
                <p:cNvSpPr/>
                <p:nvPr/>
              </p:nvSpPr>
              <p:spPr>
                <a:xfrm>
                  <a:off x="8431845" y="5717709"/>
                  <a:ext cx="4723706" cy="1035306"/>
                </a:xfrm>
                <a:prstGeom prst="roundRect">
                  <a:avLst>
                    <a:gd name="adj" fmla="val 2058"/>
                  </a:avLst>
                </a:prstGeom>
                <a:solidFill>
                  <a:schemeClr val="bg1">
                    <a:alpha val="60000"/>
                  </a:schemeClr>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p:cNvSpPr txBox="1"/>
                <p:nvPr/>
              </p:nvSpPr>
              <p:spPr>
                <a:xfrm>
                  <a:off x="8486888" y="5766444"/>
                  <a:ext cx="4663483" cy="1007286"/>
                </a:xfrm>
                <a:prstGeom prst="rect">
                  <a:avLst/>
                </a:prstGeom>
                <a:noFill/>
              </p:spPr>
              <p:txBody>
                <a:bodyPr wrap="square">
                  <a:spAutoFit/>
                </a:bodyPr>
                <a:lstStyle>
                  <a:defPPr>
                    <a:defRPr lang="zh-CN"/>
                  </a:defPPr>
                  <a:lvl1pPr marL="285750" indent="-285750">
                    <a:buFont typeface="Wingdings" panose="05000000000000000000" pitchFamily="2" charset="2"/>
                    <a:buChar char="Ø"/>
                  </a:lvl1pPr>
                </a:lstStyle>
                <a:p>
                  <a:pPr marL="0" indent="0" algn="ctr">
                    <a:lnSpc>
                      <a:spcPct val="120000"/>
                    </a:lnSpc>
                    <a:buNone/>
                  </a:pPr>
                  <a:r>
                    <a:rPr lang="zh-CN" altLang="en-US" sz="2000" dirty="0"/>
                    <a:t>增值税收入分享比例为</a:t>
                  </a:r>
                  <a:r>
                    <a:rPr lang="en-US" altLang="zh-CN" sz="2000" dirty="0"/>
                    <a:t>5:5</a:t>
                  </a:r>
                </a:p>
                <a:p>
                  <a:pPr marL="0" indent="0" algn="ctr">
                    <a:lnSpc>
                      <a:spcPct val="120000"/>
                    </a:lnSpc>
                    <a:buNone/>
                  </a:pPr>
                  <a:r>
                    <a:rPr lang="zh-CN" altLang="en-US" sz="2000" dirty="0"/>
                    <a:t>所得税为</a:t>
                  </a:r>
                  <a:r>
                    <a:rPr lang="en-US" altLang="zh-CN" sz="2000" dirty="0"/>
                    <a:t>6:4</a:t>
                  </a:r>
                  <a:endParaRPr lang="zh-CN" altLang="en-US" sz="2000" dirty="0"/>
                </a:p>
              </p:txBody>
            </p:sp>
          </p:grpSp>
          <p:sp>
            <p:nvSpPr>
              <p:cNvPr id="74" name="箭头: 右 78"/>
              <p:cNvSpPr/>
              <p:nvPr/>
            </p:nvSpPr>
            <p:spPr>
              <a:xfrm rot="5400000">
                <a:off x="5844204" y="5220138"/>
                <a:ext cx="451366" cy="588546"/>
              </a:xfrm>
              <a:prstGeom prst="rightArrow">
                <a:avLst/>
              </a:prstGeom>
              <a:gradFill flip="none" rotWithShape="1">
                <a:gsLst>
                  <a:gs pos="97000">
                    <a:srgbClr val="1E77EC"/>
                  </a:gs>
                  <a:gs pos="3000">
                    <a:srgbClr val="1E77E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350657" y="2901957"/>
                <a:ext cx="3438461" cy="2360935"/>
                <a:chOff x="4369655" y="2901648"/>
                <a:chExt cx="3438461" cy="2360935"/>
              </a:xfrm>
            </p:grpSpPr>
            <p:grpSp>
              <p:nvGrpSpPr>
                <p:cNvPr id="5" name="组合 4"/>
                <p:cNvGrpSpPr/>
                <p:nvPr/>
              </p:nvGrpSpPr>
              <p:grpSpPr>
                <a:xfrm>
                  <a:off x="4369655" y="3183240"/>
                  <a:ext cx="3438461" cy="2079343"/>
                  <a:chOff x="4369655" y="3182621"/>
                  <a:chExt cx="3438461" cy="2079343"/>
                </a:xfrm>
              </p:grpSpPr>
              <p:sp>
                <p:nvSpPr>
                  <p:cNvPr id="67" name="矩形: 圆角 66"/>
                  <p:cNvSpPr/>
                  <p:nvPr/>
                </p:nvSpPr>
                <p:spPr bwMode="auto">
                  <a:xfrm>
                    <a:off x="4369655" y="3182621"/>
                    <a:ext cx="3438461" cy="2079343"/>
                  </a:xfrm>
                  <a:prstGeom prst="roundRect">
                    <a:avLst>
                      <a:gd name="adj" fmla="val 4175"/>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微软雅黑" panose="020B0503020204020204" charset="-122"/>
                      <a:ea typeface="微软雅黑" panose="020B0503020204020204" charset="-122"/>
                    </a:endParaRPr>
                  </a:p>
                </p:txBody>
              </p:sp>
              <p:sp>
                <p:nvSpPr>
                  <p:cNvPr id="73" name="文本框 72"/>
                  <p:cNvSpPr txBox="1"/>
                  <p:nvPr/>
                </p:nvSpPr>
                <p:spPr>
                  <a:xfrm>
                    <a:off x="5073488" y="4392005"/>
                    <a:ext cx="1992798" cy="400110"/>
                  </a:xfrm>
                  <a:prstGeom prst="rect">
                    <a:avLst/>
                  </a:prstGeom>
                  <a:noFill/>
                </p:spPr>
                <p:txBody>
                  <a:bodyPr wrap="square">
                    <a:spAutoFit/>
                  </a:bodyPr>
                  <a:lstStyle/>
                  <a:p>
                    <a:pPr marL="342900" indent="-342900">
                      <a:buFont typeface="Arial" panose="020B0604020202020204" pitchFamily="34" charset="0"/>
                      <a:buChar char="•"/>
                    </a:pPr>
                    <a:r>
                      <a:rPr lang="zh-CN" altLang="en-US" sz="2000" dirty="0">
                        <a:solidFill>
                          <a:srgbClr val="115EC5"/>
                        </a:solidFill>
                      </a:rPr>
                      <a:t>个人所得税</a:t>
                    </a:r>
                    <a:endParaRPr lang="zh-CN" altLang="en-US" sz="1500" dirty="0"/>
                  </a:p>
                </p:txBody>
              </p:sp>
              <p:sp>
                <p:nvSpPr>
                  <p:cNvPr id="83" name="文本框 82"/>
                  <p:cNvSpPr txBox="1"/>
                  <p:nvPr/>
                </p:nvSpPr>
                <p:spPr>
                  <a:xfrm>
                    <a:off x="5073488" y="3962417"/>
                    <a:ext cx="1992798" cy="400110"/>
                  </a:xfrm>
                  <a:prstGeom prst="rect">
                    <a:avLst/>
                  </a:prstGeom>
                  <a:noFill/>
                </p:spPr>
                <p:txBody>
                  <a:bodyPr wrap="square">
                    <a:spAutoFit/>
                  </a:bodyPr>
                  <a:lstStyle/>
                  <a:p>
                    <a:pPr marL="342900" indent="-342900">
                      <a:buFont typeface="Arial" panose="020B0604020202020204" pitchFamily="34" charset="0"/>
                      <a:buChar char="•"/>
                    </a:pPr>
                    <a:r>
                      <a:rPr lang="zh-CN" altLang="en-US" sz="2000" dirty="0">
                        <a:solidFill>
                          <a:srgbClr val="115EC5"/>
                        </a:solidFill>
                      </a:rPr>
                      <a:t>企业所得税</a:t>
                    </a:r>
                    <a:endParaRPr lang="zh-CN" altLang="en-US" sz="1500" dirty="0"/>
                  </a:p>
                </p:txBody>
              </p:sp>
              <p:sp>
                <p:nvSpPr>
                  <p:cNvPr id="84" name="文本框 83"/>
                  <p:cNvSpPr txBox="1"/>
                  <p:nvPr/>
                </p:nvSpPr>
                <p:spPr>
                  <a:xfrm>
                    <a:off x="5098888" y="3507665"/>
                    <a:ext cx="1992798" cy="398780"/>
                  </a:xfrm>
                  <a:prstGeom prst="rect">
                    <a:avLst/>
                  </a:prstGeom>
                  <a:noFill/>
                </p:spPr>
                <p:txBody>
                  <a:bodyPr wrap="square">
                    <a:spAutoFit/>
                  </a:bodyPr>
                  <a:lstStyle/>
                  <a:p>
                    <a:pPr marL="342900" indent="-342900">
                      <a:buFont typeface="Arial" panose="020B0604020202020204" pitchFamily="34" charset="0"/>
                      <a:buChar char="•"/>
                    </a:pPr>
                    <a:r>
                      <a:rPr lang="zh-CN" altLang="en-US" sz="2000" dirty="0">
                        <a:solidFill>
                          <a:srgbClr val="115EC5"/>
                        </a:solidFill>
                      </a:rPr>
                      <a:t>增值税</a:t>
                    </a:r>
                    <a:endParaRPr lang="zh-CN" altLang="en-US" sz="1500" dirty="0"/>
                  </a:p>
                </p:txBody>
              </p:sp>
            </p:grpSp>
            <p:grpSp>
              <p:nvGrpSpPr>
                <p:cNvPr id="68" name="组合 67"/>
                <p:cNvGrpSpPr/>
                <p:nvPr/>
              </p:nvGrpSpPr>
              <p:grpSpPr>
                <a:xfrm>
                  <a:off x="4845329" y="2901648"/>
                  <a:ext cx="2525316" cy="447712"/>
                  <a:chOff x="4674870" y="2440353"/>
                  <a:chExt cx="2842260" cy="447712"/>
                </a:xfrm>
              </p:grpSpPr>
              <p:sp>
                <p:nvSpPr>
                  <p:cNvPr id="69" name="梯形 68"/>
                  <p:cNvSpPr/>
                  <p:nvPr/>
                </p:nvSpPr>
                <p:spPr>
                  <a:xfrm>
                    <a:off x="4674870" y="2440353"/>
                    <a:ext cx="2842260" cy="447712"/>
                  </a:xfrm>
                  <a:prstGeom prst="trapezoid">
                    <a:avLst>
                      <a:gd name="adj" fmla="val 3073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97B8"/>
                      </a:solidFill>
                    </a:endParaRPr>
                  </a:p>
                </p:txBody>
              </p:sp>
              <p:sp>
                <p:nvSpPr>
                  <p:cNvPr id="70" name="文本框 69"/>
                  <p:cNvSpPr txBox="1"/>
                  <p:nvPr/>
                </p:nvSpPr>
                <p:spPr>
                  <a:xfrm>
                    <a:off x="4791075" y="2448766"/>
                    <a:ext cx="2609851" cy="430887"/>
                  </a:xfrm>
                  <a:prstGeom prst="rect">
                    <a:avLst/>
                  </a:prstGeom>
                  <a:noFill/>
                </p:spPr>
                <p:txBody>
                  <a:bodyPr wrap="square">
                    <a:spAutoFit/>
                  </a:bodyPr>
                  <a:lstStyle/>
                  <a:p>
                    <a:pPr algn="ctr"/>
                    <a:r>
                      <a:rPr lang="zh-CN" altLang="en-US" sz="2200" dirty="0">
                        <a:solidFill>
                          <a:schemeClr val="bg1"/>
                        </a:solidFill>
                        <a:effectLst>
                          <a:outerShdw blurRad="50800" dist="38100" dir="2700000" algn="tl" rotWithShape="0">
                            <a:prstClr val="black">
                              <a:alpha val="40000"/>
                            </a:prstClr>
                          </a:outerShdw>
                        </a:effectLst>
                      </a:rPr>
                      <a:t>中央地方共享税</a:t>
                    </a:r>
                  </a:p>
                </p:txBody>
              </p:sp>
            </p:grpSp>
          </p:grpSp>
        </p:grpSp>
        <p:grpSp>
          <p:nvGrpSpPr>
            <p:cNvPr id="10" name="组合 9"/>
            <p:cNvGrpSpPr/>
            <p:nvPr/>
          </p:nvGrpSpPr>
          <p:grpSpPr>
            <a:xfrm>
              <a:off x="8087601" y="2901648"/>
              <a:ext cx="3438461" cy="3704651"/>
              <a:chOff x="8087601" y="2901648"/>
              <a:chExt cx="3438461" cy="3704651"/>
            </a:xfrm>
          </p:grpSpPr>
          <p:sp>
            <p:nvSpPr>
              <p:cNvPr id="90" name="箭头: 右 78"/>
              <p:cNvSpPr/>
              <p:nvPr/>
            </p:nvSpPr>
            <p:spPr>
              <a:xfrm rot="5400000">
                <a:off x="9581148" y="5220293"/>
                <a:ext cx="451366" cy="588546"/>
              </a:xfrm>
              <a:prstGeom prst="rightArrow">
                <a:avLst/>
              </a:prstGeom>
              <a:gradFill flip="none" rotWithShape="1">
                <a:gsLst>
                  <a:gs pos="97000">
                    <a:srgbClr val="1E77EC"/>
                  </a:gs>
                  <a:gs pos="3000">
                    <a:srgbClr val="1E77E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8087601" y="5765931"/>
                <a:ext cx="3438461" cy="840368"/>
                <a:chOff x="8431845" y="5717709"/>
                <a:chExt cx="4723706" cy="1035306"/>
              </a:xfrm>
            </p:grpSpPr>
            <p:sp>
              <p:nvSpPr>
                <p:cNvPr id="92" name="矩形: 圆角 85"/>
                <p:cNvSpPr/>
                <p:nvPr/>
              </p:nvSpPr>
              <p:spPr>
                <a:xfrm>
                  <a:off x="8431845" y="5717709"/>
                  <a:ext cx="4723706" cy="1035306"/>
                </a:xfrm>
                <a:prstGeom prst="roundRect">
                  <a:avLst>
                    <a:gd name="adj" fmla="val 2058"/>
                  </a:avLst>
                </a:prstGeom>
                <a:solidFill>
                  <a:schemeClr val="bg1">
                    <a:alpha val="60000"/>
                  </a:schemeClr>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8461957" y="5911273"/>
                  <a:ext cx="4663483" cy="615284"/>
                </a:xfrm>
                <a:prstGeom prst="rect">
                  <a:avLst/>
                </a:prstGeom>
                <a:noFill/>
              </p:spPr>
              <p:txBody>
                <a:bodyPr wrap="square">
                  <a:spAutoFit/>
                </a:bodyPr>
                <a:lstStyle>
                  <a:defPPr>
                    <a:defRPr lang="zh-CN"/>
                  </a:defPPr>
                  <a:lvl1pPr marL="285750" indent="-285750">
                    <a:buFont typeface="Wingdings" panose="05000000000000000000" pitchFamily="2" charset="2"/>
                    <a:buChar char="Ø"/>
                  </a:lvl1pPr>
                </a:lstStyle>
                <a:p>
                  <a:pPr marL="0" indent="0" algn="ctr">
                    <a:lnSpc>
                      <a:spcPct val="150000"/>
                    </a:lnSpc>
                    <a:buNone/>
                  </a:pPr>
                  <a:r>
                    <a:rPr lang="zh-CN" altLang="en-US" sz="2000" dirty="0"/>
                    <a:t>全部归地方</a:t>
                  </a:r>
                </a:p>
              </p:txBody>
            </p:sp>
          </p:grpSp>
          <p:grpSp>
            <p:nvGrpSpPr>
              <p:cNvPr id="9" name="组合 8"/>
              <p:cNvGrpSpPr/>
              <p:nvPr/>
            </p:nvGrpSpPr>
            <p:grpSpPr>
              <a:xfrm>
                <a:off x="8087601" y="2901648"/>
                <a:ext cx="3438461" cy="2361553"/>
                <a:chOff x="8087601" y="2901648"/>
                <a:chExt cx="3438461" cy="2361553"/>
              </a:xfrm>
            </p:grpSpPr>
            <p:grpSp>
              <p:nvGrpSpPr>
                <p:cNvPr id="6" name="组合 5"/>
                <p:cNvGrpSpPr/>
                <p:nvPr/>
              </p:nvGrpSpPr>
              <p:grpSpPr>
                <a:xfrm>
                  <a:off x="8087601" y="3182621"/>
                  <a:ext cx="3438461" cy="2080580"/>
                  <a:chOff x="8087601" y="3182621"/>
                  <a:chExt cx="3438461" cy="2080580"/>
                </a:xfrm>
              </p:grpSpPr>
              <p:sp>
                <p:nvSpPr>
                  <p:cNvPr id="78" name="矩形: 圆角 77"/>
                  <p:cNvSpPr/>
                  <p:nvPr/>
                </p:nvSpPr>
                <p:spPr bwMode="auto">
                  <a:xfrm>
                    <a:off x="8087601" y="3182621"/>
                    <a:ext cx="3438461" cy="2080580"/>
                  </a:xfrm>
                  <a:prstGeom prst="roundRect">
                    <a:avLst>
                      <a:gd name="adj" fmla="val 4175"/>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微软雅黑" panose="020B0503020204020204" charset="-122"/>
                      <a:ea typeface="微软雅黑" panose="020B0503020204020204" charset="-122"/>
                    </a:endParaRPr>
                  </a:p>
                </p:txBody>
              </p:sp>
              <p:sp>
                <p:nvSpPr>
                  <p:cNvPr id="94" name="文本框 93"/>
                  <p:cNvSpPr txBox="1"/>
                  <p:nvPr/>
                </p:nvSpPr>
                <p:spPr>
                  <a:xfrm>
                    <a:off x="8500107" y="3962417"/>
                    <a:ext cx="2477714" cy="400110"/>
                  </a:xfrm>
                  <a:prstGeom prst="rect">
                    <a:avLst/>
                  </a:prstGeom>
                  <a:noFill/>
                </p:spPr>
                <p:txBody>
                  <a:bodyPr wrap="square">
                    <a:spAutoFit/>
                  </a:bodyPr>
                  <a:lstStyle/>
                  <a:p>
                    <a:pPr marL="342900" indent="-342900">
                      <a:buFont typeface="Arial" panose="020B0604020202020204" pitchFamily="34" charset="0"/>
                      <a:buChar char="•"/>
                    </a:pPr>
                    <a:r>
                      <a:rPr lang="zh-CN" altLang="en-US" sz="2000" dirty="0">
                        <a:solidFill>
                          <a:srgbClr val="115EC5"/>
                        </a:solidFill>
                      </a:rPr>
                      <a:t>城镇土地使用税</a:t>
                    </a:r>
                  </a:p>
                </p:txBody>
              </p:sp>
              <p:sp>
                <p:nvSpPr>
                  <p:cNvPr id="95" name="文本框 94"/>
                  <p:cNvSpPr txBox="1"/>
                  <p:nvPr/>
                </p:nvSpPr>
                <p:spPr>
                  <a:xfrm>
                    <a:off x="8500107" y="3507665"/>
                    <a:ext cx="1992798" cy="400110"/>
                  </a:xfrm>
                  <a:prstGeom prst="rect">
                    <a:avLst/>
                  </a:prstGeom>
                  <a:noFill/>
                </p:spPr>
                <p:txBody>
                  <a:bodyPr wrap="square">
                    <a:spAutoFit/>
                  </a:bodyPr>
                  <a:lstStyle/>
                  <a:p>
                    <a:pPr marL="342900" indent="-342900">
                      <a:buFont typeface="Arial" panose="020B0604020202020204" pitchFamily="34" charset="0"/>
                      <a:buChar char="•"/>
                    </a:pPr>
                    <a:r>
                      <a:rPr lang="zh-CN" altLang="en-US" sz="2000" dirty="0">
                        <a:solidFill>
                          <a:srgbClr val="115EC5"/>
                        </a:solidFill>
                      </a:rPr>
                      <a:t>土地增值税</a:t>
                    </a:r>
                  </a:p>
                </p:txBody>
              </p:sp>
              <p:sp>
                <p:nvSpPr>
                  <p:cNvPr id="2" name="文本框 1"/>
                  <p:cNvSpPr txBox="1"/>
                  <p:nvPr/>
                </p:nvSpPr>
                <p:spPr>
                  <a:xfrm>
                    <a:off x="8523602" y="4392005"/>
                    <a:ext cx="2477714" cy="398780"/>
                  </a:xfrm>
                  <a:prstGeom prst="rect">
                    <a:avLst/>
                  </a:prstGeom>
                  <a:noFill/>
                </p:spPr>
                <p:txBody>
                  <a:bodyPr wrap="square">
                    <a:spAutoFit/>
                  </a:bodyPr>
                  <a:lstStyle/>
                  <a:p>
                    <a:pPr marL="342900" indent="-342900">
                      <a:buFont typeface="Arial" panose="020B0604020202020204" pitchFamily="34" charset="0"/>
                      <a:buChar char="•"/>
                    </a:pPr>
                    <a:r>
                      <a:rPr lang="zh-CN" altLang="en-US" sz="2000" dirty="0">
                        <a:solidFill>
                          <a:srgbClr val="115EC5"/>
                        </a:solidFill>
                      </a:rPr>
                      <a:t>契税</a:t>
                    </a:r>
                  </a:p>
                </p:txBody>
              </p:sp>
              <p:sp>
                <p:nvSpPr>
                  <p:cNvPr id="3" name="文本框 2"/>
                  <p:cNvSpPr txBox="1"/>
                  <p:nvPr/>
                </p:nvSpPr>
                <p:spPr>
                  <a:xfrm>
                    <a:off x="8523335" y="4821594"/>
                    <a:ext cx="2750407" cy="398780"/>
                  </a:xfrm>
                  <a:prstGeom prst="rect">
                    <a:avLst/>
                  </a:prstGeom>
                  <a:noFill/>
                </p:spPr>
                <p:txBody>
                  <a:bodyPr wrap="square">
                    <a:spAutoFit/>
                  </a:bodyPr>
                  <a:lstStyle/>
                  <a:p>
                    <a:pPr marL="342900" indent="-342900">
                      <a:buFont typeface="Arial" panose="020B0604020202020204" pitchFamily="34" charset="0"/>
                      <a:buChar char="•"/>
                    </a:pPr>
                    <a:r>
                      <a:rPr lang="en-US" altLang="zh-CN" sz="2000" dirty="0">
                        <a:solidFill>
                          <a:srgbClr val="115EC5"/>
                        </a:solidFill>
                      </a:rPr>
                      <a:t>……</a:t>
                    </a:r>
                  </a:p>
                </p:txBody>
              </p:sp>
            </p:grpSp>
            <p:grpSp>
              <p:nvGrpSpPr>
                <p:cNvPr id="80" name="组合 79"/>
                <p:cNvGrpSpPr/>
                <p:nvPr/>
              </p:nvGrpSpPr>
              <p:grpSpPr>
                <a:xfrm>
                  <a:off x="8500130" y="2901648"/>
                  <a:ext cx="2525316" cy="447712"/>
                  <a:chOff x="4674870" y="2440353"/>
                  <a:chExt cx="2842260" cy="447712"/>
                </a:xfrm>
              </p:grpSpPr>
              <p:sp>
                <p:nvSpPr>
                  <p:cNvPr id="88" name="梯形 87"/>
                  <p:cNvSpPr/>
                  <p:nvPr/>
                </p:nvSpPr>
                <p:spPr>
                  <a:xfrm>
                    <a:off x="4674870" y="2440353"/>
                    <a:ext cx="2842260" cy="447712"/>
                  </a:xfrm>
                  <a:prstGeom prst="trapezoid">
                    <a:avLst>
                      <a:gd name="adj" fmla="val 3073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97B8"/>
                      </a:solidFill>
                    </a:endParaRPr>
                  </a:p>
                </p:txBody>
              </p:sp>
              <p:sp>
                <p:nvSpPr>
                  <p:cNvPr id="89" name="文本框 88"/>
                  <p:cNvSpPr txBox="1"/>
                  <p:nvPr/>
                </p:nvSpPr>
                <p:spPr>
                  <a:xfrm>
                    <a:off x="4907280" y="2448766"/>
                    <a:ext cx="2377440" cy="430887"/>
                  </a:xfrm>
                  <a:prstGeom prst="rect">
                    <a:avLst/>
                  </a:prstGeom>
                  <a:noFill/>
                </p:spPr>
                <p:txBody>
                  <a:bodyPr wrap="square">
                    <a:spAutoFit/>
                  </a:bodyPr>
                  <a:lstStyle/>
                  <a:p>
                    <a:pPr algn="ctr"/>
                    <a:r>
                      <a:rPr lang="zh-CN" altLang="en-US" sz="2200" dirty="0">
                        <a:solidFill>
                          <a:schemeClr val="bg1"/>
                        </a:solidFill>
                        <a:effectLst>
                          <a:outerShdw blurRad="50800" dist="38100" dir="2700000" algn="tl" rotWithShape="0">
                            <a:prstClr val="black">
                              <a:alpha val="40000"/>
                            </a:prstClr>
                          </a:outerShdw>
                        </a:effectLst>
                      </a:rPr>
                      <a:t>地方税</a:t>
                    </a:r>
                  </a:p>
                </p:txBody>
              </p:sp>
            </p:grpSp>
          </p:grpSp>
        </p:grpSp>
      </p:grpSp>
      <p:sp>
        <p:nvSpPr>
          <p:cNvPr id="14" name="文本框 13"/>
          <p:cNvSpPr txBox="1"/>
          <p:nvPr/>
        </p:nvSpPr>
        <p:spPr>
          <a:xfrm>
            <a:off x="5080430" y="4791114"/>
            <a:ext cx="2681650" cy="398780"/>
          </a:xfrm>
          <a:prstGeom prst="rect">
            <a:avLst/>
          </a:prstGeom>
          <a:noFill/>
        </p:spPr>
        <p:txBody>
          <a:bodyPr wrap="square">
            <a:spAutoFit/>
          </a:bodyPr>
          <a:lstStyle/>
          <a:p>
            <a:pPr marL="342900" indent="-342900">
              <a:buFont typeface="Arial" panose="020B0604020202020204" pitchFamily="34" charset="0"/>
              <a:buChar char="•"/>
            </a:pPr>
            <a:r>
              <a:rPr lang="en-US" altLang="zh-CN" sz="2000" dirty="0">
                <a:solidFill>
                  <a:srgbClr val="115EC5"/>
                </a:solidFill>
              </a:rPr>
              <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03618" y="1864517"/>
            <a:ext cx="6294962" cy="3147716"/>
            <a:chOff x="4044965" y="1504685"/>
            <a:chExt cx="8647806" cy="2938057"/>
          </a:xfrm>
        </p:grpSpPr>
        <p:sp>
          <p:nvSpPr>
            <p:cNvPr id="25" name="矩形: 圆角 24"/>
            <p:cNvSpPr/>
            <p:nvPr/>
          </p:nvSpPr>
          <p:spPr>
            <a:xfrm>
              <a:off x="4044965" y="1504685"/>
              <a:ext cx="8647806" cy="2938057"/>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dirty="0"/>
            </a:p>
          </p:txBody>
        </p:sp>
        <p:sp>
          <p:nvSpPr>
            <p:cNvPr id="26" name="文本框 25"/>
            <p:cNvSpPr txBox="1"/>
            <p:nvPr/>
          </p:nvSpPr>
          <p:spPr>
            <a:xfrm>
              <a:off x="4280118" y="1601033"/>
              <a:ext cx="8145993" cy="947142"/>
            </a:xfrm>
            <a:prstGeom prst="rect">
              <a:avLst/>
            </a:prstGeom>
            <a:noFill/>
          </p:spPr>
          <p:txBody>
            <a:bodyPr wrap="square">
              <a:spAutoFit/>
            </a:bodyPr>
            <a:lstStyle/>
            <a:p>
              <a:pPr marL="342900" indent="-342900" algn="just">
                <a:lnSpc>
                  <a:spcPct val="150000"/>
                </a:lnSpc>
                <a:spcBef>
                  <a:spcPts val="1200"/>
                </a:spcBef>
                <a:buClr>
                  <a:srgbClr val="1E77EC"/>
                </a:buClr>
                <a:buFont typeface="Arial" panose="020B0604020202020204" pitchFamily="34" charset="0"/>
                <a:buChar char="•"/>
              </a:pPr>
              <a:r>
                <a:rPr lang="zh-CN" altLang="en-US" sz="2000" dirty="0"/>
                <a:t>自</a:t>
              </a:r>
              <a:r>
                <a:rPr lang="en-US" altLang="zh-CN" sz="2000" dirty="0"/>
                <a:t>2019</a:t>
              </a:r>
              <a:r>
                <a:rPr lang="zh-CN" altLang="en-US" sz="2000" dirty="0"/>
                <a:t>年起</a:t>
              </a:r>
              <a:r>
                <a:rPr lang="en-US" altLang="zh-CN" sz="2000" dirty="0"/>
                <a:t>9</a:t>
              </a:r>
              <a:r>
                <a:rPr lang="zh-CN" altLang="en-US" sz="2000" dirty="0"/>
                <a:t>个税种地方收入</a:t>
              </a:r>
              <a:r>
                <a:rPr lang="zh-CN" altLang="en-US" sz="2000" b="1" dirty="0">
                  <a:solidFill>
                    <a:srgbClr val="115EC5"/>
                  </a:solidFill>
                </a:rPr>
                <a:t>比</a:t>
              </a:r>
              <a:r>
                <a:rPr lang="en-US" altLang="zh-CN" sz="2000" b="1" dirty="0">
                  <a:solidFill>
                    <a:srgbClr val="115EC5"/>
                  </a:solidFill>
                </a:rPr>
                <a:t>2017</a:t>
              </a:r>
              <a:r>
                <a:rPr lang="zh-CN" altLang="en-US" sz="2000" b="1" dirty="0">
                  <a:solidFill>
                    <a:srgbClr val="115EC5"/>
                  </a:solidFill>
                </a:rPr>
                <a:t>年增长部分</a:t>
              </a:r>
              <a:r>
                <a:rPr lang="zh-CN" altLang="en-US" sz="2000" dirty="0"/>
                <a:t>，省与市县按</a:t>
              </a:r>
              <a:r>
                <a:rPr lang="en-US" altLang="zh-CN" sz="2000" b="1" dirty="0">
                  <a:solidFill>
                    <a:srgbClr val="115EC5"/>
                  </a:solidFill>
                </a:rPr>
                <a:t>2:8</a:t>
              </a:r>
              <a:r>
                <a:rPr lang="zh-CN" altLang="en-US" sz="2000" dirty="0"/>
                <a:t>的比例分成</a:t>
              </a:r>
            </a:p>
          </p:txBody>
        </p:sp>
      </p:grpSp>
      <p:grpSp>
        <p:nvGrpSpPr>
          <p:cNvPr id="52" name="组合 51"/>
          <p:cNvGrpSpPr/>
          <p:nvPr/>
        </p:nvGrpSpPr>
        <p:grpSpPr>
          <a:xfrm>
            <a:off x="0" y="170556"/>
            <a:ext cx="11927682" cy="579538"/>
            <a:chOff x="0" y="170556"/>
            <a:chExt cx="11927682" cy="579538"/>
          </a:xfrm>
        </p:grpSpPr>
        <p:sp>
          <p:nvSpPr>
            <p:cNvPr id="57" name="矩形 56"/>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二、什么是财政体制</a:t>
              </a:r>
            </a:p>
          </p:txBody>
        </p:sp>
        <p:grpSp>
          <p:nvGrpSpPr>
            <p:cNvPr id="61" name="组合 60"/>
            <p:cNvGrpSpPr/>
            <p:nvPr/>
          </p:nvGrpSpPr>
          <p:grpSpPr>
            <a:xfrm>
              <a:off x="11641932" y="591388"/>
              <a:ext cx="285750" cy="129237"/>
              <a:chOff x="11641931" y="489798"/>
              <a:chExt cx="392907" cy="230828"/>
            </a:xfrm>
          </p:grpSpPr>
          <p:sp>
            <p:nvSpPr>
              <p:cNvPr id="62" name="平行四边形 61"/>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7" name="组合 46"/>
          <p:cNvGrpSpPr/>
          <p:nvPr/>
        </p:nvGrpSpPr>
        <p:grpSpPr>
          <a:xfrm>
            <a:off x="613778" y="5140184"/>
            <a:ext cx="11133564" cy="1305160"/>
            <a:chOff x="376671" y="3949285"/>
            <a:chExt cx="11583077" cy="1396919"/>
          </a:xfrm>
        </p:grpSpPr>
        <p:sp>
          <p:nvSpPr>
            <p:cNvPr id="48" name="矩形 47"/>
            <p:cNvSpPr/>
            <p:nvPr/>
          </p:nvSpPr>
          <p:spPr>
            <a:xfrm>
              <a:off x="376671" y="3949285"/>
              <a:ext cx="11583077" cy="1396919"/>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sp>
          <p:nvSpPr>
            <p:cNvPr id="49" name="文本框 48"/>
            <p:cNvSpPr txBox="1"/>
            <p:nvPr/>
          </p:nvSpPr>
          <p:spPr>
            <a:xfrm>
              <a:off x="516066" y="4327167"/>
              <a:ext cx="11304835" cy="640904"/>
            </a:xfrm>
            <a:prstGeom prst="rect">
              <a:avLst/>
            </a:prstGeom>
            <a:noFill/>
          </p:spPr>
          <p:txBody>
            <a:bodyPr wrap="square">
              <a:spAutoFit/>
            </a:bodyPr>
            <a:lstStyle>
              <a:defPPr>
                <a:defRPr lang="zh-CN"/>
              </a:defPPr>
            </a:lstStyle>
            <a:p>
              <a:pPr algn="just">
                <a:lnSpc>
                  <a:spcPct val="150000"/>
                </a:lnSpc>
              </a:pPr>
              <a:r>
                <a:rPr lang="zh-CN" altLang="en-US" sz="2200" dirty="0"/>
                <a:t>莘县、冠县、临清市、阳谷县、高唐县，先后划归省财政直接管理，市级不再参与分成</a:t>
              </a:r>
            </a:p>
          </p:txBody>
        </p:sp>
      </p:grpSp>
      <p:grpSp>
        <p:nvGrpSpPr>
          <p:cNvPr id="27" name="组合 26"/>
          <p:cNvGrpSpPr/>
          <p:nvPr/>
        </p:nvGrpSpPr>
        <p:grpSpPr>
          <a:xfrm>
            <a:off x="616006" y="1132270"/>
            <a:ext cx="4260793" cy="508519"/>
            <a:chOff x="525021" y="1016684"/>
            <a:chExt cx="4260793" cy="508519"/>
          </a:xfrm>
        </p:grpSpPr>
        <p:grpSp>
          <p:nvGrpSpPr>
            <p:cNvPr id="28" name="组合 27"/>
            <p:cNvGrpSpPr/>
            <p:nvPr/>
          </p:nvGrpSpPr>
          <p:grpSpPr>
            <a:xfrm>
              <a:off x="525021" y="1181101"/>
              <a:ext cx="311718" cy="179686"/>
              <a:chOff x="850900" y="671681"/>
              <a:chExt cx="622467" cy="358815"/>
            </a:xfrm>
          </p:grpSpPr>
          <p:sp>
            <p:nvSpPr>
              <p:cNvPr id="31" name="椭圆 30"/>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椭圆 31"/>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29" name="矩形: 圆角 28"/>
            <p:cNvSpPr/>
            <p:nvPr/>
          </p:nvSpPr>
          <p:spPr>
            <a:xfrm>
              <a:off x="982717" y="1016684"/>
              <a:ext cx="3803097"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30" name="文本框 29"/>
            <p:cNvSpPr txBox="1"/>
            <p:nvPr/>
          </p:nvSpPr>
          <p:spPr>
            <a:xfrm>
              <a:off x="1002478" y="1040111"/>
              <a:ext cx="3536436" cy="460375"/>
            </a:xfrm>
            <a:prstGeom prst="rect">
              <a:avLst/>
            </a:prstGeom>
            <a:noFill/>
          </p:spPr>
          <p:txBody>
            <a:bodyPr wrap="square">
              <a:spAutoFit/>
            </a:bodyPr>
            <a:lstStyle/>
            <a:p>
              <a:r>
                <a:rPr lang="zh-CN" altLang="en-US" sz="2400" b="1" dirty="0">
                  <a:cs typeface="+mn-ea"/>
                  <a:sym typeface="+mn-lt"/>
                </a:rPr>
                <a:t>省与市县财力划分</a:t>
              </a:r>
            </a:p>
          </p:txBody>
        </p:sp>
      </p:grpSp>
      <p:grpSp>
        <p:nvGrpSpPr>
          <p:cNvPr id="8" name="组合 7"/>
          <p:cNvGrpSpPr/>
          <p:nvPr/>
        </p:nvGrpSpPr>
        <p:grpSpPr>
          <a:xfrm>
            <a:off x="974038" y="3107697"/>
            <a:ext cx="901485" cy="822978"/>
            <a:chOff x="7772927" y="316170"/>
            <a:chExt cx="1071302" cy="978006"/>
          </a:xfrm>
        </p:grpSpPr>
        <p:sp>
          <p:nvSpPr>
            <p:cNvPr id="7" name="椭圆 6"/>
            <p:cNvSpPr/>
            <p:nvPr/>
          </p:nvSpPr>
          <p:spPr>
            <a:xfrm>
              <a:off x="7819574" y="316170"/>
              <a:ext cx="978006" cy="978006"/>
            </a:xfrm>
            <a:prstGeom prst="ellipse">
              <a:avLst/>
            </a:prstGeom>
            <a:gradFill>
              <a:gsLst>
                <a:gs pos="1200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7" name="文本框 76"/>
            <p:cNvSpPr txBox="1"/>
            <p:nvPr/>
          </p:nvSpPr>
          <p:spPr>
            <a:xfrm>
              <a:off x="7772927" y="571713"/>
              <a:ext cx="1071302" cy="440697"/>
            </a:xfrm>
            <a:prstGeom prst="rect">
              <a:avLst/>
            </a:prstGeom>
            <a:noFill/>
          </p:spPr>
          <p:txBody>
            <a:bodyPr wrap="square" rtlCol="0" anchor="t">
              <a:spAutoFit/>
            </a:bodyPr>
            <a:lstStyle/>
            <a:p>
              <a:pPr algn="ctr">
                <a:lnSpc>
                  <a:spcPct val="130000"/>
                </a:lnSpc>
              </a:pPr>
              <a:r>
                <a:rPr lang="zh-CN" altLang="en-US" sz="1400" b="1" dirty="0">
                  <a:solidFill>
                    <a:schemeClr val="bg1"/>
                  </a:solidFill>
                  <a:sym typeface="+mn-ea"/>
                </a:rPr>
                <a:t>增值税</a:t>
              </a:r>
              <a:endParaRPr lang="zh-CN" altLang="en-US" sz="1400" b="1" dirty="0">
                <a:solidFill>
                  <a:schemeClr val="bg1"/>
                </a:solidFill>
              </a:endParaRPr>
            </a:p>
          </p:txBody>
        </p:sp>
      </p:grpSp>
      <p:grpSp>
        <p:nvGrpSpPr>
          <p:cNvPr id="54" name="组合 53"/>
          <p:cNvGrpSpPr/>
          <p:nvPr/>
        </p:nvGrpSpPr>
        <p:grpSpPr>
          <a:xfrm>
            <a:off x="2147594" y="3107697"/>
            <a:ext cx="901485" cy="822978"/>
            <a:chOff x="7772927" y="316170"/>
            <a:chExt cx="1071302" cy="978006"/>
          </a:xfrm>
        </p:grpSpPr>
        <p:sp>
          <p:nvSpPr>
            <p:cNvPr id="55" name="椭圆 54"/>
            <p:cNvSpPr/>
            <p:nvPr/>
          </p:nvSpPr>
          <p:spPr>
            <a:xfrm>
              <a:off x="7819574" y="316170"/>
              <a:ext cx="978006" cy="978006"/>
            </a:xfrm>
            <a:prstGeom prst="ellipse">
              <a:avLst/>
            </a:prstGeom>
            <a:gradFill>
              <a:gsLst>
                <a:gs pos="12000">
                  <a:srgbClr val="0097CC"/>
                </a:gs>
                <a:gs pos="100000">
                  <a:srgbClr val="3FCD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6" name="文本框 55"/>
            <p:cNvSpPr txBox="1"/>
            <p:nvPr/>
          </p:nvSpPr>
          <p:spPr>
            <a:xfrm>
              <a:off x="7772927" y="417016"/>
              <a:ext cx="1071302" cy="742785"/>
            </a:xfrm>
            <a:prstGeom prst="rect">
              <a:avLst/>
            </a:prstGeom>
            <a:noFill/>
          </p:spPr>
          <p:txBody>
            <a:bodyPr wrap="square" rtlCol="0" anchor="t">
              <a:spAutoFit/>
            </a:bodyPr>
            <a:lstStyle/>
            <a:p>
              <a:pPr algn="ctr">
                <a:lnSpc>
                  <a:spcPct val="130000"/>
                </a:lnSpc>
              </a:pPr>
              <a:r>
                <a:rPr lang="zh-CN" altLang="en-US" sz="1400" b="1" dirty="0">
                  <a:solidFill>
                    <a:schemeClr val="bg1"/>
                  </a:solidFill>
                  <a:sym typeface="+mn-ea"/>
                </a:rPr>
                <a:t>企业</a:t>
              </a:r>
              <a:endParaRPr lang="en-US" altLang="zh-CN" sz="1400" b="1" dirty="0">
                <a:solidFill>
                  <a:schemeClr val="bg1"/>
                </a:solidFill>
                <a:sym typeface="+mn-ea"/>
              </a:endParaRPr>
            </a:p>
            <a:p>
              <a:pPr algn="ctr">
                <a:lnSpc>
                  <a:spcPct val="130000"/>
                </a:lnSpc>
              </a:pPr>
              <a:r>
                <a:rPr lang="zh-CN" altLang="en-US" sz="1400" b="1" dirty="0">
                  <a:solidFill>
                    <a:schemeClr val="bg1"/>
                  </a:solidFill>
                  <a:sym typeface="+mn-ea"/>
                </a:rPr>
                <a:t>所得税</a:t>
              </a:r>
            </a:p>
          </p:txBody>
        </p:sp>
      </p:grpSp>
      <p:grpSp>
        <p:nvGrpSpPr>
          <p:cNvPr id="65" name="组合 64"/>
          <p:cNvGrpSpPr/>
          <p:nvPr/>
        </p:nvGrpSpPr>
        <p:grpSpPr>
          <a:xfrm>
            <a:off x="3321150" y="3107697"/>
            <a:ext cx="901485" cy="822978"/>
            <a:chOff x="7772927" y="316170"/>
            <a:chExt cx="1071302" cy="978006"/>
          </a:xfrm>
        </p:grpSpPr>
        <p:sp>
          <p:nvSpPr>
            <p:cNvPr id="66" name="椭圆 65"/>
            <p:cNvSpPr/>
            <p:nvPr/>
          </p:nvSpPr>
          <p:spPr>
            <a:xfrm>
              <a:off x="7819574" y="316170"/>
              <a:ext cx="978006" cy="978006"/>
            </a:xfrm>
            <a:prstGeom prst="ellipse">
              <a:avLst/>
            </a:prstGeom>
            <a:gradFill>
              <a:gsLst>
                <a:gs pos="1200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7" name="文本框 66"/>
            <p:cNvSpPr txBox="1"/>
            <p:nvPr/>
          </p:nvSpPr>
          <p:spPr>
            <a:xfrm>
              <a:off x="7772927" y="417016"/>
              <a:ext cx="1071302" cy="742785"/>
            </a:xfrm>
            <a:prstGeom prst="rect">
              <a:avLst/>
            </a:prstGeom>
            <a:noFill/>
          </p:spPr>
          <p:txBody>
            <a:bodyPr wrap="square" rtlCol="0" anchor="t">
              <a:spAutoFit/>
            </a:bodyPr>
            <a:lstStyle/>
            <a:p>
              <a:pPr algn="ctr">
                <a:lnSpc>
                  <a:spcPct val="130000"/>
                </a:lnSpc>
              </a:pPr>
              <a:r>
                <a:rPr lang="zh-CN" altLang="en-US" sz="1400" b="1" dirty="0">
                  <a:solidFill>
                    <a:schemeClr val="bg1"/>
                  </a:solidFill>
                  <a:sym typeface="+mn-ea"/>
                </a:rPr>
                <a:t>个人</a:t>
              </a:r>
              <a:endParaRPr lang="en-US" altLang="zh-CN" sz="1400" b="1" dirty="0">
                <a:solidFill>
                  <a:schemeClr val="bg1"/>
                </a:solidFill>
                <a:sym typeface="+mn-ea"/>
              </a:endParaRPr>
            </a:p>
            <a:p>
              <a:pPr algn="ctr">
                <a:lnSpc>
                  <a:spcPct val="130000"/>
                </a:lnSpc>
              </a:pPr>
              <a:r>
                <a:rPr lang="zh-CN" altLang="en-US" sz="1400" b="1" dirty="0">
                  <a:solidFill>
                    <a:schemeClr val="bg1"/>
                  </a:solidFill>
                  <a:sym typeface="+mn-ea"/>
                </a:rPr>
                <a:t>所得税</a:t>
              </a:r>
            </a:p>
          </p:txBody>
        </p:sp>
      </p:grpSp>
      <p:grpSp>
        <p:nvGrpSpPr>
          <p:cNvPr id="68" name="组合 67"/>
          <p:cNvGrpSpPr/>
          <p:nvPr/>
        </p:nvGrpSpPr>
        <p:grpSpPr>
          <a:xfrm>
            <a:off x="4494706" y="3107697"/>
            <a:ext cx="901485" cy="822978"/>
            <a:chOff x="7772927" y="316170"/>
            <a:chExt cx="1071302" cy="978006"/>
          </a:xfrm>
        </p:grpSpPr>
        <p:sp>
          <p:nvSpPr>
            <p:cNvPr id="69" name="椭圆 68"/>
            <p:cNvSpPr/>
            <p:nvPr/>
          </p:nvSpPr>
          <p:spPr>
            <a:xfrm>
              <a:off x="7819574" y="316170"/>
              <a:ext cx="978006" cy="978006"/>
            </a:xfrm>
            <a:prstGeom prst="ellipse">
              <a:avLst/>
            </a:prstGeom>
            <a:gradFill>
              <a:gsLst>
                <a:gs pos="12000">
                  <a:srgbClr val="0097CC"/>
                </a:gs>
                <a:gs pos="100000">
                  <a:srgbClr val="3FCD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0" name="文本框 69"/>
            <p:cNvSpPr txBox="1"/>
            <p:nvPr/>
          </p:nvSpPr>
          <p:spPr>
            <a:xfrm>
              <a:off x="7772927" y="417016"/>
              <a:ext cx="1071302" cy="742785"/>
            </a:xfrm>
            <a:prstGeom prst="rect">
              <a:avLst/>
            </a:prstGeom>
            <a:noFill/>
          </p:spPr>
          <p:txBody>
            <a:bodyPr wrap="square" rtlCol="0" anchor="t">
              <a:spAutoFit/>
            </a:bodyPr>
            <a:lstStyle/>
            <a:p>
              <a:pPr algn="ctr">
                <a:lnSpc>
                  <a:spcPct val="130000"/>
                </a:lnSpc>
              </a:pPr>
              <a:r>
                <a:rPr lang="zh-CN" altLang="en-US" sz="1400" b="1" dirty="0">
                  <a:solidFill>
                    <a:schemeClr val="bg1"/>
                  </a:solidFill>
                  <a:sym typeface="+mn-ea"/>
                </a:rPr>
                <a:t>耕地</a:t>
              </a:r>
              <a:endParaRPr lang="en-US" altLang="zh-CN" sz="1400" b="1" dirty="0">
                <a:solidFill>
                  <a:schemeClr val="bg1"/>
                </a:solidFill>
                <a:sym typeface="+mn-ea"/>
              </a:endParaRPr>
            </a:p>
            <a:p>
              <a:pPr algn="ctr">
                <a:lnSpc>
                  <a:spcPct val="130000"/>
                </a:lnSpc>
              </a:pPr>
              <a:r>
                <a:rPr lang="zh-CN" altLang="en-US" sz="1400" b="1" dirty="0">
                  <a:solidFill>
                    <a:schemeClr val="bg1"/>
                  </a:solidFill>
                  <a:sym typeface="+mn-ea"/>
                </a:rPr>
                <a:t>占用税</a:t>
              </a:r>
            </a:p>
          </p:txBody>
        </p:sp>
      </p:grpSp>
      <p:grpSp>
        <p:nvGrpSpPr>
          <p:cNvPr id="71" name="组合 70"/>
          <p:cNvGrpSpPr/>
          <p:nvPr/>
        </p:nvGrpSpPr>
        <p:grpSpPr>
          <a:xfrm>
            <a:off x="5668263" y="3107697"/>
            <a:ext cx="901485" cy="822978"/>
            <a:chOff x="7772927" y="316170"/>
            <a:chExt cx="1071302" cy="978006"/>
          </a:xfrm>
        </p:grpSpPr>
        <p:sp>
          <p:nvSpPr>
            <p:cNvPr id="72" name="椭圆 71"/>
            <p:cNvSpPr/>
            <p:nvPr/>
          </p:nvSpPr>
          <p:spPr>
            <a:xfrm>
              <a:off x="7819574" y="316170"/>
              <a:ext cx="978006" cy="978006"/>
            </a:xfrm>
            <a:prstGeom prst="ellipse">
              <a:avLst/>
            </a:prstGeom>
            <a:gradFill>
              <a:gsLst>
                <a:gs pos="1200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3" name="文本框 72"/>
            <p:cNvSpPr txBox="1"/>
            <p:nvPr/>
          </p:nvSpPr>
          <p:spPr>
            <a:xfrm>
              <a:off x="7772927" y="417016"/>
              <a:ext cx="1071302" cy="742785"/>
            </a:xfrm>
            <a:prstGeom prst="rect">
              <a:avLst/>
            </a:prstGeom>
            <a:noFill/>
          </p:spPr>
          <p:txBody>
            <a:bodyPr wrap="square" rtlCol="0" anchor="t">
              <a:spAutoFit/>
            </a:bodyPr>
            <a:lstStyle/>
            <a:p>
              <a:pPr algn="ctr">
                <a:lnSpc>
                  <a:spcPct val="130000"/>
                </a:lnSpc>
              </a:pPr>
              <a:r>
                <a:rPr lang="zh-CN" altLang="en-US" sz="1400" b="1" dirty="0">
                  <a:solidFill>
                    <a:schemeClr val="bg1"/>
                  </a:solidFill>
                  <a:sym typeface="+mn-ea"/>
                </a:rPr>
                <a:t>城镇土地使用税</a:t>
              </a:r>
            </a:p>
          </p:txBody>
        </p:sp>
      </p:grpSp>
      <p:grpSp>
        <p:nvGrpSpPr>
          <p:cNvPr id="74" name="组合 73"/>
          <p:cNvGrpSpPr/>
          <p:nvPr/>
        </p:nvGrpSpPr>
        <p:grpSpPr>
          <a:xfrm>
            <a:off x="1560816" y="3945559"/>
            <a:ext cx="901485" cy="822978"/>
            <a:chOff x="7772927" y="316170"/>
            <a:chExt cx="1071302" cy="978006"/>
          </a:xfrm>
        </p:grpSpPr>
        <p:sp>
          <p:nvSpPr>
            <p:cNvPr id="75" name="椭圆 74"/>
            <p:cNvSpPr/>
            <p:nvPr/>
          </p:nvSpPr>
          <p:spPr>
            <a:xfrm>
              <a:off x="7819574" y="316170"/>
              <a:ext cx="978006" cy="978006"/>
            </a:xfrm>
            <a:prstGeom prst="ellipse">
              <a:avLst/>
            </a:prstGeom>
            <a:gradFill>
              <a:gsLst>
                <a:gs pos="1200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6" name="文本框 75"/>
            <p:cNvSpPr txBox="1"/>
            <p:nvPr/>
          </p:nvSpPr>
          <p:spPr>
            <a:xfrm>
              <a:off x="7772927" y="572614"/>
              <a:ext cx="1071302" cy="409949"/>
            </a:xfrm>
            <a:prstGeom prst="rect">
              <a:avLst/>
            </a:prstGeom>
            <a:noFill/>
          </p:spPr>
          <p:txBody>
            <a:bodyPr wrap="square" rtlCol="0" anchor="t">
              <a:spAutoFit/>
            </a:bodyPr>
            <a:lstStyle/>
            <a:p>
              <a:pPr algn="ctr">
                <a:lnSpc>
                  <a:spcPct val="130000"/>
                </a:lnSpc>
              </a:pPr>
              <a:r>
                <a:rPr lang="zh-CN" altLang="en-US" sz="1400" b="1" dirty="0">
                  <a:solidFill>
                    <a:schemeClr val="bg1"/>
                  </a:solidFill>
                  <a:sym typeface="+mn-ea"/>
                </a:rPr>
                <a:t>资源税</a:t>
              </a:r>
            </a:p>
          </p:txBody>
        </p:sp>
      </p:grpSp>
      <p:grpSp>
        <p:nvGrpSpPr>
          <p:cNvPr id="80" name="组合 79"/>
          <p:cNvGrpSpPr/>
          <p:nvPr/>
        </p:nvGrpSpPr>
        <p:grpSpPr>
          <a:xfrm>
            <a:off x="2734372" y="3945559"/>
            <a:ext cx="901485" cy="822978"/>
            <a:chOff x="7772927" y="316170"/>
            <a:chExt cx="1071302" cy="978006"/>
          </a:xfrm>
        </p:grpSpPr>
        <p:sp>
          <p:nvSpPr>
            <p:cNvPr id="81" name="椭圆 80"/>
            <p:cNvSpPr/>
            <p:nvPr/>
          </p:nvSpPr>
          <p:spPr>
            <a:xfrm>
              <a:off x="7819574" y="316170"/>
              <a:ext cx="978006" cy="978006"/>
            </a:xfrm>
            <a:prstGeom prst="ellipse">
              <a:avLst/>
            </a:prstGeom>
            <a:gradFill>
              <a:gsLst>
                <a:gs pos="12000">
                  <a:srgbClr val="0097CC"/>
                </a:gs>
                <a:gs pos="100000">
                  <a:srgbClr val="3FCD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2" name="文本框 81"/>
            <p:cNvSpPr txBox="1"/>
            <p:nvPr/>
          </p:nvSpPr>
          <p:spPr>
            <a:xfrm>
              <a:off x="7772927" y="417016"/>
              <a:ext cx="1071302" cy="742785"/>
            </a:xfrm>
            <a:prstGeom prst="rect">
              <a:avLst/>
            </a:prstGeom>
            <a:noFill/>
          </p:spPr>
          <p:txBody>
            <a:bodyPr wrap="square" rtlCol="0" anchor="t">
              <a:spAutoFit/>
            </a:bodyPr>
            <a:lstStyle/>
            <a:p>
              <a:pPr algn="ctr">
                <a:lnSpc>
                  <a:spcPct val="130000"/>
                </a:lnSpc>
              </a:pPr>
              <a:r>
                <a:rPr lang="zh-CN" altLang="en-US" sz="1400" b="1" dirty="0">
                  <a:solidFill>
                    <a:schemeClr val="bg1"/>
                  </a:solidFill>
                  <a:sym typeface="+mn-ea"/>
                </a:rPr>
                <a:t>土地</a:t>
              </a:r>
              <a:endParaRPr lang="en-US" altLang="zh-CN" sz="1400" b="1" dirty="0">
                <a:solidFill>
                  <a:schemeClr val="bg1"/>
                </a:solidFill>
                <a:sym typeface="+mn-ea"/>
              </a:endParaRPr>
            </a:p>
            <a:p>
              <a:pPr algn="ctr">
                <a:lnSpc>
                  <a:spcPct val="130000"/>
                </a:lnSpc>
              </a:pPr>
              <a:r>
                <a:rPr lang="zh-CN" altLang="en-US" sz="1400" b="1" dirty="0">
                  <a:solidFill>
                    <a:schemeClr val="bg1"/>
                  </a:solidFill>
                  <a:sym typeface="+mn-ea"/>
                </a:rPr>
                <a:t>增值税</a:t>
              </a:r>
            </a:p>
          </p:txBody>
        </p:sp>
      </p:grpSp>
      <p:grpSp>
        <p:nvGrpSpPr>
          <p:cNvPr id="83" name="组合 82"/>
          <p:cNvGrpSpPr/>
          <p:nvPr/>
        </p:nvGrpSpPr>
        <p:grpSpPr>
          <a:xfrm>
            <a:off x="3907928" y="3945559"/>
            <a:ext cx="901485" cy="822978"/>
            <a:chOff x="7772927" y="316170"/>
            <a:chExt cx="1071302" cy="978006"/>
          </a:xfrm>
        </p:grpSpPr>
        <p:sp>
          <p:nvSpPr>
            <p:cNvPr id="84" name="椭圆 83"/>
            <p:cNvSpPr/>
            <p:nvPr/>
          </p:nvSpPr>
          <p:spPr>
            <a:xfrm>
              <a:off x="7819574" y="316170"/>
              <a:ext cx="978006" cy="978006"/>
            </a:xfrm>
            <a:prstGeom prst="ellipse">
              <a:avLst/>
            </a:prstGeom>
            <a:gradFill>
              <a:gsLst>
                <a:gs pos="12000">
                  <a:srgbClr val="0070C0"/>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5" name="文本框 84"/>
            <p:cNvSpPr txBox="1"/>
            <p:nvPr/>
          </p:nvSpPr>
          <p:spPr>
            <a:xfrm>
              <a:off x="7772927" y="578151"/>
              <a:ext cx="1071302" cy="409949"/>
            </a:xfrm>
            <a:prstGeom prst="rect">
              <a:avLst/>
            </a:prstGeom>
            <a:noFill/>
          </p:spPr>
          <p:txBody>
            <a:bodyPr wrap="square" rtlCol="0" anchor="t">
              <a:spAutoFit/>
            </a:bodyPr>
            <a:lstStyle/>
            <a:p>
              <a:pPr algn="ctr">
                <a:lnSpc>
                  <a:spcPct val="130000"/>
                </a:lnSpc>
              </a:pPr>
              <a:r>
                <a:rPr lang="zh-CN" altLang="en-US" sz="1400" b="1" dirty="0">
                  <a:solidFill>
                    <a:schemeClr val="bg1"/>
                  </a:solidFill>
                  <a:sym typeface="+mn-ea"/>
                </a:rPr>
                <a:t>契税</a:t>
              </a:r>
            </a:p>
          </p:txBody>
        </p:sp>
      </p:grpSp>
      <p:grpSp>
        <p:nvGrpSpPr>
          <p:cNvPr id="93" name="组合 92"/>
          <p:cNvGrpSpPr/>
          <p:nvPr/>
        </p:nvGrpSpPr>
        <p:grpSpPr>
          <a:xfrm>
            <a:off x="5081484" y="3945559"/>
            <a:ext cx="901485" cy="822978"/>
            <a:chOff x="7772927" y="316170"/>
            <a:chExt cx="1071302" cy="978006"/>
          </a:xfrm>
        </p:grpSpPr>
        <p:sp>
          <p:nvSpPr>
            <p:cNvPr id="94" name="椭圆 93"/>
            <p:cNvSpPr/>
            <p:nvPr/>
          </p:nvSpPr>
          <p:spPr>
            <a:xfrm>
              <a:off x="7819574" y="316170"/>
              <a:ext cx="978006" cy="978006"/>
            </a:xfrm>
            <a:prstGeom prst="ellipse">
              <a:avLst/>
            </a:prstGeom>
            <a:gradFill>
              <a:gsLst>
                <a:gs pos="12000">
                  <a:srgbClr val="0097CC"/>
                </a:gs>
                <a:gs pos="100000">
                  <a:srgbClr val="3FCD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5" name="文本框 94"/>
            <p:cNvSpPr txBox="1"/>
            <p:nvPr/>
          </p:nvSpPr>
          <p:spPr>
            <a:xfrm>
              <a:off x="7772927" y="583433"/>
              <a:ext cx="1071302" cy="409949"/>
            </a:xfrm>
            <a:prstGeom prst="rect">
              <a:avLst/>
            </a:prstGeom>
            <a:noFill/>
          </p:spPr>
          <p:txBody>
            <a:bodyPr wrap="square" rtlCol="0" anchor="t">
              <a:spAutoFit/>
            </a:bodyPr>
            <a:lstStyle/>
            <a:p>
              <a:pPr algn="ctr">
                <a:lnSpc>
                  <a:spcPct val="130000"/>
                </a:lnSpc>
              </a:pPr>
              <a:r>
                <a:rPr lang="zh-CN" altLang="en-US" sz="1400" b="1" dirty="0">
                  <a:solidFill>
                    <a:schemeClr val="bg1"/>
                  </a:solidFill>
                  <a:sym typeface="+mn-ea"/>
                </a:rPr>
                <a:t>房产税</a:t>
              </a:r>
            </a:p>
          </p:txBody>
        </p:sp>
      </p:grpSp>
      <p:grpSp>
        <p:nvGrpSpPr>
          <p:cNvPr id="2" name="组合 1"/>
          <p:cNvGrpSpPr/>
          <p:nvPr/>
        </p:nvGrpSpPr>
        <p:grpSpPr>
          <a:xfrm>
            <a:off x="7163851" y="1864516"/>
            <a:ext cx="4573330" cy="3147709"/>
            <a:chOff x="6837621" y="1826416"/>
            <a:chExt cx="4573330" cy="3147709"/>
          </a:xfrm>
        </p:grpSpPr>
        <p:grpSp>
          <p:nvGrpSpPr>
            <p:cNvPr id="3" name="组合 2"/>
            <p:cNvGrpSpPr/>
            <p:nvPr/>
          </p:nvGrpSpPr>
          <p:grpSpPr>
            <a:xfrm>
              <a:off x="6837621" y="1826416"/>
              <a:ext cx="4573330" cy="3147709"/>
              <a:chOff x="4044966" y="1504684"/>
              <a:chExt cx="6282686" cy="2938050"/>
            </a:xfrm>
          </p:grpSpPr>
          <p:sp>
            <p:nvSpPr>
              <p:cNvPr id="5" name="矩形: 圆角 24"/>
              <p:cNvSpPr/>
              <p:nvPr/>
            </p:nvSpPr>
            <p:spPr>
              <a:xfrm>
                <a:off x="4044966" y="1504684"/>
                <a:ext cx="6282686" cy="2938050"/>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dirty="0"/>
              </a:p>
            </p:txBody>
          </p:sp>
          <p:sp>
            <p:nvSpPr>
              <p:cNvPr id="6" name="文本框 5"/>
              <p:cNvSpPr txBox="1"/>
              <p:nvPr/>
            </p:nvSpPr>
            <p:spPr>
              <a:xfrm>
                <a:off x="4332839" y="2212966"/>
                <a:ext cx="5732156" cy="1521473"/>
              </a:xfrm>
              <a:prstGeom prst="rect">
                <a:avLst/>
              </a:prstGeom>
              <a:noFill/>
            </p:spPr>
            <p:txBody>
              <a:bodyPr wrap="square">
                <a:spAutoFit/>
              </a:bodyPr>
              <a:lstStyle/>
              <a:p>
                <a:pPr marL="342900" indent="-342900" algn="just">
                  <a:lnSpc>
                    <a:spcPct val="150000"/>
                  </a:lnSpc>
                  <a:spcBef>
                    <a:spcPts val="1200"/>
                  </a:spcBef>
                  <a:buClr>
                    <a:srgbClr val="1E77EC"/>
                  </a:buClr>
                  <a:buFont typeface="Arial" panose="020B0604020202020204" pitchFamily="34" charset="0"/>
                  <a:buChar char="•"/>
                </a:pPr>
                <a:r>
                  <a:rPr lang="zh-CN" altLang="en-US" sz="2000" dirty="0"/>
                  <a:t>环境保护税，按</a:t>
                </a:r>
                <a:r>
                  <a:rPr lang="en-US" altLang="zh-CN" sz="2000" b="1" dirty="0">
                    <a:solidFill>
                      <a:srgbClr val="115EC5"/>
                    </a:solidFill>
                  </a:rPr>
                  <a:t>3:7</a:t>
                </a:r>
                <a:r>
                  <a:rPr lang="zh-CN" altLang="en-US" sz="2000" dirty="0"/>
                  <a:t>的比例分成</a:t>
                </a:r>
              </a:p>
              <a:p>
                <a:pPr marL="342900" indent="-342900" algn="just">
                  <a:lnSpc>
                    <a:spcPct val="150000"/>
                  </a:lnSpc>
                  <a:spcBef>
                    <a:spcPts val="1200"/>
                  </a:spcBef>
                  <a:buClr>
                    <a:srgbClr val="1E77EC"/>
                  </a:buClr>
                  <a:buFont typeface="Arial" panose="020B0604020202020204" pitchFamily="34" charset="0"/>
                  <a:buChar char="•"/>
                </a:pPr>
                <a:r>
                  <a:rPr lang="zh-CN" altLang="en-US" sz="2000" dirty="0"/>
                  <a:t>城市维护建设税、车船税、印花税</a:t>
                </a:r>
                <a:r>
                  <a:rPr lang="zh-CN" altLang="en-US" sz="2000" b="1" dirty="0">
                    <a:solidFill>
                      <a:srgbClr val="115EC5"/>
                    </a:solidFill>
                  </a:rPr>
                  <a:t>100%</a:t>
                </a:r>
                <a:r>
                  <a:rPr lang="zh-CN" altLang="en-US" sz="2000" dirty="0"/>
                  <a:t>作为市县收入</a:t>
                </a:r>
              </a:p>
            </p:txBody>
          </p:sp>
        </p:grpSp>
        <p:sp>
          <p:nvSpPr>
            <p:cNvPr id="96" name="time-is-money_319449"/>
            <p:cNvSpPr/>
            <p:nvPr/>
          </p:nvSpPr>
          <p:spPr>
            <a:xfrm>
              <a:off x="10402196" y="4017945"/>
              <a:ext cx="715365" cy="714285"/>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681" y="505592"/>
                    <a:pt x="556986" y="494306"/>
                    <a:pt x="556986" y="480265"/>
                  </a:cubicBezTo>
                  <a:cubicBezTo>
                    <a:pt x="556986" y="466313"/>
                    <a:pt x="545681" y="455027"/>
                    <a:pt x="531616" y="455027"/>
                  </a:cubicBezTo>
                  <a:close/>
                  <a:moveTo>
                    <a:pt x="430401" y="353896"/>
                  </a:moveTo>
                  <a:cubicBezTo>
                    <a:pt x="416336" y="353896"/>
                    <a:pt x="405031" y="365182"/>
                    <a:pt x="405031" y="379223"/>
                  </a:cubicBezTo>
                  <a:cubicBezTo>
                    <a:pt x="405031" y="393175"/>
                    <a:pt x="416336"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633" y="404461"/>
                    <a:pt x="607638" y="438409"/>
                    <a:pt x="607638" y="480265"/>
                  </a:cubicBezTo>
                  <a:cubicBezTo>
                    <a:pt x="607638" y="522210"/>
                    <a:pt x="573633"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384" y="455027"/>
                    <a:pt x="354379" y="421079"/>
                    <a:pt x="354379" y="379223"/>
                  </a:cubicBezTo>
                  <a:cubicBezTo>
                    <a:pt x="354379" y="337278"/>
                    <a:pt x="388384" y="303331"/>
                    <a:pt x="430401" y="303331"/>
                  </a:cubicBezTo>
                  <a:lnTo>
                    <a:pt x="455683" y="303331"/>
                  </a:lnTo>
                  <a:lnTo>
                    <a:pt x="455683" y="278093"/>
                  </a:lnTo>
                  <a:cubicBezTo>
                    <a:pt x="455683" y="264141"/>
                    <a:pt x="466988" y="252766"/>
                    <a:pt x="480964" y="252766"/>
                  </a:cubicBezTo>
                  <a:close/>
                  <a:moveTo>
                    <a:pt x="303759" y="151716"/>
                  </a:moveTo>
                  <a:cubicBezTo>
                    <a:pt x="317728" y="151716"/>
                    <a:pt x="329117" y="163000"/>
                    <a:pt x="329117" y="176950"/>
                  </a:cubicBezTo>
                  <a:lnTo>
                    <a:pt x="329117" y="303301"/>
                  </a:lnTo>
                  <a:cubicBezTo>
                    <a:pt x="329117" y="317251"/>
                    <a:pt x="317728"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2426" y="0"/>
                    <a:pt x="570410" y="92870"/>
                    <a:pt x="606634" y="220667"/>
                  </a:cubicBezTo>
                  <a:cubicBezTo>
                    <a:pt x="610461" y="234086"/>
                    <a:pt x="602629" y="248039"/>
                    <a:pt x="589190" y="251860"/>
                  </a:cubicBezTo>
                  <a:cubicBezTo>
                    <a:pt x="575661" y="255593"/>
                    <a:pt x="561688" y="247861"/>
                    <a:pt x="557950" y="234353"/>
                  </a:cubicBezTo>
                  <a:cubicBezTo>
                    <a:pt x="527957" y="128774"/>
                    <a:pt x="420176" y="50568"/>
                    <a:pt x="303762" y="50568"/>
                  </a:cubicBezTo>
                  <a:cubicBezTo>
                    <a:pt x="163941" y="50568"/>
                    <a:pt x="50642" y="163700"/>
                    <a:pt x="50642" y="303317"/>
                  </a:cubicBezTo>
                  <a:cubicBezTo>
                    <a:pt x="50642" y="442933"/>
                    <a:pt x="163941" y="556154"/>
                    <a:pt x="303762" y="556154"/>
                  </a:cubicBezTo>
                  <a:cubicBezTo>
                    <a:pt x="317735" y="556154"/>
                    <a:pt x="329127" y="567441"/>
                    <a:pt x="329127" y="581394"/>
                  </a:cubicBezTo>
                  <a:cubicBezTo>
                    <a:pt x="329127" y="595347"/>
                    <a:pt x="317735" y="606722"/>
                    <a:pt x="303762" y="606722"/>
                  </a:cubicBezTo>
                  <a:cubicBezTo>
                    <a:pt x="135994" y="606722"/>
                    <a:pt x="0" y="470838"/>
                    <a:pt x="0" y="303317"/>
                  </a:cubicBezTo>
                  <a:cubicBezTo>
                    <a:pt x="0" y="135795"/>
                    <a:pt x="135994" y="0"/>
                    <a:pt x="303762" y="0"/>
                  </a:cubicBezTo>
                  <a:close/>
                </a:path>
              </a:pathLst>
            </a:custGeom>
            <a:gradFill flip="none" rotWithShape="1">
              <a:gsLst>
                <a:gs pos="0">
                  <a:srgbClr val="0070C0">
                    <a:alpha val="54000"/>
                  </a:srgbClr>
                </a:gs>
                <a:gs pos="100000">
                  <a:srgbClr val="3FCDF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9576474" y="1047712"/>
            <a:ext cx="858431" cy="858429"/>
          </a:xfrm>
          <a:prstGeom prst="ellipse">
            <a:avLst/>
          </a:prstGeom>
          <a:gradFill flip="none" rotWithShape="1">
            <a:gsLst>
              <a:gs pos="0">
                <a:srgbClr val="1E77EC">
                  <a:alpha val="24000"/>
                </a:srgbClr>
              </a:gs>
              <a:gs pos="83000">
                <a:srgbClr val="284B90">
                  <a:alpha val="0"/>
                </a:srgbClr>
              </a:gs>
            </a:gsLst>
            <a:lin ang="8100000" scaled="1"/>
            <a:tileRect/>
          </a:gradFill>
          <a:ln>
            <a:noFill/>
          </a:ln>
          <a:effectLst>
            <a:innerShdw blurRad="355600">
              <a:schemeClr val="accent1">
                <a:lumMod val="7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cs typeface="+mn-cs"/>
            </a:endParaRPr>
          </a:p>
        </p:txBody>
      </p:sp>
      <p:grpSp>
        <p:nvGrpSpPr>
          <p:cNvPr id="34" name="组合 33"/>
          <p:cNvGrpSpPr/>
          <p:nvPr/>
        </p:nvGrpSpPr>
        <p:grpSpPr>
          <a:xfrm>
            <a:off x="-3175" y="4129712"/>
            <a:ext cx="12195175" cy="2829928"/>
            <a:chOff x="-3175" y="3717373"/>
            <a:chExt cx="12195175" cy="3242267"/>
          </a:xfrm>
        </p:grpSpPr>
        <p:sp>
          <p:nvSpPr>
            <p:cNvPr id="2" name="Freeform 6"/>
            <p:cNvSpPr/>
            <p:nvPr/>
          </p:nvSpPr>
          <p:spPr bwMode="auto">
            <a:xfrm>
              <a:off x="-3175" y="3717373"/>
              <a:ext cx="11814175" cy="3092450"/>
            </a:xfrm>
            <a:custGeom>
              <a:avLst/>
              <a:gdLst>
                <a:gd name="T0" fmla="*/ 3721 w 3721"/>
                <a:gd name="T1" fmla="*/ 486 h 1070"/>
                <a:gd name="T2" fmla="*/ 2514 w 3721"/>
                <a:gd name="T3" fmla="*/ 574 h 1070"/>
                <a:gd name="T4" fmla="*/ 54 w 3721"/>
                <a:gd name="T5" fmla="*/ 33 h 1070"/>
                <a:gd name="T6" fmla="*/ 0 w 3721"/>
                <a:gd name="T7" fmla="*/ 0 h 1070"/>
                <a:gd name="T8" fmla="*/ 0 w 3721"/>
                <a:gd name="T9" fmla="*/ 937 h 1070"/>
                <a:gd name="T10" fmla="*/ 3721 w 3721"/>
                <a:gd name="T11" fmla="*/ 486 h 1070"/>
              </a:gdLst>
              <a:ahLst/>
              <a:cxnLst>
                <a:cxn ang="0">
                  <a:pos x="T0" y="T1"/>
                </a:cxn>
                <a:cxn ang="0">
                  <a:pos x="T2" y="T3"/>
                </a:cxn>
                <a:cxn ang="0">
                  <a:pos x="T4" y="T5"/>
                </a:cxn>
                <a:cxn ang="0">
                  <a:pos x="T6" y="T7"/>
                </a:cxn>
                <a:cxn ang="0">
                  <a:pos x="T8" y="T9"/>
                </a:cxn>
                <a:cxn ang="0">
                  <a:pos x="T10" y="T11"/>
                </a:cxn>
              </a:cxnLst>
              <a:rect l="0" t="0" r="r" b="b"/>
              <a:pathLst>
                <a:path w="3721" h="1070">
                  <a:moveTo>
                    <a:pt x="3721" y="486"/>
                  </a:moveTo>
                  <a:cubicBezTo>
                    <a:pt x="3336" y="547"/>
                    <a:pt x="2921" y="578"/>
                    <a:pt x="2514" y="574"/>
                  </a:cubicBezTo>
                  <a:cubicBezTo>
                    <a:pt x="1553" y="566"/>
                    <a:pt x="586" y="358"/>
                    <a:pt x="54" y="33"/>
                  </a:cubicBezTo>
                  <a:cubicBezTo>
                    <a:pt x="35" y="22"/>
                    <a:pt x="18" y="11"/>
                    <a:pt x="0" y="0"/>
                  </a:cubicBezTo>
                  <a:cubicBezTo>
                    <a:pt x="0" y="937"/>
                    <a:pt x="0" y="937"/>
                    <a:pt x="0" y="937"/>
                  </a:cubicBezTo>
                  <a:cubicBezTo>
                    <a:pt x="499" y="980"/>
                    <a:pt x="2207" y="1070"/>
                    <a:pt x="3721" y="486"/>
                  </a:cubicBezTo>
                  <a:close/>
                </a:path>
              </a:pathLst>
            </a:custGeom>
            <a:solidFill>
              <a:srgbClr val="1E77EC">
                <a:alpha val="95000"/>
              </a:srgb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 name="任意多边形: 形状 7"/>
            <p:cNvSpPr/>
            <p:nvPr/>
          </p:nvSpPr>
          <p:spPr bwMode="auto">
            <a:xfrm>
              <a:off x="2136775" y="3807860"/>
              <a:ext cx="10055225" cy="1573213"/>
            </a:xfrm>
            <a:custGeom>
              <a:avLst/>
              <a:gdLst>
                <a:gd name="T0" fmla="*/ 10055225 w 10055225"/>
                <a:gd name="T1" fmla="*/ 0 h 1568809"/>
                <a:gd name="T2" fmla="*/ 10055225 w 10055225"/>
                <a:gd name="T3" fmla="*/ 1255981 h 1568809"/>
                <a:gd name="T4" fmla="*/ 10055215 w 10055225"/>
                <a:gd name="T5" fmla="*/ 1255984 h 1568809"/>
                <a:gd name="T6" fmla="*/ 5841817 w 10055225"/>
                <a:gd name="T7" fmla="*/ 1572156 h 1568809"/>
                <a:gd name="T8" fmla="*/ 0 w 10055225"/>
                <a:gd name="T9" fmla="*/ 789387 h 1568809"/>
                <a:gd name="T10" fmla="*/ 10041195 w 10055225"/>
                <a:gd name="T11" fmla="*/ 298 h 15688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55225" h="1568809">
                  <a:moveTo>
                    <a:pt x="10055225" y="0"/>
                  </a:moveTo>
                  <a:lnTo>
                    <a:pt x="10055225" y="1252335"/>
                  </a:lnTo>
                  <a:lnTo>
                    <a:pt x="10055215" y="1252338"/>
                  </a:lnTo>
                  <a:cubicBezTo>
                    <a:pt x="8727676" y="1469125"/>
                    <a:pt x="7270727" y="1581930"/>
                    <a:pt x="5841817" y="1567593"/>
                  </a:cubicBezTo>
                  <a:cubicBezTo>
                    <a:pt x="3752912" y="1550105"/>
                    <a:pt x="1657536" y="1263997"/>
                    <a:pt x="0" y="787096"/>
                  </a:cubicBezTo>
                  <a:cubicBezTo>
                    <a:pt x="6006816" y="1526946"/>
                    <a:pt x="9237770" y="610169"/>
                    <a:pt x="10041195" y="297"/>
                  </a:cubicBezTo>
                  <a:lnTo>
                    <a:pt x="10055225" y="0"/>
                  </a:lnTo>
                  <a:close/>
                </a:path>
              </a:pathLst>
            </a:custGeom>
            <a:solidFill>
              <a:srgbClr val="284B90"/>
            </a:solidFill>
            <a:ln w="9525">
              <a:noFill/>
              <a:round/>
            </a:ln>
          </p:spPr>
          <p:txBody>
            <a:bodyPr/>
            <a:lstStyle/>
            <a:p>
              <a:pPr>
                <a:defRPr/>
              </a:pPr>
              <a:endParaRPr lang="zh-CN" altLang="en-US"/>
            </a:p>
          </p:txBody>
        </p:sp>
        <p:sp>
          <p:nvSpPr>
            <p:cNvPr id="4" name="任意多边形: 形状 9"/>
            <p:cNvSpPr/>
            <p:nvPr/>
          </p:nvSpPr>
          <p:spPr bwMode="auto">
            <a:xfrm>
              <a:off x="0" y="5124125"/>
              <a:ext cx="11811000" cy="1835515"/>
            </a:xfrm>
            <a:custGeom>
              <a:avLst/>
              <a:gdLst>
                <a:gd name="connsiteX0" fmla="*/ 11811000 w 11811000"/>
                <a:gd name="connsiteY0" fmla="*/ 0 h 1852788"/>
                <a:gd name="connsiteX1" fmla="*/ 156461 w 11811000"/>
                <a:gd name="connsiteY1" fmla="*/ 1836662 h 1852788"/>
                <a:gd name="connsiteX2" fmla="*/ 0 w 11811000"/>
                <a:gd name="connsiteY2" fmla="*/ 1826394 h 1852788"/>
                <a:gd name="connsiteX3" fmla="*/ 0 w 11811000"/>
                <a:gd name="connsiteY3" fmla="*/ 107330 h 1852788"/>
                <a:gd name="connsiteX4" fmla="*/ 118698 w 11811000"/>
                <a:gd name="connsiteY4" fmla="*/ 159825 h 1852788"/>
                <a:gd name="connsiteX5" fmla="*/ 6307957 w 11811000"/>
                <a:gd name="connsiteY5" fmla="*/ 588033 h 1852788"/>
                <a:gd name="connsiteX6" fmla="*/ 11811000 w 11811000"/>
                <a:gd name="connsiteY6" fmla="*/ 0 h 1852788"/>
                <a:gd name="connsiteX0-1" fmla="*/ 11811000 w 11811000"/>
                <a:gd name="connsiteY0-2" fmla="*/ 0 h 1835688"/>
                <a:gd name="connsiteX1-3" fmla="*/ 156461 w 11811000"/>
                <a:gd name="connsiteY1-4" fmla="*/ 1818970 h 1835688"/>
                <a:gd name="connsiteX2-5" fmla="*/ 0 w 11811000"/>
                <a:gd name="connsiteY2-6" fmla="*/ 1808702 h 1835688"/>
                <a:gd name="connsiteX3-7" fmla="*/ 0 w 11811000"/>
                <a:gd name="connsiteY3-8" fmla="*/ 89638 h 1835688"/>
                <a:gd name="connsiteX4-9" fmla="*/ 118698 w 11811000"/>
                <a:gd name="connsiteY4-10" fmla="*/ 142133 h 1835688"/>
                <a:gd name="connsiteX5-11" fmla="*/ 6307957 w 11811000"/>
                <a:gd name="connsiteY5-12" fmla="*/ 570341 h 1835688"/>
                <a:gd name="connsiteX6-13" fmla="*/ 11811000 w 11811000"/>
                <a:gd name="connsiteY6-14" fmla="*/ 0 h 18356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1811000" h="1835688">
                  <a:moveTo>
                    <a:pt x="11811000" y="0"/>
                  </a:moveTo>
                  <a:cubicBezTo>
                    <a:pt x="7154037" y="1635314"/>
                    <a:pt x="1919424" y="1914879"/>
                    <a:pt x="156461" y="1818970"/>
                  </a:cubicBezTo>
                  <a:lnTo>
                    <a:pt x="0" y="1808702"/>
                  </a:lnTo>
                  <a:lnTo>
                    <a:pt x="0" y="89638"/>
                  </a:lnTo>
                  <a:lnTo>
                    <a:pt x="118698" y="142133"/>
                  </a:lnTo>
                  <a:cubicBezTo>
                    <a:pt x="1363171" y="603258"/>
                    <a:pt x="4446118" y="579829"/>
                    <a:pt x="6307957" y="570341"/>
                  </a:cubicBezTo>
                  <a:cubicBezTo>
                    <a:pt x="8293920" y="560222"/>
                    <a:pt x="10588233" y="176410"/>
                    <a:pt x="11811000" y="0"/>
                  </a:cubicBezTo>
                  <a:close/>
                </a:path>
              </a:pathLst>
            </a:custGeom>
            <a:solidFill>
              <a:srgbClr val="19BCF3">
                <a:alpha val="23000"/>
              </a:srgbClr>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8" name="组合 17"/>
          <p:cNvGrpSpPr/>
          <p:nvPr/>
        </p:nvGrpSpPr>
        <p:grpSpPr>
          <a:xfrm>
            <a:off x="1865022" y="748894"/>
            <a:ext cx="8461956" cy="1422246"/>
            <a:chOff x="2724222" y="1066070"/>
            <a:chExt cx="8461956" cy="1422246"/>
          </a:xfrm>
        </p:grpSpPr>
        <p:grpSp>
          <p:nvGrpSpPr>
            <p:cNvPr id="17" name="组合 16"/>
            <p:cNvGrpSpPr/>
            <p:nvPr/>
          </p:nvGrpSpPr>
          <p:grpSpPr>
            <a:xfrm>
              <a:off x="2724222" y="1066070"/>
              <a:ext cx="1787726" cy="1422246"/>
              <a:chOff x="2653102" y="1682238"/>
              <a:chExt cx="1787726" cy="1422246"/>
            </a:xfrm>
          </p:grpSpPr>
          <p:sp>
            <p:nvSpPr>
              <p:cNvPr id="6" name="文本框 5"/>
              <p:cNvSpPr txBox="1"/>
              <p:nvPr/>
            </p:nvSpPr>
            <p:spPr>
              <a:xfrm>
                <a:off x="2653102" y="2250719"/>
                <a:ext cx="861623" cy="769441"/>
              </a:xfrm>
              <a:prstGeom prst="rect">
                <a:avLst/>
              </a:prstGeom>
              <a:noFill/>
            </p:spPr>
            <p:txBody>
              <a:bodyPr wrap="square">
                <a:spAutoFit/>
              </a:bodyPr>
              <a:lstStyle>
                <a:defPPr>
                  <a:defRPr lang="zh-CN"/>
                </a:defPPr>
                <a:lvl1pPr algn="just">
                  <a:defRPr sz="4000" b="1" spc="300">
                    <a:solidFill>
                      <a:srgbClr val="284B90"/>
                    </a:solidFill>
                  </a:defRPr>
                </a:lvl1pPr>
              </a:lstStyle>
              <a:p>
                <a:r>
                  <a:rPr lang="zh-CN" altLang="en-US" sz="4400" dirty="0"/>
                  <a:t>篇</a:t>
                </a:r>
              </a:p>
            </p:txBody>
          </p:sp>
          <p:sp>
            <p:nvSpPr>
              <p:cNvPr id="15" name="文本框 14"/>
              <p:cNvSpPr txBox="1"/>
              <p:nvPr/>
            </p:nvSpPr>
            <p:spPr>
              <a:xfrm>
                <a:off x="2974390" y="1682238"/>
                <a:ext cx="1060998" cy="769441"/>
              </a:xfrm>
              <a:prstGeom prst="rect">
                <a:avLst/>
              </a:prstGeom>
              <a:noFill/>
            </p:spPr>
            <p:txBody>
              <a:bodyPr wrap="square">
                <a:spAutoFit/>
              </a:bodyPr>
              <a:lstStyle>
                <a:defPPr>
                  <a:defRPr lang="zh-CN"/>
                </a:defPPr>
                <a:lvl1pPr algn="just">
                  <a:defRPr sz="4000" b="1" spc="300">
                    <a:solidFill>
                      <a:srgbClr val="284B90"/>
                    </a:solidFill>
                  </a:defRPr>
                </a:lvl1pPr>
              </a:lstStyle>
              <a:p>
                <a:pPr algn="ctr"/>
                <a:r>
                  <a:rPr lang="zh-CN" altLang="en-US" sz="4400" dirty="0"/>
                  <a:t>上</a:t>
                </a:r>
              </a:p>
            </p:txBody>
          </p:sp>
          <p:sp>
            <p:nvSpPr>
              <p:cNvPr id="16" name="任意多边形: 形状 15"/>
              <p:cNvSpPr/>
              <p:nvPr/>
            </p:nvSpPr>
            <p:spPr>
              <a:xfrm>
                <a:off x="2909208" y="1892904"/>
                <a:ext cx="1531620" cy="1211580"/>
              </a:xfrm>
              <a:custGeom>
                <a:avLst/>
                <a:gdLst>
                  <a:gd name="connsiteX0" fmla="*/ 975360 w 1531620"/>
                  <a:gd name="connsiteY0" fmla="*/ 0 h 1211580"/>
                  <a:gd name="connsiteX1" fmla="*/ 0 w 1531620"/>
                  <a:gd name="connsiteY1" fmla="*/ 1211580 h 1211580"/>
                  <a:gd name="connsiteX2" fmla="*/ 1524000 w 1531620"/>
                  <a:gd name="connsiteY2" fmla="*/ 1211580 h 1211580"/>
                  <a:gd name="connsiteX3" fmla="*/ 1531620 w 1531620"/>
                  <a:gd name="connsiteY3" fmla="*/ 7620 h 1211580"/>
                  <a:gd name="connsiteX4" fmla="*/ 975360 w 1531620"/>
                  <a:gd name="connsiteY4" fmla="*/ 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1620" h="1211580">
                    <a:moveTo>
                      <a:pt x="975360" y="0"/>
                    </a:moveTo>
                    <a:lnTo>
                      <a:pt x="0" y="1211580"/>
                    </a:lnTo>
                    <a:lnTo>
                      <a:pt x="1524000" y="1211580"/>
                    </a:lnTo>
                    <a:lnTo>
                      <a:pt x="1531620" y="7620"/>
                    </a:lnTo>
                    <a:lnTo>
                      <a:pt x="9753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H="1">
                <a:off x="2909208" y="1914312"/>
                <a:ext cx="972459" cy="1190172"/>
              </a:xfrm>
              <a:prstGeom prst="line">
                <a:avLst/>
              </a:prstGeom>
              <a:ln w="25400">
                <a:solidFill>
                  <a:srgbClr val="284B9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3841951" y="1589688"/>
              <a:ext cx="7344227" cy="706755"/>
            </a:xfrm>
            <a:prstGeom prst="rect">
              <a:avLst/>
            </a:prstGeom>
            <a:noFill/>
          </p:spPr>
          <p:txBody>
            <a:bodyPr wrap="square">
              <a:spAutoFit/>
            </a:bodyPr>
            <a:lstStyle/>
            <a:p>
              <a:pPr algn="just"/>
              <a:r>
                <a:rPr lang="zh-CN" altLang="en-US" sz="4000" b="1" spc="300" dirty="0">
                  <a:solidFill>
                    <a:schemeClr val="tx1">
                      <a:lumMod val="95000"/>
                      <a:lumOff val="5000"/>
                    </a:schemeClr>
                  </a:solidFill>
                </a:rPr>
                <a:t>现代财政制度与我市财政形势</a:t>
              </a:r>
            </a:p>
          </p:txBody>
        </p:sp>
      </p:grpSp>
      <p:sp>
        <p:nvSpPr>
          <p:cNvPr id="20" name="文本框 19"/>
          <p:cNvSpPr txBox="1"/>
          <p:nvPr/>
        </p:nvSpPr>
        <p:spPr>
          <a:xfrm>
            <a:off x="3985751" y="2640651"/>
            <a:ext cx="5013869" cy="491490"/>
          </a:xfrm>
          <a:prstGeom prst="rect">
            <a:avLst/>
          </a:prstGeom>
          <a:noFill/>
        </p:spPr>
        <p:txBody>
          <a:bodyPr wrap="square">
            <a:spAutoFit/>
          </a:bodyPr>
          <a:lstStyle/>
          <a:p>
            <a:r>
              <a:rPr lang="zh-CN" altLang="en-US" sz="2600" dirty="0">
                <a:solidFill>
                  <a:srgbClr val="284B90"/>
                </a:solidFill>
              </a:rPr>
              <a:t>第一部分   四本预算及财政体制</a:t>
            </a:r>
          </a:p>
        </p:txBody>
      </p:sp>
      <p:grpSp>
        <p:nvGrpSpPr>
          <p:cNvPr id="21" name="组合 20"/>
          <p:cNvGrpSpPr/>
          <p:nvPr/>
        </p:nvGrpSpPr>
        <p:grpSpPr>
          <a:xfrm>
            <a:off x="3680998" y="2797875"/>
            <a:ext cx="199458" cy="177994"/>
            <a:chOff x="4064440" y="1928816"/>
            <a:chExt cx="199458" cy="177994"/>
          </a:xfrm>
        </p:grpSpPr>
        <p:sp>
          <p:nvSpPr>
            <p:cNvPr id="22" name="等腰三角形 21"/>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flipH="1">
            <a:off x="8686800" y="2797875"/>
            <a:ext cx="199458" cy="177994"/>
            <a:chOff x="4064440" y="1928816"/>
            <a:chExt cx="199458" cy="177994"/>
          </a:xfrm>
        </p:grpSpPr>
        <p:sp>
          <p:nvSpPr>
            <p:cNvPr id="30" name="等腰三角形 29"/>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3985751" y="3354391"/>
            <a:ext cx="4777769" cy="492443"/>
          </a:xfrm>
          <a:prstGeom prst="rect">
            <a:avLst/>
          </a:prstGeom>
          <a:noFill/>
        </p:spPr>
        <p:txBody>
          <a:bodyPr wrap="square">
            <a:spAutoFit/>
          </a:bodyPr>
          <a:lstStyle/>
          <a:p>
            <a:r>
              <a:rPr lang="zh-CN" altLang="en-US" sz="2600" b="1" dirty="0">
                <a:solidFill>
                  <a:srgbClr val="284B90"/>
                </a:solidFill>
              </a:rPr>
              <a:t>第二部分   经济与财政形势分析</a:t>
            </a:r>
          </a:p>
        </p:txBody>
      </p:sp>
      <p:grpSp>
        <p:nvGrpSpPr>
          <p:cNvPr id="9" name="组合 8"/>
          <p:cNvGrpSpPr/>
          <p:nvPr/>
        </p:nvGrpSpPr>
        <p:grpSpPr>
          <a:xfrm>
            <a:off x="3680999" y="3511615"/>
            <a:ext cx="199458" cy="177994"/>
            <a:chOff x="4064440" y="1928816"/>
            <a:chExt cx="199458" cy="177994"/>
          </a:xfrm>
        </p:grpSpPr>
        <p:sp>
          <p:nvSpPr>
            <p:cNvPr id="11" name="等腰三角形 10"/>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flipH="1">
            <a:off x="8686800" y="3511615"/>
            <a:ext cx="199458" cy="177994"/>
            <a:chOff x="4064440" y="1928816"/>
            <a:chExt cx="199458" cy="177994"/>
          </a:xfrm>
        </p:grpSpPr>
        <p:sp>
          <p:nvSpPr>
            <p:cNvPr id="19" name="等腰三角形 18"/>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Picture 78"/>
          <p:cNvPicPr>
            <a:picLocks noChangeAspect="1"/>
          </p:cNvPicPr>
          <p:nvPr/>
        </p:nvPicPr>
        <p:blipFill>
          <a:blip r:embed="rId3"/>
          <a:stretch>
            <a:fillRect/>
          </a:stretch>
        </p:blipFill>
        <p:spPr>
          <a:xfrm>
            <a:off x="0" y="1960064"/>
            <a:ext cx="12192001" cy="4943855"/>
          </a:xfrm>
          <a:prstGeom prst="rect">
            <a:avLst/>
          </a:prstGeom>
        </p:spPr>
      </p:pic>
      <p:sp>
        <p:nvSpPr>
          <p:cNvPr id="82" name="矩形: 圆顶角 81"/>
          <p:cNvSpPr/>
          <p:nvPr/>
        </p:nvSpPr>
        <p:spPr>
          <a:xfrm>
            <a:off x="895350" y="2071665"/>
            <a:ext cx="10401299" cy="3456335"/>
          </a:xfrm>
          <a:prstGeom prst="round2SameRect">
            <a:avLst>
              <a:gd name="adj1" fmla="val 6048"/>
              <a:gd name="adj2" fmla="val 0"/>
            </a:avLst>
          </a:prstGeom>
          <a:gradFill flip="none" rotWithShape="1">
            <a:gsLst>
              <a:gs pos="25000">
                <a:srgbClr val="D5E5FB">
                  <a:lumMod val="37000"/>
                  <a:lumOff val="63000"/>
                </a:srgbClr>
              </a:gs>
              <a:gs pos="100000">
                <a:schemeClr val="bg1">
                  <a:alpha val="0"/>
                </a:schemeClr>
              </a:gs>
            </a:gsLst>
            <a:lin ang="5400000" scaled="1"/>
            <a:tileRect/>
          </a:gradFill>
          <a:ln>
            <a:noFill/>
          </a:ln>
          <a:effectLst>
            <a:reflection blurRad="76200" stA="720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文本框 29"/>
          <p:cNvSpPr txBox="1"/>
          <p:nvPr/>
        </p:nvSpPr>
        <p:spPr>
          <a:xfrm>
            <a:off x="1199639" y="2408542"/>
            <a:ext cx="10097010" cy="1568450"/>
          </a:xfrm>
          <a:prstGeom prst="rect">
            <a:avLst/>
          </a:prstGeom>
          <a:noFill/>
        </p:spPr>
        <p:txBody>
          <a:bodyPr wrap="square">
            <a:spAutoFit/>
          </a:bodyPr>
          <a:lstStyle/>
          <a:p>
            <a:pPr algn="ctr">
              <a:lnSpc>
                <a:spcPct val="150000"/>
              </a:lnSpc>
            </a:pPr>
            <a:r>
              <a:rPr lang="zh-CN" altLang="en-US" sz="3200" dirty="0"/>
              <a:t>一季度国民经济延续恢复发展态势，</a:t>
            </a:r>
            <a:r>
              <a:rPr lang="zh-CN" altLang="en-US" sz="3200" b="1" dirty="0">
                <a:solidFill>
                  <a:srgbClr val="115EC5"/>
                </a:solidFill>
              </a:rPr>
              <a:t>支撑宏观经济</a:t>
            </a:r>
            <a:r>
              <a:rPr lang="en-US" altLang="zh-CN" sz="3200" b="1" dirty="0">
                <a:solidFill>
                  <a:srgbClr val="115EC5"/>
                </a:solidFill>
              </a:rPr>
              <a:t>      </a:t>
            </a:r>
            <a:r>
              <a:rPr lang="zh-CN" altLang="en-US" sz="3200" b="1" dirty="0">
                <a:solidFill>
                  <a:srgbClr val="115EC5"/>
                </a:solidFill>
              </a:rPr>
              <a:t>的重要指标总体平稳</a:t>
            </a:r>
            <a:r>
              <a:rPr lang="zh-CN" altLang="en-US" sz="3200" dirty="0"/>
              <a:t>，发展质量效益有所提高。</a:t>
            </a:r>
          </a:p>
        </p:txBody>
      </p:sp>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一、宏观经济形势分析</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3" name="组合 32"/>
          <p:cNvGrpSpPr/>
          <p:nvPr/>
        </p:nvGrpSpPr>
        <p:grpSpPr>
          <a:xfrm>
            <a:off x="821137" y="1220253"/>
            <a:ext cx="5022794" cy="854424"/>
            <a:chOff x="525021" y="1016684"/>
            <a:chExt cx="5022794" cy="854424"/>
          </a:xfrm>
        </p:grpSpPr>
        <p:grpSp>
          <p:nvGrpSpPr>
            <p:cNvPr id="34" name="组合 33"/>
            <p:cNvGrpSpPr/>
            <p:nvPr/>
          </p:nvGrpSpPr>
          <p:grpSpPr>
            <a:xfrm>
              <a:off x="525021" y="1181101"/>
              <a:ext cx="311718" cy="179686"/>
              <a:chOff x="850900" y="671681"/>
              <a:chExt cx="622467" cy="358815"/>
            </a:xfrm>
          </p:grpSpPr>
          <p:sp>
            <p:nvSpPr>
              <p:cNvPr id="37" name="椭圆 36"/>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8" name="椭圆 37"/>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35" name="矩形: 圆角 34"/>
            <p:cNvSpPr/>
            <p:nvPr/>
          </p:nvSpPr>
          <p:spPr>
            <a:xfrm>
              <a:off x="982717" y="1016684"/>
              <a:ext cx="4565098"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36" name="文本框 35"/>
            <p:cNvSpPr txBox="1"/>
            <p:nvPr/>
          </p:nvSpPr>
          <p:spPr>
            <a:xfrm>
              <a:off x="1002477" y="1040111"/>
              <a:ext cx="4335787" cy="830997"/>
            </a:xfrm>
            <a:prstGeom prst="rect">
              <a:avLst/>
            </a:prstGeom>
            <a:noFill/>
          </p:spPr>
          <p:txBody>
            <a:bodyPr wrap="square">
              <a:spAutoFit/>
            </a:bodyPr>
            <a:lstStyle/>
            <a:p>
              <a:r>
                <a:rPr lang="zh-CN" altLang="en-US" sz="2400" b="1" dirty="0">
                  <a:cs typeface="+mn-ea"/>
                  <a:sym typeface="+mn-lt"/>
                </a:rPr>
                <a:t>（一）经济运行开局总体平稳</a:t>
              </a:r>
            </a:p>
            <a:p>
              <a:endParaRPr lang="zh-CN" altLang="en-US" sz="2400" b="1" dirty="0">
                <a:cs typeface="+mn-ea"/>
                <a:sym typeface="+mn-lt"/>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一、宏观经济形势分析</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p:nvGrpSpPr>
        <p:grpSpPr>
          <a:xfrm>
            <a:off x="360384" y="1564719"/>
            <a:ext cx="1747816" cy="542811"/>
            <a:chOff x="442745" y="1924010"/>
            <a:chExt cx="1463233" cy="383414"/>
          </a:xfrm>
        </p:grpSpPr>
        <p:sp>
          <p:nvSpPr>
            <p:cNvPr id="37" name="矩形: 圆角 36"/>
            <p:cNvSpPr/>
            <p:nvPr/>
          </p:nvSpPr>
          <p:spPr>
            <a:xfrm>
              <a:off x="442745" y="1924010"/>
              <a:ext cx="1463233" cy="383414"/>
            </a:xfrm>
            <a:prstGeom prst="roundRect">
              <a:avLst>
                <a:gd name="adj" fmla="val 50000"/>
              </a:avLst>
            </a:prstGeom>
            <a:gradFill>
              <a:gsLst>
                <a:gs pos="0">
                  <a:srgbClr val="19BCF3"/>
                </a:gs>
                <a:gs pos="74000">
                  <a:srgbClr val="1E77E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文本框 37"/>
            <p:cNvSpPr txBox="1"/>
            <p:nvPr/>
          </p:nvSpPr>
          <p:spPr>
            <a:xfrm>
              <a:off x="730655" y="1949697"/>
              <a:ext cx="829715" cy="326097"/>
            </a:xfrm>
            <a:prstGeom prst="rect">
              <a:avLst/>
            </a:prstGeom>
            <a:noFill/>
          </p:spPr>
          <p:txBody>
            <a:bodyPr wrap="square">
              <a:spAutoFit/>
            </a:bodyPr>
            <a:lstStyle/>
            <a:p>
              <a:r>
                <a:rPr lang="zh-CN" altLang="en-US" sz="2400" dirty="0">
                  <a:solidFill>
                    <a:schemeClr val="bg1"/>
                  </a:solidFill>
                </a:rPr>
                <a:t>就业</a:t>
              </a:r>
            </a:p>
          </p:txBody>
        </p:sp>
        <p:sp>
          <p:nvSpPr>
            <p:cNvPr id="39" name="椭圆 38"/>
            <p:cNvSpPr/>
            <p:nvPr/>
          </p:nvSpPr>
          <p:spPr>
            <a:xfrm>
              <a:off x="607573" y="2083845"/>
              <a:ext cx="79693" cy="63744"/>
            </a:xfrm>
            <a:prstGeom prst="ellipse">
              <a:avLst/>
            </a:prstGeom>
            <a:solidFill>
              <a:schemeClr val="bg1"/>
            </a:solidFill>
            <a:ln w="2857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54" name="直接连接符 53"/>
          <p:cNvCxnSpPr/>
          <p:nvPr/>
        </p:nvCxnSpPr>
        <p:spPr>
          <a:xfrm>
            <a:off x="390120" y="3984708"/>
            <a:ext cx="34344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984791" y="4007679"/>
            <a:ext cx="3847939" cy="0"/>
          </a:xfrm>
          <a:prstGeom prst="line">
            <a:avLst/>
          </a:prstGeom>
          <a:ln>
            <a:solidFill>
              <a:srgbClr val="1E77EC"/>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3689647" y="5673016"/>
            <a:ext cx="4432302" cy="349910"/>
          </a:xfrm>
          <a:prstGeom prst="ellipse">
            <a:avLst/>
          </a:prstGeom>
          <a:gradFill flip="none" rotWithShape="1">
            <a:gsLst>
              <a:gs pos="0">
                <a:srgbClr val="115EC5"/>
              </a:gs>
              <a:gs pos="93000">
                <a:srgbClr val="115EC5">
                  <a:alpha val="0"/>
                  <a:lumMod val="19000"/>
                  <a:lumOff val="81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grpSp>
        <p:nvGrpSpPr>
          <p:cNvPr id="57" name="组合 56"/>
          <p:cNvGrpSpPr/>
          <p:nvPr/>
        </p:nvGrpSpPr>
        <p:grpSpPr>
          <a:xfrm>
            <a:off x="4075821" y="1793297"/>
            <a:ext cx="3614641" cy="3614641"/>
            <a:chOff x="4070207" y="1643155"/>
            <a:chExt cx="4117786" cy="4117786"/>
          </a:xfrm>
        </p:grpSpPr>
        <p:sp>
          <p:nvSpPr>
            <p:cNvPr id="58" name="任意多边形: 形状 57"/>
            <p:cNvSpPr/>
            <p:nvPr/>
          </p:nvSpPr>
          <p:spPr>
            <a:xfrm>
              <a:off x="4070207" y="1643155"/>
              <a:ext cx="4117786" cy="4117786"/>
            </a:xfrm>
            <a:custGeom>
              <a:avLst/>
              <a:gdLst>
                <a:gd name="connsiteX0" fmla="*/ 2008232 w 2008231"/>
                <a:gd name="connsiteY0" fmla="*/ 1004116 h 2008231"/>
                <a:gd name="connsiteX1" fmla="*/ 1004116 w 2008231"/>
                <a:gd name="connsiteY1" fmla="*/ 2008232 h 2008231"/>
                <a:gd name="connsiteX2" fmla="*/ 0 w 2008231"/>
                <a:gd name="connsiteY2" fmla="*/ 1004116 h 2008231"/>
                <a:gd name="connsiteX3" fmla="*/ 1004116 w 2008231"/>
                <a:gd name="connsiteY3" fmla="*/ 0 h 2008231"/>
                <a:gd name="connsiteX4" fmla="*/ 2008232 w 2008231"/>
                <a:gd name="connsiteY4" fmla="*/ 1004116 h 2008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231" h="2008231">
                  <a:moveTo>
                    <a:pt x="2008232" y="1004116"/>
                  </a:moveTo>
                  <a:cubicBezTo>
                    <a:pt x="2008232" y="1558674"/>
                    <a:pt x="1558674" y="2008232"/>
                    <a:pt x="1004116" y="2008232"/>
                  </a:cubicBezTo>
                  <a:cubicBezTo>
                    <a:pt x="449558" y="2008232"/>
                    <a:pt x="0" y="1558674"/>
                    <a:pt x="0" y="1004116"/>
                  </a:cubicBezTo>
                  <a:cubicBezTo>
                    <a:pt x="0" y="449558"/>
                    <a:pt x="449558" y="0"/>
                    <a:pt x="1004116" y="0"/>
                  </a:cubicBezTo>
                  <a:cubicBezTo>
                    <a:pt x="1558674" y="0"/>
                    <a:pt x="2008232" y="449558"/>
                    <a:pt x="2008232" y="1004116"/>
                  </a:cubicBezTo>
                  <a:close/>
                </a:path>
              </a:pathLst>
            </a:custGeom>
            <a:noFill/>
            <a:ln w="30177" cap="flat">
              <a:solidFill>
                <a:schemeClr val="accent1">
                  <a:lumMod val="20000"/>
                  <a:lumOff val="80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nvGrpSpPr>
            <p:cNvPr id="59" name="图形 16"/>
            <p:cNvGrpSpPr/>
            <p:nvPr/>
          </p:nvGrpSpPr>
          <p:grpSpPr>
            <a:xfrm>
              <a:off x="4289104" y="1875339"/>
              <a:ext cx="3680374" cy="3388112"/>
              <a:chOff x="5274277" y="2501455"/>
              <a:chExt cx="1640871" cy="1510569"/>
            </a:xfrm>
            <a:noFill/>
          </p:grpSpPr>
          <p:sp>
            <p:nvSpPr>
              <p:cNvPr id="63" name="任意多边形: 形状 62"/>
              <p:cNvSpPr/>
              <p:nvPr/>
            </p:nvSpPr>
            <p:spPr>
              <a:xfrm>
                <a:off x="5274277" y="2501455"/>
                <a:ext cx="820483" cy="1308544"/>
              </a:xfrm>
              <a:custGeom>
                <a:avLst/>
                <a:gdLst>
                  <a:gd name="connsiteX0" fmla="*/ 160877 w 820483"/>
                  <a:gd name="connsiteY0" fmla="*/ 1308545 h 1308544"/>
                  <a:gd name="connsiteX1" fmla="*/ 0 w 820483"/>
                  <a:gd name="connsiteY1" fmla="*/ 820484 h 1308544"/>
                  <a:gd name="connsiteX2" fmla="*/ 820483 w 820483"/>
                  <a:gd name="connsiteY2" fmla="*/ 0 h 1308544"/>
                </a:gdLst>
                <a:ahLst/>
                <a:cxnLst>
                  <a:cxn ang="0">
                    <a:pos x="connsiteX0" y="connsiteY0"/>
                  </a:cxn>
                  <a:cxn ang="0">
                    <a:pos x="connsiteX1" y="connsiteY1"/>
                  </a:cxn>
                  <a:cxn ang="0">
                    <a:pos x="connsiteX2" y="connsiteY2"/>
                  </a:cxn>
                </a:cxnLst>
                <a:rect l="l" t="t" r="r" b="b"/>
                <a:pathLst>
                  <a:path w="820483" h="1308544">
                    <a:moveTo>
                      <a:pt x="160877" y="1308545"/>
                    </a:moveTo>
                    <a:cubicBezTo>
                      <a:pt x="59817" y="1172146"/>
                      <a:pt x="0" y="1003268"/>
                      <a:pt x="0" y="820484"/>
                    </a:cubicBezTo>
                    <a:cubicBezTo>
                      <a:pt x="0" y="367379"/>
                      <a:pt x="367284" y="0"/>
                      <a:pt x="820483" y="0"/>
                    </a:cubicBezTo>
                  </a:path>
                </a:pathLst>
              </a:custGeom>
              <a:noFill/>
              <a:ln w="8479" cap="flat">
                <a:solidFill>
                  <a:schemeClr val="accent1">
                    <a:lumMod val="20000"/>
                    <a:lumOff val="80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4" name="任意多边形: 形状 63"/>
              <p:cNvSpPr/>
              <p:nvPr/>
            </p:nvSpPr>
            <p:spPr>
              <a:xfrm>
                <a:off x="6538626" y="2800064"/>
                <a:ext cx="376523" cy="1211961"/>
              </a:xfrm>
              <a:custGeom>
                <a:avLst/>
                <a:gdLst>
                  <a:gd name="connsiteX0" fmla="*/ 189167 w 376523"/>
                  <a:gd name="connsiteY0" fmla="*/ 0 h 1211961"/>
                  <a:gd name="connsiteX1" fmla="*/ 376523 w 376523"/>
                  <a:gd name="connsiteY1" fmla="*/ 521875 h 1211961"/>
                  <a:gd name="connsiteX2" fmla="*/ 0 w 376523"/>
                  <a:gd name="connsiteY2" fmla="*/ 1211961 h 1211961"/>
                </a:gdLst>
                <a:ahLst/>
                <a:cxnLst>
                  <a:cxn ang="0">
                    <a:pos x="connsiteX0" y="connsiteY0"/>
                  </a:cxn>
                  <a:cxn ang="0">
                    <a:pos x="connsiteX1" y="connsiteY1"/>
                  </a:cxn>
                  <a:cxn ang="0">
                    <a:pos x="connsiteX2" y="connsiteY2"/>
                  </a:cxn>
                </a:cxnLst>
                <a:rect l="l" t="t" r="r" b="b"/>
                <a:pathLst>
                  <a:path w="376523" h="1211961">
                    <a:moveTo>
                      <a:pt x="189167" y="0"/>
                    </a:moveTo>
                    <a:cubicBezTo>
                      <a:pt x="306229" y="141827"/>
                      <a:pt x="376523" y="323659"/>
                      <a:pt x="376523" y="521875"/>
                    </a:cubicBezTo>
                    <a:cubicBezTo>
                      <a:pt x="376523" y="811435"/>
                      <a:pt x="226504" y="1065943"/>
                      <a:pt x="0" y="1211961"/>
                    </a:cubicBezTo>
                  </a:path>
                </a:pathLst>
              </a:custGeom>
              <a:noFill/>
              <a:ln w="8479" cap="flat">
                <a:solidFill>
                  <a:schemeClr val="accent1">
                    <a:lumMod val="20000"/>
                    <a:lumOff val="80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grpSp>
          <p:nvGrpSpPr>
            <p:cNvPr id="60" name="组合 59"/>
            <p:cNvGrpSpPr/>
            <p:nvPr/>
          </p:nvGrpSpPr>
          <p:grpSpPr>
            <a:xfrm>
              <a:off x="4454298" y="2025755"/>
              <a:ext cx="3352590" cy="3352588"/>
              <a:chOff x="4419705" y="2108239"/>
              <a:chExt cx="3352590" cy="3352588"/>
            </a:xfrm>
            <a:effectLst>
              <a:outerShdw blurRad="279400" dist="177800" dir="5400000" algn="t" rotWithShape="0">
                <a:schemeClr val="accent1">
                  <a:alpha val="40000"/>
                </a:schemeClr>
              </a:outerShdw>
            </a:effectLst>
          </p:grpSpPr>
          <p:sp>
            <p:nvSpPr>
              <p:cNvPr id="61" name="椭圆 60"/>
              <p:cNvSpPr/>
              <p:nvPr/>
            </p:nvSpPr>
            <p:spPr>
              <a:xfrm>
                <a:off x="4419705" y="2108239"/>
                <a:ext cx="3352590" cy="3352588"/>
              </a:xfrm>
              <a:prstGeom prst="ellipse">
                <a:avLst/>
              </a:prstGeom>
              <a:gradFill>
                <a:gsLst>
                  <a:gs pos="17000">
                    <a:srgbClr val="1E77EC"/>
                  </a:gs>
                  <a:gs pos="100000">
                    <a:srgbClr val="115EC5"/>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gradFill>
                    <a:gsLst>
                      <a:gs pos="0">
                        <a:srgbClr val="1B4F80">
                          <a:lumMod val="60000"/>
                          <a:lumOff val="40000"/>
                        </a:srgbClr>
                      </a:gs>
                      <a:gs pos="98000">
                        <a:srgbClr val="1B4F80"/>
                      </a:gs>
                    </a:gsLst>
                    <a:lin ang="2700000" scaled="1"/>
                  </a:gradFill>
                  <a:effectLst/>
                  <a:uLnTx/>
                  <a:uFillTx/>
                  <a:latin typeface="Roboto"/>
                  <a:ea typeface="思源黑体 CN Regular"/>
                  <a:cs typeface="+mn-cs"/>
                </a:endParaRPr>
              </a:p>
            </p:txBody>
          </p:sp>
          <p:sp>
            <p:nvSpPr>
              <p:cNvPr id="62" name="文本框 61"/>
              <p:cNvSpPr txBox="1"/>
              <p:nvPr/>
            </p:nvSpPr>
            <p:spPr>
              <a:xfrm>
                <a:off x="5122276" y="2426746"/>
                <a:ext cx="2147784" cy="596050"/>
              </a:xfrm>
              <a:prstGeom prst="rect">
                <a:avLst/>
              </a:prstGeom>
              <a:noFill/>
            </p:spPr>
            <p:txBody>
              <a:bodyPr wrap="square">
                <a:spAutoFit/>
              </a:bodyPr>
              <a:lstStyle>
                <a:defPPr>
                  <a:defRPr lang="zh-CN"/>
                </a:defPPr>
                <a:lvl1pPr>
                  <a:defRPr sz="2400" b="1"/>
                </a:lvl1pPr>
              </a:lstStyle>
              <a:p>
                <a:r>
                  <a:rPr lang="en-US" altLang="zh-CN" sz="2800" dirty="0">
                    <a:solidFill>
                      <a:schemeClr val="bg1"/>
                    </a:solidFill>
                    <a:effectLst>
                      <a:outerShdw blurRad="38100" dist="38100" dir="2700000" algn="tl">
                        <a:srgbClr val="002060">
                          <a:alpha val="43000"/>
                        </a:srgbClr>
                      </a:outerShdw>
                    </a:effectLst>
                  </a:rPr>
                  <a:t>GDP</a:t>
                </a:r>
                <a:r>
                  <a:rPr lang="zh-CN" altLang="en-US" sz="2800" dirty="0">
                    <a:solidFill>
                      <a:schemeClr val="bg1"/>
                    </a:solidFill>
                    <a:effectLst>
                      <a:outerShdw blurRad="38100" dist="38100" dir="2700000" algn="tl">
                        <a:srgbClr val="002060">
                          <a:alpha val="43000"/>
                        </a:srgbClr>
                      </a:outerShdw>
                    </a:effectLst>
                  </a:rPr>
                  <a:t>方面</a:t>
                </a:r>
              </a:p>
            </p:txBody>
          </p:sp>
        </p:grpSp>
      </p:grpSp>
      <p:sp>
        <p:nvSpPr>
          <p:cNvPr id="65" name="文本框 64"/>
          <p:cNvSpPr txBox="1"/>
          <p:nvPr/>
        </p:nvSpPr>
        <p:spPr>
          <a:xfrm>
            <a:off x="317583" y="2385402"/>
            <a:ext cx="3631701" cy="870238"/>
          </a:xfrm>
          <a:prstGeom prst="rect">
            <a:avLst/>
          </a:prstGeom>
          <a:noFill/>
        </p:spPr>
        <p:txBody>
          <a:bodyPr wrap="square">
            <a:spAutoFit/>
          </a:bodyPr>
          <a:lstStyle/>
          <a:p>
            <a:pPr algn="just">
              <a:lnSpc>
                <a:spcPct val="120000"/>
              </a:lnSpc>
            </a:pPr>
            <a:r>
              <a:rPr lang="zh-CN" altLang="en-US" sz="2200" dirty="0"/>
              <a:t>一季度就业完成全年目标的</a:t>
            </a:r>
            <a:r>
              <a:rPr lang="en-US" altLang="zh-CN" sz="2200" b="1" dirty="0">
                <a:solidFill>
                  <a:srgbClr val="C00000"/>
                </a:solidFill>
              </a:rPr>
              <a:t>25.9%</a:t>
            </a:r>
            <a:r>
              <a:rPr lang="zh-CN" altLang="en-US" sz="2200" dirty="0"/>
              <a:t>。</a:t>
            </a:r>
          </a:p>
        </p:txBody>
      </p:sp>
      <p:sp>
        <p:nvSpPr>
          <p:cNvPr id="66" name="矩形 65"/>
          <p:cNvSpPr/>
          <p:nvPr/>
        </p:nvSpPr>
        <p:spPr>
          <a:xfrm>
            <a:off x="4619837" y="2908962"/>
            <a:ext cx="2578391" cy="1535420"/>
          </a:xfrm>
          <a:prstGeom prst="rect">
            <a:avLst/>
          </a:prstGeom>
        </p:spPr>
        <p:txBody>
          <a:bodyPr wrap="square">
            <a:spAutoFit/>
          </a:bodyPr>
          <a:lstStyle/>
          <a:p>
            <a:pPr indent="457200" algn="just">
              <a:lnSpc>
                <a:spcPct val="120000"/>
              </a:lnSpc>
              <a:spcAft>
                <a:spcPts val="0"/>
              </a:spcAft>
            </a:pPr>
            <a:r>
              <a:rPr lang="zh-CN" altLang="en-US" sz="1550" kern="100" dirty="0">
                <a:solidFill>
                  <a:schemeClr val="bg1"/>
                </a:solidFill>
                <a:latin typeface="微软雅黑" panose="020B0503020204020204" charset="-122"/>
                <a:ea typeface="微软雅黑" panose="020B0503020204020204" charset="-122"/>
                <a:cs typeface="Times New Roman" panose="02020603050405020304" pitchFamily="18" charset="0"/>
              </a:rPr>
              <a:t>一季度国内生产总值</a:t>
            </a:r>
            <a:r>
              <a:rPr lang="en-US" altLang="zh-CN" sz="1600" b="1" kern="100" dirty="0">
                <a:solidFill>
                  <a:srgbClr val="FCE53D"/>
                </a:solidFill>
                <a:latin typeface="微软雅黑" panose="020B0503020204020204" charset="-122"/>
                <a:ea typeface="微软雅黑" panose="020B0503020204020204" charset="-122"/>
                <a:cs typeface="Times New Roman" panose="02020603050405020304" pitchFamily="18" charset="0"/>
              </a:rPr>
              <a:t>27</a:t>
            </a:r>
            <a:r>
              <a:rPr lang="zh-CN" altLang="en-US" sz="1550" kern="100" dirty="0">
                <a:solidFill>
                  <a:schemeClr val="bg1"/>
                </a:solidFill>
                <a:latin typeface="微软雅黑" panose="020B0503020204020204" charset="-122"/>
                <a:ea typeface="微软雅黑" panose="020B0503020204020204" charset="-122"/>
                <a:cs typeface="Times New Roman" panose="02020603050405020304" pitchFamily="18" charset="0"/>
              </a:rPr>
              <a:t>万亿元，按不变价格计算，同比增长</a:t>
            </a:r>
            <a:r>
              <a:rPr lang="en-US" altLang="zh-CN" sz="1600" b="1" kern="100" dirty="0">
                <a:solidFill>
                  <a:srgbClr val="FCE53D"/>
                </a:solidFill>
                <a:latin typeface="微软雅黑" panose="020B0503020204020204" charset="-122"/>
                <a:ea typeface="微软雅黑" panose="020B0503020204020204" charset="-122"/>
                <a:cs typeface="Times New Roman" panose="02020603050405020304" pitchFamily="18" charset="0"/>
              </a:rPr>
              <a:t>4.8%</a:t>
            </a:r>
            <a:r>
              <a:rPr lang="zh-CN" altLang="en-US" sz="1550" kern="100" dirty="0">
                <a:solidFill>
                  <a:schemeClr val="bg1"/>
                </a:solidFill>
                <a:latin typeface="微软雅黑" panose="020B0503020204020204" charset="-122"/>
                <a:ea typeface="微软雅黑" panose="020B0503020204020204" charset="-122"/>
                <a:cs typeface="Times New Roman" panose="02020603050405020304" pitchFamily="18" charset="0"/>
              </a:rPr>
              <a:t>，高于去年四季度</a:t>
            </a:r>
            <a:r>
              <a:rPr lang="en-US" altLang="zh-CN" sz="1600" b="1" kern="100" dirty="0">
                <a:solidFill>
                  <a:srgbClr val="FCE53D"/>
                </a:solidFill>
                <a:latin typeface="微软雅黑" panose="020B0503020204020204" charset="-122"/>
                <a:ea typeface="微软雅黑" panose="020B0503020204020204" charset="-122"/>
                <a:cs typeface="Times New Roman" panose="02020603050405020304" pitchFamily="18" charset="0"/>
              </a:rPr>
              <a:t>4%</a:t>
            </a:r>
            <a:r>
              <a:rPr lang="zh-CN" altLang="en-US" sz="1550" kern="100" dirty="0">
                <a:solidFill>
                  <a:schemeClr val="bg1"/>
                </a:solidFill>
                <a:latin typeface="微软雅黑" panose="020B0503020204020204" charset="-122"/>
                <a:ea typeface="微软雅黑" panose="020B0503020204020204" charset="-122"/>
                <a:cs typeface="Times New Roman" panose="02020603050405020304" pitchFamily="18" charset="0"/>
              </a:rPr>
              <a:t>的增速，环比增长</a:t>
            </a:r>
            <a:r>
              <a:rPr lang="en-US" altLang="zh-CN" sz="1600" b="1" kern="100" dirty="0">
                <a:solidFill>
                  <a:srgbClr val="FCE53D"/>
                </a:solidFill>
                <a:latin typeface="微软雅黑" panose="020B0503020204020204" charset="-122"/>
                <a:ea typeface="微软雅黑" panose="020B0503020204020204" charset="-122"/>
                <a:cs typeface="Times New Roman" panose="02020603050405020304" pitchFamily="18" charset="0"/>
              </a:rPr>
              <a:t>1.3%</a:t>
            </a:r>
            <a:r>
              <a:rPr lang="zh-CN" altLang="en-US" sz="1550" kern="100" dirty="0">
                <a:solidFill>
                  <a:schemeClr val="bg1"/>
                </a:solidFill>
                <a:latin typeface="微软雅黑" panose="020B0503020204020204" charset="-122"/>
                <a:ea typeface="微软雅黑" panose="020B0503020204020204" charset="-122"/>
                <a:cs typeface="Times New Roman" panose="02020603050405020304" pitchFamily="18" charset="0"/>
              </a:rPr>
              <a:t>。</a:t>
            </a:r>
          </a:p>
        </p:txBody>
      </p:sp>
      <p:grpSp>
        <p:nvGrpSpPr>
          <p:cNvPr id="67" name="组合 66"/>
          <p:cNvGrpSpPr/>
          <p:nvPr/>
        </p:nvGrpSpPr>
        <p:grpSpPr>
          <a:xfrm>
            <a:off x="7952448" y="1586337"/>
            <a:ext cx="1747816" cy="542811"/>
            <a:chOff x="442745" y="1924010"/>
            <a:chExt cx="1463233" cy="383414"/>
          </a:xfrm>
        </p:grpSpPr>
        <p:sp>
          <p:nvSpPr>
            <p:cNvPr id="68" name="矩形: 圆角 67"/>
            <p:cNvSpPr/>
            <p:nvPr/>
          </p:nvSpPr>
          <p:spPr>
            <a:xfrm>
              <a:off x="442745" y="1924010"/>
              <a:ext cx="1463233" cy="383414"/>
            </a:xfrm>
            <a:prstGeom prst="roundRect">
              <a:avLst>
                <a:gd name="adj" fmla="val 50000"/>
              </a:avLst>
            </a:prstGeom>
            <a:gradFill>
              <a:gsLst>
                <a:gs pos="0">
                  <a:srgbClr val="19BCF3"/>
                </a:gs>
                <a:gs pos="74000">
                  <a:srgbClr val="1E77E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9" name="文本框 68"/>
            <p:cNvSpPr txBox="1"/>
            <p:nvPr/>
          </p:nvSpPr>
          <p:spPr>
            <a:xfrm>
              <a:off x="730655" y="1949697"/>
              <a:ext cx="829715" cy="326097"/>
            </a:xfrm>
            <a:prstGeom prst="rect">
              <a:avLst/>
            </a:prstGeom>
            <a:noFill/>
          </p:spPr>
          <p:txBody>
            <a:bodyPr wrap="square">
              <a:spAutoFit/>
            </a:bodyPr>
            <a:lstStyle/>
            <a:p>
              <a:r>
                <a:rPr lang="zh-CN" altLang="en-US" sz="2400" dirty="0">
                  <a:solidFill>
                    <a:schemeClr val="bg1"/>
                  </a:solidFill>
                </a:rPr>
                <a:t>投资</a:t>
              </a:r>
            </a:p>
          </p:txBody>
        </p:sp>
        <p:sp>
          <p:nvSpPr>
            <p:cNvPr id="70" name="椭圆 69"/>
            <p:cNvSpPr/>
            <p:nvPr/>
          </p:nvSpPr>
          <p:spPr>
            <a:xfrm>
              <a:off x="607573" y="2083845"/>
              <a:ext cx="79693" cy="63744"/>
            </a:xfrm>
            <a:prstGeom prst="ellipse">
              <a:avLst/>
            </a:prstGeom>
            <a:solidFill>
              <a:schemeClr val="bg1"/>
            </a:solidFill>
            <a:ln w="2857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1" name="文本框 70"/>
          <p:cNvSpPr txBox="1"/>
          <p:nvPr/>
        </p:nvSpPr>
        <p:spPr>
          <a:xfrm>
            <a:off x="7909647" y="2407020"/>
            <a:ext cx="3631701" cy="1308735"/>
          </a:xfrm>
          <a:prstGeom prst="rect">
            <a:avLst/>
          </a:prstGeom>
          <a:noFill/>
        </p:spPr>
        <p:txBody>
          <a:bodyPr wrap="square">
            <a:spAutoFit/>
          </a:bodyPr>
          <a:lstStyle>
            <a:defPPr>
              <a:defRPr lang="zh-CN"/>
            </a:defPPr>
            <a:lvl1pPr algn="just">
              <a:lnSpc>
                <a:spcPct val="120000"/>
              </a:lnSpc>
              <a:defRPr sz="2000"/>
            </a:lvl1pPr>
          </a:lstStyle>
          <a:p>
            <a:r>
              <a:rPr lang="zh-CN" altLang="en-US" sz="2200" dirty="0"/>
              <a:t>一季度固定资产投资增长</a:t>
            </a:r>
            <a:r>
              <a:rPr lang="en-US" altLang="zh-CN" sz="2200" b="1" dirty="0">
                <a:solidFill>
                  <a:srgbClr val="C00000"/>
                </a:solidFill>
              </a:rPr>
              <a:t>9.3%</a:t>
            </a:r>
            <a:r>
              <a:rPr lang="zh-CN" altLang="en-US" sz="2200" dirty="0"/>
              <a:t>，比</a:t>
            </a:r>
            <a:r>
              <a:rPr lang="en-US" altLang="zh-CN" sz="2200" dirty="0"/>
              <a:t>2021</a:t>
            </a:r>
            <a:r>
              <a:rPr lang="zh-CN" altLang="en-US" sz="2200" dirty="0"/>
              <a:t>年提高</a:t>
            </a:r>
            <a:r>
              <a:rPr lang="en-US" altLang="zh-CN" sz="2200" b="1" dirty="0">
                <a:solidFill>
                  <a:srgbClr val="C00000"/>
                </a:solidFill>
              </a:rPr>
              <a:t>4.4</a:t>
            </a:r>
            <a:r>
              <a:rPr lang="zh-CN" altLang="en-US" sz="2200" dirty="0"/>
              <a:t>个百分点，增速比较明显。</a:t>
            </a:r>
          </a:p>
        </p:txBody>
      </p:sp>
      <p:grpSp>
        <p:nvGrpSpPr>
          <p:cNvPr id="72" name="组合 71"/>
          <p:cNvGrpSpPr/>
          <p:nvPr/>
        </p:nvGrpSpPr>
        <p:grpSpPr>
          <a:xfrm>
            <a:off x="360384" y="4283338"/>
            <a:ext cx="1908378" cy="542811"/>
            <a:chOff x="442745" y="1924010"/>
            <a:chExt cx="1597652" cy="383414"/>
          </a:xfrm>
        </p:grpSpPr>
        <p:sp>
          <p:nvSpPr>
            <p:cNvPr id="73" name="矩形: 圆角 72"/>
            <p:cNvSpPr/>
            <p:nvPr/>
          </p:nvSpPr>
          <p:spPr>
            <a:xfrm>
              <a:off x="442745" y="1924010"/>
              <a:ext cx="1597652" cy="383414"/>
            </a:xfrm>
            <a:prstGeom prst="roundRect">
              <a:avLst>
                <a:gd name="adj" fmla="val 50000"/>
              </a:avLst>
            </a:prstGeom>
            <a:gradFill>
              <a:gsLst>
                <a:gs pos="0">
                  <a:srgbClr val="19BCF3"/>
                </a:gs>
                <a:gs pos="74000">
                  <a:srgbClr val="1E77E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文本框 73"/>
            <p:cNvSpPr txBox="1"/>
            <p:nvPr/>
          </p:nvSpPr>
          <p:spPr>
            <a:xfrm>
              <a:off x="730654" y="1949697"/>
              <a:ext cx="1175323" cy="326097"/>
            </a:xfrm>
            <a:prstGeom prst="rect">
              <a:avLst/>
            </a:prstGeom>
            <a:noFill/>
          </p:spPr>
          <p:txBody>
            <a:bodyPr wrap="square">
              <a:spAutoFit/>
            </a:bodyPr>
            <a:lstStyle/>
            <a:p>
              <a:r>
                <a:rPr lang="zh-CN" altLang="en-US" sz="2400" dirty="0">
                  <a:solidFill>
                    <a:schemeClr val="bg1"/>
                  </a:solidFill>
                </a:rPr>
                <a:t>对外贸易</a:t>
              </a:r>
            </a:p>
          </p:txBody>
        </p:sp>
        <p:sp>
          <p:nvSpPr>
            <p:cNvPr id="75" name="椭圆 74"/>
            <p:cNvSpPr/>
            <p:nvPr/>
          </p:nvSpPr>
          <p:spPr>
            <a:xfrm>
              <a:off x="607573" y="2083845"/>
              <a:ext cx="79693" cy="63744"/>
            </a:xfrm>
            <a:prstGeom prst="ellipse">
              <a:avLst/>
            </a:prstGeom>
            <a:solidFill>
              <a:schemeClr val="bg1"/>
            </a:solidFill>
            <a:ln w="2857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6" name="文本框 75"/>
          <p:cNvSpPr txBox="1"/>
          <p:nvPr/>
        </p:nvSpPr>
        <p:spPr>
          <a:xfrm>
            <a:off x="317583" y="4942836"/>
            <a:ext cx="4015511" cy="1276503"/>
          </a:xfrm>
          <a:prstGeom prst="rect">
            <a:avLst/>
          </a:prstGeom>
          <a:noFill/>
        </p:spPr>
        <p:txBody>
          <a:bodyPr wrap="square">
            <a:spAutoFit/>
          </a:bodyPr>
          <a:lstStyle/>
          <a:p>
            <a:pPr algn="just">
              <a:lnSpc>
                <a:spcPct val="120000"/>
              </a:lnSpc>
            </a:pPr>
            <a:r>
              <a:rPr lang="zh-CN" altLang="en-US" sz="2200" dirty="0"/>
              <a:t>一季度对外贸易增长保持了相对较快的速度，出口增长</a:t>
            </a:r>
            <a:r>
              <a:rPr lang="en-US" altLang="zh-CN" sz="2200" b="1" dirty="0">
                <a:solidFill>
                  <a:srgbClr val="C00000"/>
                </a:solidFill>
              </a:rPr>
              <a:t>15.8%</a:t>
            </a:r>
            <a:r>
              <a:rPr lang="zh-CN" altLang="en-US" sz="2200" dirty="0"/>
              <a:t>，进口增长</a:t>
            </a:r>
            <a:r>
              <a:rPr lang="en-US" altLang="zh-CN" sz="2200" b="1" dirty="0">
                <a:solidFill>
                  <a:srgbClr val="C00000"/>
                </a:solidFill>
              </a:rPr>
              <a:t>9.6%</a:t>
            </a:r>
            <a:r>
              <a:rPr lang="zh-CN" altLang="en-US" sz="2200" dirty="0"/>
              <a:t>。</a:t>
            </a:r>
          </a:p>
        </p:txBody>
      </p:sp>
      <p:grpSp>
        <p:nvGrpSpPr>
          <p:cNvPr id="77" name="组合 76"/>
          <p:cNvGrpSpPr/>
          <p:nvPr/>
        </p:nvGrpSpPr>
        <p:grpSpPr>
          <a:xfrm>
            <a:off x="7901709" y="4283338"/>
            <a:ext cx="1908378" cy="542811"/>
            <a:chOff x="442745" y="1924010"/>
            <a:chExt cx="1597652" cy="383414"/>
          </a:xfrm>
        </p:grpSpPr>
        <p:sp>
          <p:nvSpPr>
            <p:cNvPr id="78" name="矩形: 圆角 77"/>
            <p:cNvSpPr/>
            <p:nvPr/>
          </p:nvSpPr>
          <p:spPr>
            <a:xfrm>
              <a:off x="442745" y="1924010"/>
              <a:ext cx="1597652" cy="383414"/>
            </a:xfrm>
            <a:prstGeom prst="roundRect">
              <a:avLst>
                <a:gd name="adj" fmla="val 50000"/>
              </a:avLst>
            </a:prstGeom>
            <a:gradFill>
              <a:gsLst>
                <a:gs pos="0">
                  <a:srgbClr val="19BCF3"/>
                </a:gs>
                <a:gs pos="74000">
                  <a:srgbClr val="1E77E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9" name="文本框 78"/>
            <p:cNvSpPr txBox="1"/>
            <p:nvPr/>
          </p:nvSpPr>
          <p:spPr>
            <a:xfrm>
              <a:off x="730654" y="1949697"/>
              <a:ext cx="1175323" cy="326097"/>
            </a:xfrm>
            <a:prstGeom prst="rect">
              <a:avLst/>
            </a:prstGeom>
            <a:noFill/>
          </p:spPr>
          <p:txBody>
            <a:bodyPr wrap="square">
              <a:spAutoFit/>
            </a:bodyPr>
            <a:lstStyle/>
            <a:p>
              <a:r>
                <a:rPr lang="zh-CN" altLang="en-US" sz="2400" dirty="0">
                  <a:solidFill>
                    <a:schemeClr val="bg1"/>
                  </a:solidFill>
                </a:rPr>
                <a:t>消费</a:t>
              </a:r>
            </a:p>
          </p:txBody>
        </p:sp>
        <p:sp>
          <p:nvSpPr>
            <p:cNvPr id="80" name="椭圆 79"/>
            <p:cNvSpPr/>
            <p:nvPr/>
          </p:nvSpPr>
          <p:spPr>
            <a:xfrm>
              <a:off x="607573" y="2083845"/>
              <a:ext cx="79693" cy="63744"/>
            </a:xfrm>
            <a:prstGeom prst="ellipse">
              <a:avLst/>
            </a:prstGeom>
            <a:solidFill>
              <a:schemeClr val="bg1"/>
            </a:solidFill>
            <a:ln w="2857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81" name="文本框 80"/>
          <p:cNvSpPr txBox="1"/>
          <p:nvPr/>
        </p:nvSpPr>
        <p:spPr>
          <a:xfrm>
            <a:off x="7858908" y="4942836"/>
            <a:ext cx="4015511" cy="870238"/>
          </a:xfrm>
          <a:prstGeom prst="rect">
            <a:avLst/>
          </a:prstGeom>
          <a:noFill/>
        </p:spPr>
        <p:txBody>
          <a:bodyPr wrap="square">
            <a:spAutoFit/>
          </a:bodyPr>
          <a:lstStyle/>
          <a:p>
            <a:pPr algn="just">
              <a:lnSpc>
                <a:spcPct val="120000"/>
              </a:lnSpc>
            </a:pPr>
            <a:r>
              <a:rPr lang="zh-CN" altLang="en-US" sz="2200" dirty="0"/>
              <a:t>消费价格总体平稳，一季度全国</a:t>
            </a:r>
            <a:r>
              <a:rPr lang="en-US" altLang="zh-CN" sz="2200" dirty="0"/>
              <a:t>CPI</a:t>
            </a:r>
            <a:r>
              <a:rPr lang="zh-CN" altLang="en-US" sz="2200" dirty="0"/>
              <a:t>同比平均上涨</a:t>
            </a:r>
            <a:r>
              <a:rPr lang="en-US" altLang="zh-CN" sz="2200" b="1" dirty="0">
                <a:solidFill>
                  <a:srgbClr val="C00000"/>
                </a:solidFill>
              </a:rPr>
              <a:t>1.1%</a:t>
            </a:r>
            <a:r>
              <a:rPr lang="zh-CN" altLang="en-US" sz="2200" dirty="0"/>
              <a: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一、宏观经济形势分析</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4" name="矩形: 圆角 53"/>
          <p:cNvSpPr/>
          <p:nvPr/>
        </p:nvSpPr>
        <p:spPr>
          <a:xfrm>
            <a:off x="370840" y="2253734"/>
            <a:ext cx="11405990" cy="3854170"/>
          </a:xfrm>
          <a:prstGeom prst="roundRect">
            <a:avLst>
              <a:gd name="adj" fmla="val 1948"/>
            </a:avLst>
          </a:prstGeom>
          <a:solidFill>
            <a:schemeClr val="bg1"/>
          </a:solidFill>
          <a:ln>
            <a:gradFill flip="none" rotWithShape="1">
              <a:gsLst>
                <a:gs pos="0">
                  <a:srgbClr val="115EC5"/>
                </a:gs>
                <a:gs pos="100000">
                  <a:srgbClr val="1E77EC"/>
                </a:gs>
              </a:gsLst>
              <a:lin ang="0" scaled="1"/>
              <a:tileRect/>
            </a:gradFill>
          </a:ln>
          <a:effectLst>
            <a:outerShdw blurRad="228600" dist="88900" dir="5400000" sx="98000" sy="98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9" name="组合 8"/>
          <p:cNvGrpSpPr/>
          <p:nvPr/>
        </p:nvGrpSpPr>
        <p:grpSpPr>
          <a:xfrm>
            <a:off x="485140" y="2428866"/>
            <a:ext cx="11188700" cy="774500"/>
            <a:chOff x="504780" y="3507096"/>
            <a:chExt cx="9796441" cy="774500"/>
          </a:xfrm>
        </p:grpSpPr>
        <p:sp>
          <p:nvSpPr>
            <p:cNvPr id="56" name="矩形: 圆角 55"/>
            <p:cNvSpPr/>
            <p:nvPr/>
          </p:nvSpPr>
          <p:spPr>
            <a:xfrm>
              <a:off x="504780" y="3507096"/>
              <a:ext cx="3158671" cy="774500"/>
            </a:xfrm>
            <a:prstGeom prst="roundRect">
              <a:avLst>
                <a:gd name="adj" fmla="val 3846"/>
              </a:avLst>
            </a:prstGeom>
            <a:gradFill>
              <a:gsLst>
                <a:gs pos="100000">
                  <a:srgbClr val="D5E5FB">
                    <a:alpha val="40000"/>
                  </a:srgbClr>
                </a:gs>
                <a:gs pos="0">
                  <a:srgbClr val="D5E5FB">
                    <a:alpha val="92000"/>
                  </a:srgbClr>
                </a:gs>
              </a:gsLst>
              <a:lin ang="2700000" scaled="1"/>
            </a:gradFill>
            <a:ln>
              <a:noFill/>
            </a:ln>
            <a:effectLst>
              <a:innerShdw blurRad="114300">
                <a:schemeClr val="accent1">
                  <a:lumMod val="60000"/>
                  <a:lumOff val="40000"/>
                  <a:alpha val="18000"/>
                </a:schemeClr>
              </a:innerShdw>
            </a:effectLst>
            <a:scene3d>
              <a:camera prst="orthographicFront"/>
              <a:lightRig rig="threePt" dir="t"/>
            </a:scene3d>
            <a:sp3d>
              <a:contourClr>
                <a:srgbClr val="FF631D"/>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8" name="矩形: 圆角 57"/>
            <p:cNvSpPr/>
            <p:nvPr/>
          </p:nvSpPr>
          <p:spPr>
            <a:xfrm>
              <a:off x="3829225" y="3507096"/>
              <a:ext cx="3158671" cy="774500"/>
            </a:xfrm>
            <a:prstGeom prst="roundRect">
              <a:avLst>
                <a:gd name="adj" fmla="val 3846"/>
              </a:avLst>
            </a:prstGeom>
            <a:gradFill>
              <a:gsLst>
                <a:gs pos="100000">
                  <a:srgbClr val="D5E5FB">
                    <a:alpha val="40000"/>
                  </a:srgbClr>
                </a:gs>
                <a:gs pos="0">
                  <a:srgbClr val="D5E5FB">
                    <a:alpha val="92000"/>
                  </a:srgbClr>
                </a:gs>
              </a:gsLst>
              <a:lin ang="2700000" scaled="1"/>
            </a:gradFill>
            <a:ln>
              <a:noFill/>
            </a:ln>
            <a:effectLst>
              <a:innerShdw blurRad="114300">
                <a:schemeClr val="accent1">
                  <a:lumMod val="60000"/>
                  <a:lumOff val="40000"/>
                  <a:alpha val="18000"/>
                </a:schemeClr>
              </a:innerShdw>
            </a:effectLst>
            <a:scene3d>
              <a:camera prst="orthographicFront"/>
              <a:lightRig rig="threePt" dir="t"/>
            </a:scene3d>
            <a:sp3d>
              <a:contourClr>
                <a:srgbClr val="FF631D"/>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9" name="矩形: 圆角 58"/>
            <p:cNvSpPr/>
            <p:nvPr/>
          </p:nvSpPr>
          <p:spPr>
            <a:xfrm>
              <a:off x="7142550" y="3507096"/>
              <a:ext cx="3158671" cy="774500"/>
            </a:xfrm>
            <a:prstGeom prst="roundRect">
              <a:avLst>
                <a:gd name="adj" fmla="val 3846"/>
              </a:avLst>
            </a:prstGeom>
            <a:gradFill>
              <a:gsLst>
                <a:gs pos="100000">
                  <a:srgbClr val="D5E5FB">
                    <a:alpha val="40000"/>
                  </a:srgbClr>
                </a:gs>
                <a:gs pos="0">
                  <a:srgbClr val="D5E5FB">
                    <a:alpha val="92000"/>
                  </a:srgbClr>
                </a:gs>
              </a:gsLst>
              <a:lin ang="2700000" scaled="1"/>
            </a:gradFill>
            <a:ln>
              <a:noFill/>
            </a:ln>
            <a:effectLst>
              <a:innerShdw blurRad="114300">
                <a:schemeClr val="accent1">
                  <a:lumMod val="60000"/>
                  <a:lumOff val="40000"/>
                  <a:alpha val="18000"/>
                </a:schemeClr>
              </a:innerShdw>
            </a:effectLst>
            <a:scene3d>
              <a:camera prst="orthographicFront"/>
              <a:lightRig rig="threePt" dir="t"/>
            </a:scene3d>
            <a:sp3d>
              <a:contourClr>
                <a:srgbClr val="FF631D"/>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57" name="文本框 56"/>
          <p:cNvSpPr txBox="1"/>
          <p:nvPr/>
        </p:nvSpPr>
        <p:spPr>
          <a:xfrm>
            <a:off x="1376961" y="2513818"/>
            <a:ext cx="1823936" cy="499432"/>
          </a:xfrm>
          <a:prstGeom prst="rect">
            <a:avLst/>
          </a:prstGeom>
          <a:noFill/>
        </p:spPr>
        <p:txBody>
          <a:bodyPr wrap="square">
            <a:spAutoFit/>
          </a:bodyPr>
          <a:lstStyle/>
          <a:p>
            <a:pPr algn="just">
              <a:lnSpc>
                <a:spcPct val="150000"/>
              </a:lnSpc>
              <a:spcBef>
                <a:spcPts val="1800"/>
              </a:spcBef>
              <a:buClr>
                <a:srgbClr val="115EC5"/>
              </a:buClr>
            </a:pPr>
            <a:r>
              <a:rPr lang="zh-CN" altLang="en-US" sz="2000" b="1" kern="100" dirty="0">
                <a:solidFill>
                  <a:srgbClr val="115EC5"/>
                </a:solidFill>
                <a:effectLst/>
                <a:cs typeface="+mn-ea"/>
                <a:sym typeface="+mn-lt"/>
              </a:rPr>
              <a:t>美联储加息</a:t>
            </a:r>
            <a:endParaRPr lang="zh-CN" altLang="en-US" sz="2000" kern="100" dirty="0">
              <a:effectLst/>
              <a:cs typeface="+mn-ea"/>
              <a:sym typeface="+mn-lt"/>
            </a:endParaRPr>
          </a:p>
        </p:txBody>
      </p:sp>
      <p:sp>
        <p:nvSpPr>
          <p:cNvPr id="60" name="文本框 59"/>
          <p:cNvSpPr txBox="1"/>
          <p:nvPr/>
        </p:nvSpPr>
        <p:spPr>
          <a:xfrm>
            <a:off x="4576150" y="2537718"/>
            <a:ext cx="3247048" cy="499432"/>
          </a:xfrm>
          <a:prstGeom prst="rect">
            <a:avLst/>
          </a:prstGeom>
          <a:noFill/>
        </p:spPr>
        <p:txBody>
          <a:bodyPr wrap="square">
            <a:spAutoFit/>
          </a:bodyPr>
          <a:lstStyle/>
          <a:p>
            <a:pPr algn="just">
              <a:lnSpc>
                <a:spcPct val="150000"/>
              </a:lnSpc>
              <a:spcBef>
                <a:spcPts val="1800"/>
              </a:spcBef>
              <a:buClr>
                <a:srgbClr val="115EC5"/>
              </a:buClr>
            </a:pPr>
            <a:r>
              <a:rPr lang="zh-CN" altLang="en-US" sz="2000" b="1" kern="100" dirty="0">
                <a:solidFill>
                  <a:srgbClr val="115EC5"/>
                </a:solidFill>
                <a:effectLst/>
                <a:cs typeface="+mn-ea"/>
                <a:sym typeface="+mn-lt"/>
              </a:rPr>
              <a:t>俄乌冲突和地缘政治风险</a:t>
            </a:r>
            <a:endParaRPr lang="zh-CN" altLang="en-US" sz="2000" kern="100" dirty="0">
              <a:effectLst/>
              <a:cs typeface="+mn-ea"/>
              <a:sym typeface="+mn-lt"/>
            </a:endParaRPr>
          </a:p>
        </p:txBody>
      </p:sp>
      <p:sp>
        <p:nvSpPr>
          <p:cNvPr id="61" name="文本框 60"/>
          <p:cNvSpPr txBox="1"/>
          <p:nvPr/>
        </p:nvSpPr>
        <p:spPr>
          <a:xfrm>
            <a:off x="8078962" y="2534166"/>
            <a:ext cx="3463674" cy="499432"/>
          </a:xfrm>
          <a:prstGeom prst="rect">
            <a:avLst/>
          </a:prstGeom>
          <a:noFill/>
        </p:spPr>
        <p:txBody>
          <a:bodyPr wrap="square">
            <a:spAutoFit/>
          </a:bodyPr>
          <a:lstStyle/>
          <a:p>
            <a:pPr algn="ctr">
              <a:lnSpc>
                <a:spcPct val="150000"/>
              </a:lnSpc>
              <a:spcBef>
                <a:spcPts val="1800"/>
              </a:spcBef>
              <a:buClr>
                <a:srgbClr val="115EC5"/>
              </a:buClr>
            </a:pPr>
            <a:r>
              <a:rPr lang="zh-CN" altLang="en-US" sz="2000" b="1" kern="100" dirty="0">
                <a:solidFill>
                  <a:srgbClr val="115EC5"/>
                </a:solidFill>
                <a:effectLst/>
                <a:cs typeface="+mn-ea"/>
                <a:sym typeface="+mn-lt"/>
              </a:rPr>
              <a:t>国内疫情多点爆发</a:t>
            </a:r>
            <a:endParaRPr lang="zh-CN" altLang="en-US" sz="2000" kern="100" dirty="0">
              <a:effectLst/>
              <a:cs typeface="+mn-ea"/>
              <a:sym typeface="+mn-lt"/>
            </a:endParaRPr>
          </a:p>
        </p:txBody>
      </p:sp>
      <p:grpSp>
        <p:nvGrpSpPr>
          <p:cNvPr id="27" name="组合 26"/>
          <p:cNvGrpSpPr/>
          <p:nvPr/>
        </p:nvGrpSpPr>
        <p:grpSpPr>
          <a:xfrm>
            <a:off x="485140" y="1348696"/>
            <a:ext cx="5022794" cy="854424"/>
            <a:chOff x="525021" y="1016684"/>
            <a:chExt cx="5022794" cy="854424"/>
          </a:xfrm>
        </p:grpSpPr>
        <p:grpSp>
          <p:nvGrpSpPr>
            <p:cNvPr id="28" name="组合 27"/>
            <p:cNvGrpSpPr/>
            <p:nvPr/>
          </p:nvGrpSpPr>
          <p:grpSpPr>
            <a:xfrm>
              <a:off x="525021" y="1181101"/>
              <a:ext cx="311718" cy="179686"/>
              <a:chOff x="850900" y="671681"/>
              <a:chExt cx="622467" cy="358815"/>
            </a:xfrm>
          </p:grpSpPr>
          <p:sp>
            <p:nvSpPr>
              <p:cNvPr id="31" name="椭圆 30"/>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椭圆 31"/>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29" name="矩形: 圆角 28"/>
            <p:cNvSpPr/>
            <p:nvPr/>
          </p:nvSpPr>
          <p:spPr>
            <a:xfrm>
              <a:off x="982717" y="1016684"/>
              <a:ext cx="4565098"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30" name="文本框 29"/>
            <p:cNvSpPr txBox="1"/>
            <p:nvPr/>
          </p:nvSpPr>
          <p:spPr>
            <a:xfrm>
              <a:off x="1002477" y="1040111"/>
              <a:ext cx="4335787" cy="830997"/>
            </a:xfrm>
            <a:prstGeom prst="rect">
              <a:avLst/>
            </a:prstGeom>
            <a:noFill/>
          </p:spPr>
          <p:txBody>
            <a:bodyPr wrap="square">
              <a:spAutoFit/>
            </a:bodyPr>
            <a:lstStyle/>
            <a:p>
              <a:r>
                <a:rPr lang="zh-CN" altLang="en-US" sz="2400" b="1" dirty="0">
                  <a:cs typeface="+mn-ea"/>
                  <a:sym typeface="+mn-lt"/>
                </a:rPr>
                <a:t>（二）经济运行面临诸多挑战</a:t>
              </a:r>
            </a:p>
            <a:p>
              <a:endParaRPr lang="zh-CN" altLang="en-US" sz="2400" b="1" dirty="0">
                <a:cs typeface="+mn-ea"/>
                <a:sym typeface="+mn-lt"/>
              </a:endParaRPr>
            </a:p>
          </p:txBody>
        </p:sp>
      </p:grpSp>
      <p:pic>
        <p:nvPicPr>
          <p:cNvPr id="33" name="图片 32" descr="图片包含 图示&#10;&#10;描述已自动生成"/>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85140" y="3429000"/>
            <a:ext cx="3628801" cy="2380052"/>
          </a:xfrm>
          <a:prstGeom prst="roundRect">
            <a:avLst>
              <a:gd name="adj" fmla="val 4309"/>
            </a:avLst>
          </a:prstGeom>
          <a:effectLst>
            <a:reflection blurRad="6350" stA="52000" endA="300" endPos="7000" dir="5400000" sy="-100000" algn="bl" rotWithShape="0"/>
          </a:effectLst>
        </p:spPr>
      </p:pic>
      <p:pic>
        <p:nvPicPr>
          <p:cNvPr id="19" name="图片 18" descr="图片包含 人, 室内, 桌子, 小孩&#10;&#10;描述已自动生成"/>
          <p:cNvPicPr>
            <a:picLocks noChangeAspect="1"/>
          </p:cNvPicPr>
          <p:nvPr/>
        </p:nvPicPr>
        <p:blipFill rotWithShape="1">
          <a:blip r:embed="rId5">
            <a:extLst>
              <a:ext uri="{28A0092B-C50C-407E-A947-70E740481C1C}">
                <a14:useLocalDpi xmlns:a14="http://schemas.microsoft.com/office/drawing/2010/main" val="0"/>
              </a:ext>
            </a:extLst>
          </a:blip>
          <a:srcRect l="17598" r="8918"/>
          <a:stretch>
            <a:fillRect/>
          </a:stretch>
        </p:blipFill>
        <p:spPr>
          <a:xfrm>
            <a:off x="8056836" y="3342601"/>
            <a:ext cx="3607578" cy="2673668"/>
          </a:xfrm>
          <a:prstGeom prst="roundRect">
            <a:avLst>
              <a:gd name="adj" fmla="val 2641"/>
            </a:avLst>
          </a:prstGeom>
          <a:effectLst>
            <a:reflection blurRad="6350" stA="52000" endA="300" endPos="7000" dir="5400000" sy="-100000" algn="bl" rotWithShape="0"/>
          </a:effectLst>
        </p:spPr>
      </p:pic>
      <p:pic>
        <p:nvPicPr>
          <p:cNvPr id="1026" name="Picture 2" descr="乌克兰x俄罗斯"/>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2051" y="3342600"/>
            <a:ext cx="3607577" cy="2673668"/>
          </a:xfrm>
          <a:prstGeom prst="roundRect">
            <a:avLst>
              <a:gd name="adj" fmla="val 2641"/>
            </a:avLst>
          </a:prstGeom>
          <a:effectLst>
            <a:reflection blurRad="6350" stA="52000" endA="300" endPos="7000" dir="5400000" sy="-100000" algn="bl" rotWithShape="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圆角 30"/>
          <p:cNvSpPr/>
          <p:nvPr/>
        </p:nvSpPr>
        <p:spPr>
          <a:xfrm>
            <a:off x="393005" y="2835426"/>
            <a:ext cx="11405990" cy="3552674"/>
          </a:xfrm>
          <a:prstGeom prst="roundRect">
            <a:avLst>
              <a:gd name="adj" fmla="val 1948"/>
            </a:avLst>
          </a:prstGeom>
          <a:solidFill>
            <a:schemeClr val="bg1"/>
          </a:solidFill>
          <a:ln>
            <a:gradFill flip="none" rotWithShape="1">
              <a:gsLst>
                <a:gs pos="0">
                  <a:srgbClr val="115EC5"/>
                </a:gs>
                <a:gs pos="100000">
                  <a:srgbClr val="1E77EC"/>
                </a:gs>
              </a:gsLst>
              <a:lin ang="0" scaled="1"/>
              <a:tileRect/>
            </a:gradFill>
          </a:ln>
          <a:effectLst>
            <a:outerShdw blurRad="228600" dist="88900" dir="5400000" sx="98000" sy="98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一、宏观经济形势分析</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文本框 48"/>
          <p:cNvSpPr txBox="1"/>
          <p:nvPr/>
        </p:nvSpPr>
        <p:spPr>
          <a:xfrm>
            <a:off x="571500" y="2852603"/>
            <a:ext cx="10896600" cy="3476625"/>
          </a:xfrm>
          <a:prstGeom prst="rect">
            <a:avLst/>
          </a:prstGeom>
          <a:noFill/>
        </p:spPr>
        <p:txBody>
          <a:bodyPr wrap="square">
            <a:spAutoFit/>
          </a:bodyPr>
          <a:lstStyle>
            <a:defPPr>
              <a:defRPr lang="zh-CN"/>
            </a:defPPr>
            <a:lvl1pPr algn="just">
              <a:lnSpc>
                <a:spcPct val="150000"/>
              </a:lnSpc>
              <a:defRPr sz="2400"/>
            </a:lvl1pPr>
          </a:lstStyle>
          <a:p>
            <a:pPr marL="342900" indent="-342900">
              <a:lnSpc>
                <a:spcPct val="200000"/>
              </a:lnSpc>
              <a:buClr>
                <a:srgbClr val="115EC5"/>
              </a:buClr>
              <a:buFont typeface="Arial" panose="020B0604020202020204" pitchFamily="34" charset="0"/>
              <a:buChar char="•"/>
            </a:pPr>
            <a:r>
              <a:rPr lang="zh-CN" altLang="zh-CN" sz="2200" b="1" dirty="0">
                <a:solidFill>
                  <a:srgbClr val="1E77EC"/>
                </a:solidFill>
              </a:rPr>
              <a:t>一季度</a:t>
            </a:r>
            <a:r>
              <a:rPr lang="en-US" altLang="zh-CN" sz="2200" b="1" dirty="0">
                <a:solidFill>
                  <a:srgbClr val="1E77EC"/>
                </a:solidFill>
              </a:rPr>
              <a:t>GDP</a:t>
            </a:r>
            <a:r>
              <a:rPr lang="zh-CN" altLang="zh-CN" sz="2200" dirty="0"/>
              <a:t>增速较</a:t>
            </a:r>
            <a:r>
              <a:rPr lang="en-US" altLang="zh-CN" sz="2200" dirty="0"/>
              <a:t>2021</a:t>
            </a:r>
            <a:r>
              <a:rPr lang="zh-CN" altLang="zh-CN" sz="2200" dirty="0"/>
              <a:t>年下降</a:t>
            </a:r>
            <a:r>
              <a:rPr lang="en-US" altLang="zh-CN" sz="2200" dirty="0">
                <a:solidFill>
                  <a:srgbClr val="C00000"/>
                </a:solidFill>
              </a:rPr>
              <a:t>3.3</a:t>
            </a:r>
            <a:r>
              <a:rPr lang="zh-CN" altLang="zh-CN" sz="2200" dirty="0"/>
              <a:t>个百分点</a:t>
            </a:r>
            <a:endParaRPr lang="en-US" altLang="zh-CN" sz="2200" dirty="0"/>
          </a:p>
          <a:p>
            <a:pPr marL="342900" indent="-342900">
              <a:lnSpc>
                <a:spcPct val="200000"/>
              </a:lnSpc>
              <a:buClr>
                <a:srgbClr val="115EC5"/>
              </a:buClr>
              <a:buFont typeface="Arial" panose="020B0604020202020204" pitchFamily="34" charset="0"/>
              <a:buChar char="•"/>
            </a:pPr>
            <a:r>
              <a:rPr lang="en-US" altLang="zh-CN" sz="2200" b="1" dirty="0">
                <a:solidFill>
                  <a:srgbClr val="1E77EC"/>
                </a:solidFill>
              </a:rPr>
              <a:t>3</a:t>
            </a:r>
            <a:r>
              <a:rPr lang="zh-CN" altLang="zh-CN" sz="2200" b="1" dirty="0">
                <a:solidFill>
                  <a:srgbClr val="1E77EC"/>
                </a:solidFill>
              </a:rPr>
              <a:t>月份调查失业率</a:t>
            </a:r>
            <a:r>
              <a:rPr lang="zh-CN" altLang="zh-CN" sz="2200" dirty="0"/>
              <a:t>超出了全年</a:t>
            </a:r>
            <a:r>
              <a:rPr lang="en-US" altLang="zh-CN" sz="2200" dirty="0">
                <a:solidFill>
                  <a:srgbClr val="C00000"/>
                </a:solidFill>
              </a:rPr>
              <a:t>5.5%</a:t>
            </a:r>
            <a:r>
              <a:rPr lang="zh-CN" altLang="zh-CN" sz="2200" dirty="0"/>
              <a:t>的目标</a:t>
            </a:r>
            <a:endParaRPr lang="en-US" altLang="zh-CN" sz="2200" dirty="0"/>
          </a:p>
          <a:p>
            <a:pPr marL="342900" indent="-342900">
              <a:lnSpc>
                <a:spcPct val="200000"/>
              </a:lnSpc>
              <a:buClr>
                <a:srgbClr val="115EC5"/>
              </a:buClr>
              <a:buFont typeface="Arial" panose="020B0604020202020204" pitchFamily="34" charset="0"/>
              <a:buChar char="•"/>
            </a:pPr>
            <a:r>
              <a:rPr lang="zh-CN" altLang="zh-CN" sz="2200" b="1" dirty="0">
                <a:solidFill>
                  <a:srgbClr val="1E77EC"/>
                </a:solidFill>
              </a:rPr>
              <a:t>民间投资</a:t>
            </a:r>
            <a:r>
              <a:rPr lang="zh-CN" altLang="zh-CN" sz="2200" dirty="0"/>
              <a:t>增速低于预期</a:t>
            </a:r>
            <a:endParaRPr lang="en-US" altLang="zh-CN" sz="2200" dirty="0"/>
          </a:p>
          <a:p>
            <a:pPr marL="342900" indent="-342900">
              <a:lnSpc>
                <a:spcPct val="200000"/>
              </a:lnSpc>
              <a:buClr>
                <a:srgbClr val="115EC5"/>
              </a:buClr>
              <a:buFont typeface="Arial" panose="020B0604020202020204" pitchFamily="34" charset="0"/>
              <a:buChar char="•"/>
            </a:pPr>
            <a:r>
              <a:rPr lang="zh-CN" altLang="zh-CN" sz="2200" b="1" dirty="0">
                <a:solidFill>
                  <a:srgbClr val="1E77EC"/>
                </a:solidFill>
              </a:rPr>
              <a:t>一季度进出口增速</a:t>
            </a:r>
            <a:r>
              <a:rPr lang="zh-CN" altLang="zh-CN" sz="2200" dirty="0"/>
              <a:t>逐月回落，进口增速下滑明显</a:t>
            </a:r>
            <a:endParaRPr lang="en-US" altLang="zh-CN" sz="2200" dirty="0"/>
          </a:p>
          <a:p>
            <a:pPr marL="342900" indent="-342900">
              <a:lnSpc>
                <a:spcPct val="200000"/>
              </a:lnSpc>
              <a:buClr>
                <a:srgbClr val="115EC5"/>
              </a:buClr>
              <a:buFont typeface="Arial" panose="020B0604020202020204" pitchFamily="34" charset="0"/>
              <a:buChar char="•"/>
            </a:pPr>
            <a:r>
              <a:rPr lang="zh-CN" altLang="zh-CN" sz="2200" b="1" dirty="0">
                <a:solidFill>
                  <a:srgbClr val="1E77EC"/>
                </a:solidFill>
              </a:rPr>
              <a:t>一季度最终消费</a:t>
            </a:r>
            <a:r>
              <a:rPr lang="zh-CN" altLang="zh-CN" sz="2200" dirty="0"/>
              <a:t>对</a:t>
            </a:r>
            <a:r>
              <a:rPr lang="en-US" altLang="zh-CN" sz="2200" dirty="0"/>
              <a:t>GDP</a:t>
            </a:r>
            <a:r>
              <a:rPr lang="zh-CN" altLang="zh-CN" sz="2200" dirty="0"/>
              <a:t>拉动只有</a:t>
            </a:r>
            <a:r>
              <a:rPr lang="en-US" altLang="zh-CN" sz="2200" dirty="0">
                <a:solidFill>
                  <a:srgbClr val="C00000"/>
                </a:solidFill>
              </a:rPr>
              <a:t>3.3</a:t>
            </a:r>
            <a:r>
              <a:rPr lang="zh-CN" altLang="zh-CN" sz="2200" dirty="0"/>
              <a:t>个点，明显低于</a:t>
            </a:r>
            <a:r>
              <a:rPr lang="en-US" altLang="zh-CN" sz="2200" dirty="0"/>
              <a:t>2014-2019</a:t>
            </a:r>
            <a:r>
              <a:rPr lang="zh-CN" altLang="zh-CN" sz="2200" dirty="0"/>
              <a:t>年的均值</a:t>
            </a:r>
          </a:p>
        </p:txBody>
      </p:sp>
      <p:pic>
        <p:nvPicPr>
          <p:cNvPr id="32" name="图片 31"/>
          <p:cNvPicPr>
            <a:picLocks noChangeAspect="1"/>
          </p:cNvPicPr>
          <p:nvPr/>
        </p:nvPicPr>
        <p:blipFill rotWithShape="1">
          <a:blip r:embed="rId3">
            <a:alphaModFix amt="97000"/>
            <a:extLst>
              <a:ext uri="{28A0092B-C50C-407E-A947-70E740481C1C}">
                <a14:useLocalDpi xmlns:a14="http://schemas.microsoft.com/office/drawing/2010/main" val="0"/>
              </a:ext>
            </a:extLst>
          </a:blip>
          <a:srcRect l="18232" r="16469" b="27865"/>
          <a:stretch>
            <a:fillRect/>
          </a:stretch>
        </p:blipFill>
        <p:spPr>
          <a:xfrm>
            <a:off x="7366000" y="2864896"/>
            <a:ext cx="4001195" cy="2944852"/>
          </a:xfrm>
          <a:prstGeom prst="ellipse">
            <a:avLst/>
          </a:prstGeom>
          <a:effectLst>
            <a:softEdge rad="254000"/>
          </a:effectLst>
        </p:spPr>
      </p:pic>
      <p:pic>
        <p:nvPicPr>
          <p:cNvPr id="4" name="图片 3"/>
          <p:cNvPicPr>
            <a:picLocks noChangeAspect="1"/>
          </p:cNvPicPr>
          <p:nvPr/>
        </p:nvPicPr>
        <p:blipFill>
          <a:blip r:embed="rId4"/>
          <a:stretch>
            <a:fillRect/>
          </a:stretch>
        </p:blipFill>
        <p:spPr>
          <a:xfrm>
            <a:off x="401842" y="1798171"/>
            <a:ext cx="11388315" cy="877900"/>
          </a:xfrm>
          <a:prstGeom prst="rect">
            <a:avLst/>
          </a:prstGeom>
        </p:spPr>
      </p:pic>
      <p:grpSp>
        <p:nvGrpSpPr>
          <p:cNvPr id="26" name="组合 25"/>
          <p:cNvGrpSpPr/>
          <p:nvPr/>
        </p:nvGrpSpPr>
        <p:grpSpPr>
          <a:xfrm>
            <a:off x="401842" y="1134801"/>
            <a:ext cx="5022794" cy="854424"/>
            <a:chOff x="525021" y="1016684"/>
            <a:chExt cx="5022794" cy="854424"/>
          </a:xfrm>
        </p:grpSpPr>
        <p:grpSp>
          <p:nvGrpSpPr>
            <p:cNvPr id="27" name="组合 26"/>
            <p:cNvGrpSpPr/>
            <p:nvPr/>
          </p:nvGrpSpPr>
          <p:grpSpPr>
            <a:xfrm>
              <a:off x="525021" y="1181101"/>
              <a:ext cx="311718" cy="179686"/>
              <a:chOff x="850900" y="671681"/>
              <a:chExt cx="622467" cy="358815"/>
            </a:xfrm>
          </p:grpSpPr>
          <p:sp>
            <p:nvSpPr>
              <p:cNvPr id="30" name="椭圆 29"/>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3" name="椭圆 32"/>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28" name="矩形: 圆角 27"/>
            <p:cNvSpPr/>
            <p:nvPr/>
          </p:nvSpPr>
          <p:spPr>
            <a:xfrm>
              <a:off x="982717" y="1016684"/>
              <a:ext cx="4565098"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29" name="文本框 28"/>
            <p:cNvSpPr txBox="1"/>
            <p:nvPr/>
          </p:nvSpPr>
          <p:spPr>
            <a:xfrm>
              <a:off x="1002477" y="1040111"/>
              <a:ext cx="4335787" cy="830997"/>
            </a:xfrm>
            <a:prstGeom prst="rect">
              <a:avLst/>
            </a:prstGeom>
            <a:noFill/>
          </p:spPr>
          <p:txBody>
            <a:bodyPr wrap="square">
              <a:spAutoFit/>
            </a:bodyPr>
            <a:lstStyle/>
            <a:p>
              <a:r>
                <a:rPr lang="zh-CN" altLang="en-US" sz="2400" b="1" dirty="0">
                  <a:cs typeface="+mn-ea"/>
                  <a:sym typeface="+mn-lt"/>
                </a:rPr>
                <a:t>（二）经济运行面临诸多挑战</a:t>
              </a:r>
            </a:p>
            <a:p>
              <a:endParaRPr lang="zh-CN" altLang="en-US" sz="2400" b="1" dirty="0">
                <a:cs typeface="+mn-ea"/>
                <a:sym typeface="+mn-lt"/>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圆角 35"/>
          <p:cNvSpPr/>
          <p:nvPr/>
        </p:nvSpPr>
        <p:spPr bwMode="auto">
          <a:xfrm>
            <a:off x="407944" y="3130889"/>
            <a:ext cx="11381980" cy="3310458"/>
          </a:xfrm>
          <a:prstGeom prst="roundRect">
            <a:avLst>
              <a:gd name="adj" fmla="val 4175"/>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微软雅黑" panose="020B0503020204020204" charset="-122"/>
              <a:ea typeface="微软雅黑" panose="020B0503020204020204" charset="-122"/>
            </a:endParaRPr>
          </a:p>
        </p:txBody>
      </p:sp>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二、各级财政运行基本情况</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p:cNvGrpSpPr/>
          <p:nvPr/>
        </p:nvGrpSpPr>
        <p:grpSpPr>
          <a:xfrm>
            <a:off x="425052" y="1930877"/>
            <a:ext cx="11381980" cy="829244"/>
            <a:chOff x="5190587" y="1452323"/>
            <a:chExt cx="11381980" cy="829244"/>
          </a:xfrm>
        </p:grpSpPr>
        <p:sp>
          <p:nvSpPr>
            <p:cNvPr id="32" name="矩形: 圆角 31"/>
            <p:cNvSpPr/>
            <p:nvPr/>
          </p:nvSpPr>
          <p:spPr>
            <a:xfrm>
              <a:off x="5190587" y="1452323"/>
              <a:ext cx="11381980" cy="829244"/>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5213382" y="1524351"/>
              <a:ext cx="11239500" cy="580865"/>
            </a:xfrm>
            <a:prstGeom prst="rect">
              <a:avLst/>
            </a:prstGeom>
            <a:noFill/>
          </p:spPr>
          <p:txBody>
            <a:bodyPr wrap="square">
              <a:spAutoFit/>
            </a:bodyPr>
            <a:lstStyle/>
            <a:p>
              <a:pPr algn="just">
                <a:lnSpc>
                  <a:spcPct val="150000"/>
                </a:lnSpc>
              </a:pPr>
              <a:r>
                <a:rPr lang="zh-CN" altLang="en-US" sz="2400" dirty="0"/>
                <a:t>在</a:t>
              </a:r>
              <a:r>
                <a:rPr lang="zh-CN" altLang="en-US" sz="2400" b="1" dirty="0">
                  <a:solidFill>
                    <a:srgbClr val="115EC5"/>
                  </a:solidFill>
                </a:rPr>
                <a:t>经济持续稳定恢复</a:t>
              </a:r>
              <a:r>
                <a:rPr lang="zh-CN" altLang="en-US" sz="2400" dirty="0"/>
                <a:t>和</a:t>
              </a:r>
              <a:r>
                <a:rPr lang="zh-CN" altLang="en-US" sz="2400" b="1" dirty="0">
                  <a:solidFill>
                    <a:srgbClr val="115EC5"/>
                  </a:solidFill>
                </a:rPr>
                <a:t>工业生产者出厂价格同比上涨</a:t>
              </a:r>
              <a:r>
                <a:rPr lang="zh-CN" altLang="en-US" sz="2400" dirty="0"/>
                <a:t>的基础上，财政运行总体平稳。</a:t>
              </a:r>
            </a:p>
          </p:txBody>
        </p:sp>
      </p:grpSp>
      <p:sp>
        <p:nvSpPr>
          <p:cNvPr id="35" name="文本框 34"/>
          <p:cNvSpPr txBox="1"/>
          <p:nvPr/>
        </p:nvSpPr>
        <p:spPr>
          <a:xfrm>
            <a:off x="6428729" y="3592585"/>
            <a:ext cx="5104855" cy="1198880"/>
          </a:xfrm>
          <a:prstGeom prst="rect">
            <a:avLst/>
          </a:prstGeom>
          <a:noFill/>
        </p:spPr>
        <p:txBody>
          <a:bodyPr wrap="square">
            <a:spAutoFit/>
          </a:bodyPr>
          <a:lstStyle/>
          <a:p>
            <a:pPr algn="just">
              <a:lnSpc>
                <a:spcPct val="150000"/>
              </a:lnSpc>
            </a:pPr>
            <a:r>
              <a:rPr lang="zh-CN" altLang="en-US" sz="2400" dirty="0"/>
              <a:t>全国一般公共预算支出</a:t>
            </a:r>
            <a:r>
              <a:rPr lang="en-US" altLang="zh-CN" sz="2400" b="1" dirty="0">
                <a:solidFill>
                  <a:srgbClr val="1E77EC"/>
                </a:solidFill>
              </a:rPr>
              <a:t>63587</a:t>
            </a:r>
            <a:r>
              <a:rPr lang="zh-CN" altLang="en-US" sz="2400" dirty="0"/>
              <a:t>亿元，同比增长</a:t>
            </a:r>
            <a:r>
              <a:rPr lang="en-US" altLang="zh-CN" sz="2400" b="1" dirty="0">
                <a:solidFill>
                  <a:srgbClr val="1E77EC"/>
                </a:solidFill>
              </a:rPr>
              <a:t>8.3%</a:t>
            </a:r>
            <a:r>
              <a:rPr lang="zh-CN" altLang="en-US" sz="2400" dirty="0"/>
              <a:t>。</a:t>
            </a:r>
          </a:p>
        </p:txBody>
      </p:sp>
      <p:grpSp>
        <p:nvGrpSpPr>
          <p:cNvPr id="37" name="组合 36"/>
          <p:cNvGrpSpPr/>
          <p:nvPr/>
        </p:nvGrpSpPr>
        <p:grpSpPr>
          <a:xfrm>
            <a:off x="4894580" y="2925253"/>
            <a:ext cx="2377440" cy="461665"/>
            <a:chOff x="4894580" y="2436066"/>
            <a:chExt cx="2377440" cy="461665"/>
          </a:xfrm>
        </p:grpSpPr>
        <p:sp>
          <p:nvSpPr>
            <p:cNvPr id="38" name="梯形 37"/>
            <p:cNvSpPr/>
            <p:nvPr/>
          </p:nvSpPr>
          <p:spPr>
            <a:xfrm>
              <a:off x="5124450" y="2440353"/>
              <a:ext cx="1943100" cy="447712"/>
            </a:xfrm>
            <a:prstGeom prst="trapezoid">
              <a:avLst>
                <a:gd name="adj" fmla="val 3073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97B8"/>
                </a:solidFill>
              </a:endParaRPr>
            </a:p>
          </p:txBody>
        </p:sp>
        <p:sp>
          <p:nvSpPr>
            <p:cNvPr id="39" name="文本框 38"/>
            <p:cNvSpPr txBox="1"/>
            <p:nvPr/>
          </p:nvSpPr>
          <p:spPr>
            <a:xfrm>
              <a:off x="4894580" y="2436066"/>
              <a:ext cx="2377440" cy="461665"/>
            </a:xfrm>
            <a:prstGeom prst="rect">
              <a:avLst/>
            </a:prstGeom>
            <a:noFill/>
          </p:spPr>
          <p:txBody>
            <a:bodyPr wrap="square">
              <a:spAutoFit/>
            </a:bodyPr>
            <a:lstStyle/>
            <a:p>
              <a:pPr algn="ctr"/>
              <a:r>
                <a:rPr lang="zh-CN" altLang="en-US" sz="2400" dirty="0">
                  <a:solidFill>
                    <a:schemeClr val="bg1"/>
                  </a:solidFill>
                  <a:effectLst>
                    <a:outerShdw blurRad="50800" dist="38100" dir="2700000" algn="tl" rotWithShape="0">
                      <a:prstClr val="black">
                        <a:alpha val="40000"/>
                      </a:prstClr>
                    </a:outerShdw>
                  </a:effectLst>
                </a:rPr>
                <a:t>一季度</a:t>
              </a:r>
            </a:p>
          </p:txBody>
        </p:sp>
      </p:grpSp>
      <p:cxnSp>
        <p:nvCxnSpPr>
          <p:cNvPr id="40" name="直接连接符 39"/>
          <p:cNvCxnSpPr/>
          <p:nvPr/>
        </p:nvCxnSpPr>
        <p:spPr>
          <a:xfrm>
            <a:off x="6172200" y="3495675"/>
            <a:ext cx="0" cy="28283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1" name="图片 20" descr="卡通人物&#10;&#10;描述已自动生成"/>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r="3686"/>
          <a:stretch>
            <a:fillRect/>
          </a:stretch>
        </p:blipFill>
        <p:spPr>
          <a:xfrm>
            <a:off x="8161989" y="4379148"/>
            <a:ext cx="3627935" cy="2062199"/>
          </a:xfrm>
          <a:prstGeom prst="rect">
            <a:avLst/>
          </a:prstGeom>
        </p:spPr>
      </p:pic>
      <p:grpSp>
        <p:nvGrpSpPr>
          <p:cNvPr id="59" name="组合 58"/>
          <p:cNvGrpSpPr/>
          <p:nvPr/>
        </p:nvGrpSpPr>
        <p:grpSpPr>
          <a:xfrm>
            <a:off x="401842" y="1134801"/>
            <a:ext cx="4367723" cy="508519"/>
            <a:chOff x="525021" y="1016684"/>
            <a:chExt cx="4367723" cy="508519"/>
          </a:xfrm>
        </p:grpSpPr>
        <p:grpSp>
          <p:nvGrpSpPr>
            <p:cNvPr id="60" name="组合 59"/>
            <p:cNvGrpSpPr/>
            <p:nvPr/>
          </p:nvGrpSpPr>
          <p:grpSpPr>
            <a:xfrm>
              <a:off x="525021" y="1181101"/>
              <a:ext cx="311718" cy="179686"/>
              <a:chOff x="850900" y="671681"/>
              <a:chExt cx="622467" cy="358815"/>
            </a:xfrm>
          </p:grpSpPr>
          <p:sp>
            <p:nvSpPr>
              <p:cNvPr id="63" name="椭圆 62"/>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4" name="椭圆 63"/>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61" name="矩形: 圆角 60"/>
            <p:cNvSpPr/>
            <p:nvPr/>
          </p:nvSpPr>
          <p:spPr>
            <a:xfrm>
              <a:off x="982717" y="1016684"/>
              <a:ext cx="3910026"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62" name="文本框 61"/>
            <p:cNvSpPr txBox="1"/>
            <p:nvPr/>
          </p:nvSpPr>
          <p:spPr>
            <a:xfrm>
              <a:off x="1002478" y="1040111"/>
              <a:ext cx="3890266" cy="461665"/>
            </a:xfrm>
            <a:prstGeom prst="rect">
              <a:avLst/>
            </a:prstGeom>
            <a:noFill/>
          </p:spPr>
          <p:txBody>
            <a:bodyPr wrap="square">
              <a:spAutoFit/>
            </a:bodyPr>
            <a:lstStyle/>
            <a:p>
              <a:r>
                <a:rPr lang="zh-CN" altLang="en-US" sz="2400" b="1" dirty="0">
                  <a:cs typeface="+mn-ea"/>
                  <a:sym typeface="+mn-lt"/>
                </a:rPr>
                <a:t>（一）全国财政运行情况</a:t>
              </a:r>
            </a:p>
          </p:txBody>
        </p:sp>
      </p:grpSp>
      <p:sp>
        <p:nvSpPr>
          <p:cNvPr id="69" name="矩形 68"/>
          <p:cNvSpPr/>
          <p:nvPr/>
        </p:nvSpPr>
        <p:spPr>
          <a:xfrm>
            <a:off x="1038967" y="3619742"/>
            <a:ext cx="813928" cy="2577985"/>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3096296" y="3369413"/>
            <a:ext cx="813928" cy="2828315"/>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p:cNvSpPr txBox="1"/>
          <p:nvPr/>
        </p:nvSpPr>
        <p:spPr>
          <a:xfrm>
            <a:off x="1075093" y="3648218"/>
            <a:ext cx="741680" cy="368300"/>
          </a:xfrm>
          <a:prstGeom prst="rect">
            <a:avLst/>
          </a:prstGeom>
          <a:noFill/>
        </p:spPr>
        <p:txBody>
          <a:bodyPr wrap="none" rtlCol="0">
            <a:spAutoFit/>
          </a:bodyPr>
          <a:lstStyle/>
          <a:p>
            <a:pPr algn="ctr"/>
            <a:r>
              <a:rPr lang="en-US" altLang="zh-CN" b="1">
                <a:solidFill>
                  <a:schemeClr val="bg1"/>
                </a:solidFill>
              </a:rPr>
              <a:t>57115</a:t>
            </a:r>
            <a:endParaRPr lang="zh-CN" altLang="en-US" b="1">
              <a:solidFill>
                <a:schemeClr val="bg1"/>
              </a:solidFill>
            </a:endParaRPr>
          </a:p>
        </p:txBody>
      </p:sp>
      <p:sp>
        <p:nvSpPr>
          <p:cNvPr id="77" name="文本框 76"/>
          <p:cNvSpPr txBox="1"/>
          <p:nvPr/>
        </p:nvSpPr>
        <p:spPr>
          <a:xfrm>
            <a:off x="3126072" y="3406900"/>
            <a:ext cx="754380" cy="368300"/>
          </a:xfrm>
          <a:prstGeom prst="rect">
            <a:avLst/>
          </a:prstGeom>
          <a:noFill/>
        </p:spPr>
        <p:txBody>
          <a:bodyPr wrap="none" rtlCol="0">
            <a:spAutoFit/>
          </a:bodyPr>
          <a:lstStyle/>
          <a:p>
            <a:pPr algn="ctr"/>
            <a:r>
              <a:rPr lang="en-US" altLang="zh-CN" b="1">
                <a:solidFill>
                  <a:schemeClr val="bg1"/>
                </a:solidFill>
              </a:rPr>
              <a:t>62037</a:t>
            </a:r>
            <a:endParaRPr lang="zh-CN" altLang="en-US" b="1">
              <a:solidFill>
                <a:schemeClr val="bg1"/>
              </a:solidFill>
            </a:endParaRPr>
          </a:p>
        </p:txBody>
      </p:sp>
      <p:grpSp>
        <p:nvGrpSpPr>
          <p:cNvPr id="87" name="组合 86"/>
          <p:cNvGrpSpPr/>
          <p:nvPr/>
        </p:nvGrpSpPr>
        <p:grpSpPr>
          <a:xfrm>
            <a:off x="4087393" y="5505552"/>
            <a:ext cx="1788806" cy="561840"/>
            <a:chOff x="4124528" y="5930394"/>
            <a:chExt cx="1788806" cy="561840"/>
          </a:xfrm>
        </p:grpSpPr>
        <p:grpSp>
          <p:nvGrpSpPr>
            <p:cNvPr id="83" name="组合 82"/>
            <p:cNvGrpSpPr/>
            <p:nvPr/>
          </p:nvGrpSpPr>
          <p:grpSpPr>
            <a:xfrm>
              <a:off x="4124528" y="5930394"/>
              <a:ext cx="1070660" cy="307777"/>
              <a:chOff x="4124528" y="5930394"/>
              <a:chExt cx="1070660" cy="307777"/>
            </a:xfrm>
          </p:grpSpPr>
          <p:sp>
            <p:nvSpPr>
              <p:cNvPr id="80" name="矩形 79"/>
              <p:cNvSpPr/>
              <p:nvPr/>
            </p:nvSpPr>
            <p:spPr>
              <a:xfrm>
                <a:off x="4124528" y="6031148"/>
                <a:ext cx="106268" cy="106268"/>
              </a:xfrm>
              <a:prstGeom prst="rect">
                <a:avLst/>
              </a:prstGeom>
              <a:gradFill>
                <a:gsLst>
                  <a:gs pos="100000">
                    <a:srgbClr val="1E77EC"/>
                  </a:gs>
                  <a:gs pos="0">
                    <a:srgbClr val="0E4F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4292377" y="5930394"/>
                <a:ext cx="902811" cy="307777"/>
              </a:xfrm>
              <a:prstGeom prst="rect">
                <a:avLst/>
              </a:prstGeom>
              <a:noFill/>
            </p:spPr>
            <p:txBody>
              <a:bodyPr wrap="none" rtlCol="0">
                <a:spAutoFit/>
              </a:bodyPr>
              <a:lstStyle/>
              <a:p>
                <a:r>
                  <a:rPr lang="zh-CN" altLang="en-US" sz="1400">
                    <a:solidFill>
                      <a:schemeClr val="tx1">
                        <a:lumMod val="85000"/>
                        <a:lumOff val="15000"/>
                      </a:schemeClr>
                    </a:solidFill>
                  </a:rPr>
                  <a:t>税收收入</a:t>
                </a:r>
              </a:p>
            </p:txBody>
          </p:sp>
        </p:grpSp>
        <p:grpSp>
          <p:nvGrpSpPr>
            <p:cNvPr id="84" name="组合 83"/>
            <p:cNvGrpSpPr/>
            <p:nvPr/>
          </p:nvGrpSpPr>
          <p:grpSpPr>
            <a:xfrm>
              <a:off x="4124528" y="6184457"/>
              <a:ext cx="1788806" cy="307777"/>
              <a:chOff x="4124528" y="5930394"/>
              <a:chExt cx="1788806" cy="307777"/>
            </a:xfrm>
          </p:grpSpPr>
          <p:sp>
            <p:nvSpPr>
              <p:cNvPr id="85" name="矩形 84"/>
              <p:cNvSpPr/>
              <p:nvPr/>
            </p:nvSpPr>
            <p:spPr>
              <a:xfrm>
                <a:off x="4124528" y="6031148"/>
                <a:ext cx="106268" cy="106268"/>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p:cNvSpPr txBox="1"/>
              <p:nvPr/>
            </p:nvSpPr>
            <p:spPr>
              <a:xfrm>
                <a:off x="4292377" y="5930394"/>
                <a:ext cx="1620957" cy="307777"/>
              </a:xfrm>
              <a:prstGeom prst="rect">
                <a:avLst/>
              </a:prstGeom>
              <a:noFill/>
            </p:spPr>
            <p:txBody>
              <a:bodyPr wrap="none" rtlCol="0">
                <a:spAutoFit/>
              </a:bodyPr>
              <a:lstStyle/>
              <a:p>
                <a:r>
                  <a:rPr lang="zh-CN" altLang="en-US" sz="1400">
                    <a:solidFill>
                      <a:schemeClr val="tx1">
                        <a:lumMod val="85000"/>
                        <a:lumOff val="15000"/>
                      </a:schemeClr>
                    </a:solidFill>
                  </a:rPr>
                  <a:t>一般公共预算收入</a:t>
                </a:r>
              </a:p>
            </p:txBody>
          </p:sp>
        </p:grpSp>
      </p:grpSp>
      <p:sp>
        <p:nvSpPr>
          <p:cNvPr id="89" name="文本框 88"/>
          <p:cNvSpPr txBox="1"/>
          <p:nvPr/>
        </p:nvSpPr>
        <p:spPr>
          <a:xfrm>
            <a:off x="4259087" y="3810918"/>
            <a:ext cx="1071880" cy="306705"/>
          </a:xfrm>
          <a:prstGeom prst="rect">
            <a:avLst/>
          </a:prstGeom>
          <a:noFill/>
        </p:spPr>
        <p:txBody>
          <a:bodyPr wrap="none" rtlCol="0">
            <a:spAutoFit/>
          </a:bodyPr>
          <a:lstStyle/>
          <a:p>
            <a:r>
              <a:rPr lang="zh-CN" altLang="en-US" sz="1400" b="1">
                <a:solidFill>
                  <a:schemeClr val="tx1">
                    <a:lumMod val="85000"/>
                    <a:lumOff val="15000"/>
                  </a:schemeClr>
                </a:solidFill>
              </a:rPr>
              <a:t>单位：亿元</a:t>
            </a:r>
          </a:p>
        </p:txBody>
      </p:sp>
      <p:sp>
        <p:nvSpPr>
          <p:cNvPr id="94" name="文本框 93"/>
          <p:cNvSpPr txBox="1"/>
          <p:nvPr/>
        </p:nvSpPr>
        <p:spPr>
          <a:xfrm>
            <a:off x="1718387" y="3928933"/>
            <a:ext cx="1376986" cy="338554"/>
          </a:xfrm>
          <a:prstGeom prst="rect">
            <a:avLst/>
          </a:prstGeom>
          <a:noFill/>
        </p:spPr>
        <p:txBody>
          <a:bodyPr wrap="square">
            <a:spAutoFit/>
          </a:bodyPr>
          <a:lstStyle/>
          <a:p>
            <a:pPr algn="ctr"/>
            <a:r>
              <a:rPr lang="zh-CN" altLang="en-US" sz="1600">
                <a:solidFill>
                  <a:srgbClr val="ED7D31"/>
                </a:solidFill>
              </a:rPr>
              <a:t>同比增</a:t>
            </a:r>
            <a:r>
              <a:rPr lang="en-US" altLang="zh-CN" sz="1600">
                <a:solidFill>
                  <a:srgbClr val="ED7D31"/>
                </a:solidFill>
              </a:rPr>
              <a:t>8.6%</a:t>
            </a:r>
            <a:endParaRPr lang="zh-CN" altLang="en-US" sz="1600" dirty="0">
              <a:solidFill>
                <a:srgbClr val="ED7D31"/>
              </a:solidFill>
            </a:endParaRPr>
          </a:p>
        </p:txBody>
      </p:sp>
      <p:sp>
        <p:nvSpPr>
          <p:cNvPr id="95" name="curve-arrow-pointing-left_21112"/>
          <p:cNvSpPr/>
          <p:nvPr/>
        </p:nvSpPr>
        <p:spPr>
          <a:xfrm rot="17485822" flipH="1">
            <a:off x="2029741" y="4287991"/>
            <a:ext cx="773566" cy="625064"/>
          </a:xfrm>
          <a:custGeom>
            <a:avLst/>
            <a:gdLst>
              <a:gd name="T0" fmla="*/ 237 w 810"/>
              <a:gd name="T1" fmla="*/ 533 h 680"/>
              <a:gd name="T2" fmla="*/ 237 w 810"/>
              <a:gd name="T3" fmla="*/ 680 h 680"/>
              <a:gd name="T4" fmla="*/ 0 w 810"/>
              <a:gd name="T5" fmla="*/ 443 h 680"/>
              <a:gd name="T6" fmla="*/ 237 w 810"/>
              <a:gd name="T7" fmla="*/ 206 h 680"/>
              <a:gd name="T8" fmla="*/ 237 w 810"/>
              <a:gd name="T9" fmla="*/ 355 h 680"/>
              <a:gd name="T10" fmla="*/ 797 w 810"/>
              <a:gd name="T11" fmla="*/ 0 h 680"/>
              <a:gd name="T12" fmla="*/ 810 w 810"/>
              <a:gd name="T13" fmla="*/ 89 h 680"/>
              <a:gd name="T14" fmla="*/ 237 w 810"/>
              <a:gd name="T15" fmla="*/ 533 h 6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0" h="680">
                <a:moveTo>
                  <a:pt x="237" y="533"/>
                </a:moveTo>
                <a:lnTo>
                  <a:pt x="237" y="680"/>
                </a:lnTo>
                <a:lnTo>
                  <a:pt x="0" y="443"/>
                </a:lnTo>
                <a:lnTo>
                  <a:pt x="237" y="206"/>
                </a:lnTo>
                <a:lnTo>
                  <a:pt x="237" y="355"/>
                </a:lnTo>
                <a:cubicBezTo>
                  <a:pt x="516" y="334"/>
                  <a:pt x="742" y="188"/>
                  <a:pt x="797" y="0"/>
                </a:cubicBezTo>
                <a:cubicBezTo>
                  <a:pt x="805" y="28"/>
                  <a:pt x="810" y="58"/>
                  <a:pt x="810" y="89"/>
                </a:cubicBezTo>
                <a:cubicBezTo>
                  <a:pt x="810" y="319"/>
                  <a:pt x="559" y="509"/>
                  <a:pt x="237" y="533"/>
                </a:cubicBez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7D31"/>
              </a:solidFill>
            </a:endParaRPr>
          </a:p>
        </p:txBody>
      </p:sp>
      <p:sp>
        <p:nvSpPr>
          <p:cNvPr id="100" name="文本框 99"/>
          <p:cNvSpPr txBox="1"/>
          <p:nvPr/>
        </p:nvSpPr>
        <p:spPr>
          <a:xfrm>
            <a:off x="1718387" y="5041791"/>
            <a:ext cx="1376986" cy="338554"/>
          </a:xfrm>
          <a:prstGeom prst="rect">
            <a:avLst/>
          </a:prstGeom>
          <a:noFill/>
        </p:spPr>
        <p:txBody>
          <a:bodyPr wrap="square">
            <a:spAutoFit/>
          </a:bodyPr>
          <a:lstStyle/>
          <a:p>
            <a:pPr algn="ctr"/>
            <a:r>
              <a:rPr lang="zh-CN" altLang="en-US" sz="1600">
                <a:solidFill>
                  <a:srgbClr val="1E77EC"/>
                </a:solidFill>
              </a:rPr>
              <a:t>同比增</a:t>
            </a:r>
            <a:r>
              <a:rPr lang="en-US" altLang="zh-CN" sz="1600">
                <a:solidFill>
                  <a:srgbClr val="1E77EC"/>
                </a:solidFill>
              </a:rPr>
              <a:t>7.7%</a:t>
            </a:r>
            <a:endParaRPr lang="zh-CN" altLang="en-US" sz="1600" dirty="0">
              <a:solidFill>
                <a:srgbClr val="1E77EC"/>
              </a:solidFill>
            </a:endParaRPr>
          </a:p>
        </p:txBody>
      </p:sp>
      <p:sp>
        <p:nvSpPr>
          <p:cNvPr id="101" name="curve-arrow-pointing-left_21112"/>
          <p:cNvSpPr/>
          <p:nvPr/>
        </p:nvSpPr>
        <p:spPr>
          <a:xfrm rot="17485822" flipH="1">
            <a:off x="2029741" y="5400849"/>
            <a:ext cx="773566" cy="625064"/>
          </a:xfrm>
          <a:custGeom>
            <a:avLst/>
            <a:gdLst>
              <a:gd name="T0" fmla="*/ 237 w 810"/>
              <a:gd name="T1" fmla="*/ 533 h 680"/>
              <a:gd name="T2" fmla="*/ 237 w 810"/>
              <a:gd name="T3" fmla="*/ 680 h 680"/>
              <a:gd name="T4" fmla="*/ 0 w 810"/>
              <a:gd name="T5" fmla="*/ 443 h 680"/>
              <a:gd name="T6" fmla="*/ 237 w 810"/>
              <a:gd name="T7" fmla="*/ 206 h 680"/>
              <a:gd name="T8" fmla="*/ 237 w 810"/>
              <a:gd name="T9" fmla="*/ 355 h 680"/>
              <a:gd name="T10" fmla="*/ 797 w 810"/>
              <a:gd name="T11" fmla="*/ 0 h 680"/>
              <a:gd name="T12" fmla="*/ 810 w 810"/>
              <a:gd name="T13" fmla="*/ 89 h 680"/>
              <a:gd name="T14" fmla="*/ 237 w 810"/>
              <a:gd name="T15" fmla="*/ 533 h 6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0" h="680">
                <a:moveTo>
                  <a:pt x="237" y="533"/>
                </a:moveTo>
                <a:lnTo>
                  <a:pt x="237" y="680"/>
                </a:lnTo>
                <a:lnTo>
                  <a:pt x="0" y="443"/>
                </a:lnTo>
                <a:lnTo>
                  <a:pt x="237" y="206"/>
                </a:lnTo>
                <a:lnTo>
                  <a:pt x="237" y="355"/>
                </a:lnTo>
                <a:cubicBezTo>
                  <a:pt x="516" y="334"/>
                  <a:pt x="742" y="188"/>
                  <a:pt x="797" y="0"/>
                </a:cubicBezTo>
                <a:cubicBezTo>
                  <a:pt x="805" y="28"/>
                  <a:pt x="810" y="58"/>
                  <a:pt x="810" y="89"/>
                </a:cubicBezTo>
                <a:cubicBezTo>
                  <a:pt x="810" y="319"/>
                  <a:pt x="559" y="509"/>
                  <a:pt x="237" y="533"/>
                </a:cubicBezTo>
                <a:close/>
              </a:path>
            </a:pathLst>
          </a:cu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E77EC"/>
              </a:solidFill>
            </a:endParaRPr>
          </a:p>
        </p:txBody>
      </p:sp>
      <p:sp>
        <p:nvSpPr>
          <p:cNvPr id="65" name="矩形 64"/>
          <p:cNvSpPr/>
          <p:nvPr/>
        </p:nvSpPr>
        <p:spPr>
          <a:xfrm>
            <a:off x="1106507" y="4169113"/>
            <a:ext cx="678848" cy="2028615"/>
          </a:xfrm>
          <a:prstGeom prst="rect">
            <a:avLst/>
          </a:prstGeom>
          <a:gradFill>
            <a:gsLst>
              <a:gs pos="100000">
                <a:srgbClr val="1E77EC"/>
              </a:gs>
              <a:gs pos="0">
                <a:srgbClr val="0E4F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a:off x="791624" y="3760225"/>
            <a:ext cx="5113876" cy="2437504"/>
            <a:chOff x="791624" y="3525910"/>
            <a:chExt cx="5113876" cy="2437504"/>
          </a:xfrm>
        </p:grpSpPr>
        <p:cxnSp>
          <p:nvCxnSpPr>
            <p:cNvPr id="67" name="直接连接符 66"/>
            <p:cNvCxnSpPr/>
            <p:nvPr/>
          </p:nvCxnSpPr>
          <p:spPr>
            <a:xfrm>
              <a:off x="791624" y="5963414"/>
              <a:ext cx="5113876" cy="0"/>
            </a:xfrm>
            <a:prstGeom prst="line">
              <a:avLst/>
            </a:prstGeom>
            <a:ln w="63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791624" y="3525910"/>
              <a:ext cx="0" cy="2437504"/>
            </a:xfrm>
            <a:prstGeom prst="line">
              <a:avLst/>
            </a:prstGeom>
            <a:ln w="63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70" name="矩形 69"/>
          <p:cNvSpPr/>
          <p:nvPr/>
        </p:nvSpPr>
        <p:spPr>
          <a:xfrm>
            <a:off x="3163836" y="4031177"/>
            <a:ext cx="678848" cy="2166551"/>
          </a:xfrm>
          <a:prstGeom prst="rect">
            <a:avLst/>
          </a:prstGeom>
          <a:gradFill>
            <a:gsLst>
              <a:gs pos="100000">
                <a:srgbClr val="1E77EC"/>
              </a:gs>
              <a:gs pos="0">
                <a:srgbClr val="0E4F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1068743" y="4257079"/>
            <a:ext cx="754380" cy="368300"/>
          </a:xfrm>
          <a:prstGeom prst="rect">
            <a:avLst/>
          </a:prstGeom>
          <a:noFill/>
        </p:spPr>
        <p:txBody>
          <a:bodyPr wrap="none" rtlCol="0">
            <a:spAutoFit/>
          </a:bodyPr>
          <a:lstStyle/>
          <a:p>
            <a:pPr algn="ctr"/>
            <a:r>
              <a:rPr lang="en-US" altLang="zh-CN" b="1">
                <a:solidFill>
                  <a:schemeClr val="bg1"/>
                </a:solidFill>
              </a:rPr>
              <a:t>48723</a:t>
            </a:r>
            <a:endParaRPr lang="zh-CN" altLang="en-US" b="1">
              <a:solidFill>
                <a:schemeClr val="bg1"/>
              </a:solidFill>
            </a:endParaRPr>
          </a:p>
        </p:txBody>
      </p:sp>
      <p:sp>
        <p:nvSpPr>
          <p:cNvPr id="78" name="文本框 77"/>
          <p:cNvSpPr txBox="1"/>
          <p:nvPr/>
        </p:nvSpPr>
        <p:spPr>
          <a:xfrm>
            <a:off x="3126070" y="4090797"/>
            <a:ext cx="754380" cy="368300"/>
          </a:xfrm>
          <a:prstGeom prst="rect">
            <a:avLst/>
          </a:prstGeom>
          <a:noFill/>
        </p:spPr>
        <p:txBody>
          <a:bodyPr wrap="none" rtlCol="0">
            <a:spAutoFit/>
          </a:bodyPr>
          <a:lstStyle/>
          <a:p>
            <a:pPr algn="ctr"/>
            <a:r>
              <a:rPr lang="en-US" altLang="zh-CN" b="1">
                <a:solidFill>
                  <a:schemeClr val="bg1"/>
                </a:solidFill>
              </a:rPr>
              <a:t>52452</a:t>
            </a:r>
            <a:endParaRPr lang="zh-CN" altLang="en-US" b="1">
              <a:solidFill>
                <a:schemeClr val="bg1"/>
              </a:solidFill>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t="8201" b="14054"/>
          <a:stretch>
            <a:fillRect/>
          </a:stretch>
        </p:blipFill>
        <p:spPr>
          <a:xfrm>
            <a:off x="-1" y="1600291"/>
            <a:ext cx="12191999" cy="5257710"/>
          </a:xfrm>
          <a:prstGeom prst="rect">
            <a:avLst/>
          </a:prstGeom>
        </p:spPr>
      </p:pic>
      <p:sp>
        <p:nvSpPr>
          <p:cNvPr id="15" name="矩形 14"/>
          <p:cNvSpPr/>
          <p:nvPr/>
        </p:nvSpPr>
        <p:spPr>
          <a:xfrm>
            <a:off x="-1" y="817396"/>
            <a:ext cx="12191999" cy="7666203"/>
          </a:xfrm>
          <a:prstGeom prst="rect">
            <a:avLst/>
          </a:pr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二、各级财政运行基本情况</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5" name="矩形: 圆角 64"/>
          <p:cNvSpPr/>
          <p:nvPr/>
        </p:nvSpPr>
        <p:spPr bwMode="auto">
          <a:xfrm>
            <a:off x="405010" y="2291847"/>
            <a:ext cx="11381980" cy="3671429"/>
          </a:xfrm>
          <a:prstGeom prst="roundRect">
            <a:avLst>
              <a:gd name="adj" fmla="val 4175"/>
            </a:avLst>
          </a:prstGeom>
          <a:gradFill flip="none" rotWithShape="1">
            <a:gsLst>
              <a:gs pos="100000">
                <a:schemeClr val="bg1">
                  <a:alpha val="70000"/>
                </a:schemeClr>
              </a:gs>
              <a:gs pos="41000">
                <a:schemeClr val="bg1"/>
              </a:gs>
              <a:gs pos="86000">
                <a:schemeClr val="bg1">
                  <a:alpha val="80000"/>
                </a:schemeClr>
              </a:gs>
            </a:gsLst>
            <a:lin ang="5400000" scaled="1"/>
            <a:tileRect/>
          </a:gradFill>
          <a:ln cmpd="sng">
            <a:gradFill>
              <a:gsLst>
                <a:gs pos="0">
                  <a:srgbClr val="115EC5"/>
                </a:gs>
                <a:gs pos="100000">
                  <a:srgbClr val="115EC5">
                    <a:alpha val="0"/>
                  </a:srgbClr>
                </a:gs>
              </a:gsLst>
              <a:lin ang="5400000" scaled="1"/>
            </a:gradFill>
            <a:prstDash val="dash"/>
          </a:ln>
          <a:effectLst>
            <a:reflection blurRad="76200" stA="720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cs typeface="+mn-ea"/>
            </a:endParaRPr>
          </a:p>
        </p:txBody>
      </p:sp>
      <p:sp>
        <p:nvSpPr>
          <p:cNvPr id="66" name="文本框 65"/>
          <p:cNvSpPr txBox="1"/>
          <p:nvPr/>
        </p:nvSpPr>
        <p:spPr>
          <a:xfrm>
            <a:off x="6294266" y="2773885"/>
            <a:ext cx="5104855" cy="1688860"/>
          </a:xfrm>
          <a:prstGeom prst="rect">
            <a:avLst/>
          </a:prstGeom>
          <a:noFill/>
        </p:spPr>
        <p:txBody>
          <a:bodyPr wrap="square">
            <a:spAutoFit/>
          </a:bodyPr>
          <a:lstStyle/>
          <a:p>
            <a:pPr algn="just">
              <a:lnSpc>
                <a:spcPct val="150000"/>
              </a:lnSpc>
            </a:pPr>
            <a:r>
              <a:rPr lang="zh-CN" altLang="en-US" sz="2400" dirty="0"/>
              <a:t>全省一般公共预算支出完成</a:t>
            </a:r>
            <a:r>
              <a:rPr lang="en-US" altLang="zh-CN" sz="2400" b="1" dirty="0">
                <a:solidFill>
                  <a:srgbClr val="1E77EC"/>
                </a:solidFill>
              </a:rPr>
              <a:t>2717</a:t>
            </a:r>
            <a:r>
              <a:rPr lang="zh-CN" altLang="en-US" sz="2400" dirty="0"/>
              <a:t>亿元，剔除一次性不可比因素后，同口径增长</a:t>
            </a:r>
            <a:r>
              <a:rPr lang="en-US" altLang="zh-CN" sz="2400" b="1" dirty="0">
                <a:solidFill>
                  <a:srgbClr val="1E77EC"/>
                </a:solidFill>
              </a:rPr>
              <a:t>4.6%</a:t>
            </a:r>
            <a:r>
              <a:rPr lang="zh-CN" altLang="en-US" sz="2400" dirty="0"/>
              <a:t>。</a:t>
            </a:r>
          </a:p>
        </p:txBody>
      </p:sp>
      <p:cxnSp>
        <p:nvCxnSpPr>
          <p:cNvPr id="70" name="直接连接符 69"/>
          <p:cNvCxnSpPr/>
          <p:nvPr/>
        </p:nvCxnSpPr>
        <p:spPr>
          <a:xfrm>
            <a:off x="6096000" y="2842385"/>
            <a:ext cx="0" cy="268636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4" name="iconfont-1107-834604"/>
          <p:cNvSpPr/>
          <p:nvPr/>
        </p:nvSpPr>
        <p:spPr>
          <a:xfrm>
            <a:off x="9483274" y="4229912"/>
            <a:ext cx="1915847" cy="1557144"/>
          </a:xfrm>
          <a:custGeom>
            <a:avLst/>
            <a:gdLst>
              <a:gd name="T0" fmla="*/ 7986 w 12529"/>
              <a:gd name="T1" fmla="*/ 5446 h 10182"/>
              <a:gd name="T2" fmla="*/ 4836 w 12529"/>
              <a:gd name="T3" fmla="*/ 5446 h 10182"/>
              <a:gd name="T4" fmla="*/ 4406 w 12529"/>
              <a:gd name="T5" fmla="*/ 5016 h 10182"/>
              <a:gd name="T6" fmla="*/ 4836 w 12529"/>
              <a:gd name="T7" fmla="*/ 4586 h 10182"/>
              <a:gd name="T8" fmla="*/ 7986 w 12529"/>
              <a:gd name="T9" fmla="*/ 4586 h 10182"/>
              <a:gd name="T10" fmla="*/ 8416 w 12529"/>
              <a:gd name="T11" fmla="*/ 5016 h 10182"/>
              <a:gd name="T12" fmla="*/ 7986 w 12529"/>
              <a:gd name="T13" fmla="*/ 5446 h 10182"/>
              <a:gd name="T14" fmla="*/ 7986 w 12529"/>
              <a:gd name="T15" fmla="*/ 6822 h 10182"/>
              <a:gd name="T16" fmla="*/ 4836 w 12529"/>
              <a:gd name="T17" fmla="*/ 6822 h 10182"/>
              <a:gd name="T18" fmla="*/ 4406 w 12529"/>
              <a:gd name="T19" fmla="*/ 6392 h 10182"/>
              <a:gd name="T20" fmla="*/ 4836 w 12529"/>
              <a:gd name="T21" fmla="*/ 5962 h 10182"/>
              <a:gd name="T22" fmla="*/ 7986 w 12529"/>
              <a:gd name="T23" fmla="*/ 5962 h 10182"/>
              <a:gd name="T24" fmla="*/ 8416 w 12529"/>
              <a:gd name="T25" fmla="*/ 6392 h 10182"/>
              <a:gd name="T26" fmla="*/ 7986 w 12529"/>
              <a:gd name="T27" fmla="*/ 6822 h 10182"/>
              <a:gd name="T28" fmla="*/ 6411 w 12529"/>
              <a:gd name="T29" fmla="*/ 8399 h 10182"/>
              <a:gd name="T30" fmla="*/ 5981 w 12529"/>
              <a:gd name="T31" fmla="*/ 7969 h 10182"/>
              <a:gd name="T32" fmla="*/ 5981 w 12529"/>
              <a:gd name="T33" fmla="*/ 5016 h 10182"/>
              <a:gd name="T34" fmla="*/ 6411 w 12529"/>
              <a:gd name="T35" fmla="*/ 4586 h 10182"/>
              <a:gd name="T36" fmla="*/ 6841 w 12529"/>
              <a:gd name="T37" fmla="*/ 5016 h 10182"/>
              <a:gd name="T38" fmla="*/ 6841 w 12529"/>
              <a:gd name="T39" fmla="*/ 7969 h 10182"/>
              <a:gd name="T40" fmla="*/ 6411 w 12529"/>
              <a:gd name="T41" fmla="*/ 8399 h 10182"/>
              <a:gd name="T42" fmla="*/ 6411 w 12529"/>
              <a:gd name="T43" fmla="*/ 5902 h 10182"/>
              <a:gd name="T44" fmla="*/ 4516 w 12529"/>
              <a:gd name="T45" fmla="*/ 3156 h 10182"/>
              <a:gd name="T46" fmla="*/ 4625 w 12529"/>
              <a:gd name="T47" fmla="*/ 2558 h 10182"/>
              <a:gd name="T48" fmla="*/ 5223 w 12529"/>
              <a:gd name="T49" fmla="*/ 2668 h 10182"/>
              <a:gd name="T50" fmla="*/ 6411 w 12529"/>
              <a:gd name="T51" fmla="*/ 4389 h 10182"/>
              <a:gd name="T52" fmla="*/ 7599 w 12529"/>
              <a:gd name="T53" fmla="*/ 2668 h 10182"/>
              <a:gd name="T54" fmla="*/ 8197 w 12529"/>
              <a:gd name="T55" fmla="*/ 2558 h 10182"/>
              <a:gd name="T56" fmla="*/ 8307 w 12529"/>
              <a:gd name="T57" fmla="*/ 3156 h 10182"/>
              <a:gd name="T58" fmla="*/ 6411 w 12529"/>
              <a:gd name="T59" fmla="*/ 5902 h 10182"/>
              <a:gd name="T60" fmla="*/ 11105 w 12529"/>
              <a:gd name="T61" fmla="*/ 5769 h 10182"/>
              <a:gd name="T62" fmla="*/ 8942 w 12529"/>
              <a:gd name="T63" fmla="*/ 3906 h 10182"/>
              <a:gd name="T64" fmla="*/ 8897 w 12529"/>
              <a:gd name="T65" fmla="*/ 3299 h 10182"/>
              <a:gd name="T66" fmla="*/ 9503 w 12529"/>
              <a:gd name="T67" fmla="*/ 3254 h 10182"/>
              <a:gd name="T68" fmla="*/ 10844 w 12529"/>
              <a:gd name="T69" fmla="*/ 4409 h 10182"/>
              <a:gd name="T70" fmla="*/ 11657 w 12529"/>
              <a:gd name="T71" fmla="*/ 2851 h 10182"/>
              <a:gd name="T72" fmla="*/ 12236 w 12529"/>
              <a:gd name="T73" fmla="*/ 2668 h 10182"/>
              <a:gd name="T74" fmla="*/ 12419 w 12529"/>
              <a:gd name="T75" fmla="*/ 3248 h 10182"/>
              <a:gd name="T76" fmla="*/ 11105 w 12529"/>
              <a:gd name="T77" fmla="*/ 5769 h 10182"/>
              <a:gd name="T78" fmla="*/ 0 w 12529"/>
              <a:gd name="T79" fmla="*/ 2471 h 10182"/>
              <a:gd name="T80" fmla="*/ 6326 w 12529"/>
              <a:gd name="T81" fmla="*/ 10182 h 10182"/>
              <a:gd name="T82" fmla="*/ 1235 w 12529"/>
              <a:gd name="T83" fmla="*/ 5091 h 10182"/>
              <a:gd name="T84" fmla="*/ 6326 w 12529"/>
              <a:gd name="T85" fmla="*/ 0 h 10182"/>
              <a:gd name="T86" fmla="*/ 11417 w 12529"/>
              <a:gd name="T87" fmla="*/ 5091 h 10182"/>
              <a:gd name="T88" fmla="*/ 10987 w 12529"/>
              <a:gd name="T89" fmla="*/ 5521 h 10182"/>
              <a:gd name="T90" fmla="*/ 10557 w 12529"/>
              <a:gd name="T91" fmla="*/ 5091 h 10182"/>
              <a:gd name="T92" fmla="*/ 6326 w 12529"/>
              <a:gd name="T93" fmla="*/ 860 h 10182"/>
              <a:gd name="T94" fmla="*/ 2095 w 12529"/>
              <a:gd name="T95" fmla="*/ 5091 h 10182"/>
              <a:gd name="T96" fmla="*/ 6326 w 12529"/>
              <a:gd name="T97" fmla="*/ 9322 h 10182"/>
              <a:gd name="T98" fmla="*/ 9655 w 12529"/>
              <a:gd name="T99" fmla="*/ 7704 h 10182"/>
              <a:gd name="T100" fmla="*/ 10258 w 12529"/>
              <a:gd name="T101" fmla="*/ 7632 h 10182"/>
              <a:gd name="T102" fmla="*/ 10330 w 12529"/>
              <a:gd name="T103" fmla="*/ 8235 h 10182"/>
              <a:gd name="T104" fmla="*/ 6326 w 12529"/>
              <a:gd name="T105" fmla="*/ 10182 h 10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529" h="10182">
                <a:moveTo>
                  <a:pt x="7986" y="5446"/>
                </a:moveTo>
                <a:lnTo>
                  <a:pt x="4836" y="5446"/>
                </a:lnTo>
                <a:cubicBezTo>
                  <a:pt x="4599" y="5446"/>
                  <a:pt x="4406" y="5253"/>
                  <a:pt x="4406" y="5016"/>
                </a:cubicBezTo>
                <a:cubicBezTo>
                  <a:pt x="4406" y="4778"/>
                  <a:pt x="4599" y="4586"/>
                  <a:pt x="4836" y="4586"/>
                </a:cubicBezTo>
                <a:lnTo>
                  <a:pt x="7986" y="4586"/>
                </a:lnTo>
                <a:cubicBezTo>
                  <a:pt x="8224" y="4586"/>
                  <a:pt x="8416" y="4778"/>
                  <a:pt x="8416" y="5016"/>
                </a:cubicBezTo>
                <a:cubicBezTo>
                  <a:pt x="8416" y="5253"/>
                  <a:pt x="8224" y="5446"/>
                  <a:pt x="7986" y="5446"/>
                </a:cubicBezTo>
                <a:close/>
                <a:moveTo>
                  <a:pt x="7986" y="6822"/>
                </a:moveTo>
                <a:lnTo>
                  <a:pt x="4836" y="6822"/>
                </a:lnTo>
                <a:cubicBezTo>
                  <a:pt x="4599" y="6822"/>
                  <a:pt x="4406" y="6629"/>
                  <a:pt x="4406" y="6392"/>
                </a:cubicBezTo>
                <a:cubicBezTo>
                  <a:pt x="4406" y="6154"/>
                  <a:pt x="4599" y="5962"/>
                  <a:pt x="4836" y="5962"/>
                </a:cubicBezTo>
                <a:lnTo>
                  <a:pt x="7986" y="5962"/>
                </a:lnTo>
                <a:cubicBezTo>
                  <a:pt x="8224" y="5962"/>
                  <a:pt x="8416" y="6154"/>
                  <a:pt x="8416" y="6392"/>
                </a:cubicBezTo>
                <a:cubicBezTo>
                  <a:pt x="8416" y="6629"/>
                  <a:pt x="8224" y="6822"/>
                  <a:pt x="7986" y="6822"/>
                </a:cubicBezTo>
                <a:close/>
                <a:moveTo>
                  <a:pt x="6411" y="8399"/>
                </a:moveTo>
                <a:cubicBezTo>
                  <a:pt x="6174" y="8399"/>
                  <a:pt x="5981" y="8206"/>
                  <a:pt x="5981" y="7969"/>
                </a:cubicBezTo>
                <a:lnTo>
                  <a:pt x="5981" y="5016"/>
                </a:lnTo>
                <a:cubicBezTo>
                  <a:pt x="5981" y="4778"/>
                  <a:pt x="6174" y="4586"/>
                  <a:pt x="6411" y="4586"/>
                </a:cubicBezTo>
                <a:cubicBezTo>
                  <a:pt x="6649" y="4586"/>
                  <a:pt x="6841" y="4778"/>
                  <a:pt x="6841" y="5016"/>
                </a:cubicBezTo>
                <a:lnTo>
                  <a:pt x="6841" y="7969"/>
                </a:lnTo>
                <a:cubicBezTo>
                  <a:pt x="6841" y="8206"/>
                  <a:pt x="6649" y="8399"/>
                  <a:pt x="6411" y="8399"/>
                </a:cubicBezTo>
                <a:close/>
                <a:moveTo>
                  <a:pt x="6411" y="5902"/>
                </a:moveTo>
                <a:lnTo>
                  <a:pt x="4516" y="3156"/>
                </a:lnTo>
                <a:cubicBezTo>
                  <a:pt x="4381" y="2961"/>
                  <a:pt x="4430" y="2693"/>
                  <a:pt x="4625" y="2558"/>
                </a:cubicBezTo>
                <a:cubicBezTo>
                  <a:pt x="4820" y="2423"/>
                  <a:pt x="5088" y="2472"/>
                  <a:pt x="5223" y="2668"/>
                </a:cubicBezTo>
                <a:lnTo>
                  <a:pt x="6411" y="4389"/>
                </a:lnTo>
                <a:lnTo>
                  <a:pt x="7599" y="2668"/>
                </a:lnTo>
                <a:cubicBezTo>
                  <a:pt x="7734" y="2472"/>
                  <a:pt x="8001" y="2423"/>
                  <a:pt x="8197" y="2558"/>
                </a:cubicBezTo>
                <a:cubicBezTo>
                  <a:pt x="8392" y="2693"/>
                  <a:pt x="8441" y="2961"/>
                  <a:pt x="8307" y="3156"/>
                </a:cubicBezTo>
                <a:lnTo>
                  <a:pt x="6411" y="5902"/>
                </a:lnTo>
                <a:close/>
                <a:moveTo>
                  <a:pt x="11105" y="5769"/>
                </a:moveTo>
                <a:lnTo>
                  <a:pt x="8942" y="3906"/>
                </a:lnTo>
                <a:cubicBezTo>
                  <a:pt x="8762" y="3751"/>
                  <a:pt x="8742" y="3479"/>
                  <a:pt x="8897" y="3299"/>
                </a:cubicBezTo>
                <a:cubicBezTo>
                  <a:pt x="9052" y="3119"/>
                  <a:pt x="9324" y="3100"/>
                  <a:pt x="9503" y="3254"/>
                </a:cubicBezTo>
                <a:lnTo>
                  <a:pt x="10844" y="4409"/>
                </a:lnTo>
                <a:lnTo>
                  <a:pt x="11657" y="2851"/>
                </a:lnTo>
                <a:cubicBezTo>
                  <a:pt x="11766" y="2640"/>
                  <a:pt x="12026" y="2558"/>
                  <a:pt x="12236" y="2668"/>
                </a:cubicBezTo>
                <a:cubicBezTo>
                  <a:pt x="12447" y="2778"/>
                  <a:pt x="12529" y="3037"/>
                  <a:pt x="12419" y="3248"/>
                </a:cubicBezTo>
                <a:lnTo>
                  <a:pt x="11105" y="5769"/>
                </a:lnTo>
                <a:close/>
                <a:moveTo>
                  <a:pt x="0" y="2471"/>
                </a:moveTo>
                <a:close/>
                <a:moveTo>
                  <a:pt x="6326" y="10182"/>
                </a:moveTo>
                <a:cubicBezTo>
                  <a:pt x="3519" y="10182"/>
                  <a:pt x="1235" y="7898"/>
                  <a:pt x="1235" y="5091"/>
                </a:cubicBezTo>
                <a:cubicBezTo>
                  <a:pt x="1235" y="2284"/>
                  <a:pt x="3519" y="0"/>
                  <a:pt x="6326" y="0"/>
                </a:cubicBezTo>
                <a:cubicBezTo>
                  <a:pt x="9133" y="0"/>
                  <a:pt x="11417" y="2284"/>
                  <a:pt x="11417" y="5091"/>
                </a:cubicBezTo>
                <a:cubicBezTo>
                  <a:pt x="11417" y="5329"/>
                  <a:pt x="11225" y="5521"/>
                  <a:pt x="10987" y="5521"/>
                </a:cubicBezTo>
                <a:cubicBezTo>
                  <a:pt x="10750" y="5521"/>
                  <a:pt x="10557" y="5329"/>
                  <a:pt x="10557" y="5091"/>
                </a:cubicBezTo>
                <a:cubicBezTo>
                  <a:pt x="10557" y="2758"/>
                  <a:pt x="8659" y="860"/>
                  <a:pt x="6326" y="860"/>
                </a:cubicBezTo>
                <a:cubicBezTo>
                  <a:pt x="3993" y="860"/>
                  <a:pt x="2095" y="2758"/>
                  <a:pt x="2095" y="5091"/>
                </a:cubicBezTo>
                <a:cubicBezTo>
                  <a:pt x="2095" y="7424"/>
                  <a:pt x="3993" y="9322"/>
                  <a:pt x="6326" y="9322"/>
                </a:cubicBezTo>
                <a:cubicBezTo>
                  <a:pt x="7633" y="9322"/>
                  <a:pt x="8846" y="8732"/>
                  <a:pt x="9655" y="7704"/>
                </a:cubicBezTo>
                <a:cubicBezTo>
                  <a:pt x="9801" y="7517"/>
                  <a:pt x="10072" y="7485"/>
                  <a:pt x="10258" y="7632"/>
                </a:cubicBezTo>
                <a:cubicBezTo>
                  <a:pt x="10445" y="7778"/>
                  <a:pt x="10477" y="8049"/>
                  <a:pt x="10330" y="8235"/>
                </a:cubicBezTo>
                <a:cubicBezTo>
                  <a:pt x="9358" y="9472"/>
                  <a:pt x="7898" y="10182"/>
                  <a:pt x="6326" y="10182"/>
                </a:cubicBezTo>
                <a:close/>
              </a:path>
            </a:pathLst>
          </a:cu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组合 51"/>
          <p:cNvGrpSpPr/>
          <p:nvPr/>
        </p:nvGrpSpPr>
        <p:grpSpPr>
          <a:xfrm>
            <a:off x="401842" y="1134801"/>
            <a:ext cx="4551158" cy="508519"/>
            <a:chOff x="525021" y="1016684"/>
            <a:chExt cx="4551158" cy="508519"/>
          </a:xfrm>
        </p:grpSpPr>
        <p:grpSp>
          <p:nvGrpSpPr>
            <p:cNvPr id="53" name="组合 52"/>
            <p:cNvGrpSpPr/>
            <p:nvPr/>
          </p:nvGrpSpPr>
          <p:grpSpPr>
            <a:xfrm>
              <a:off x="525021" y="1181101"/>
              <a:ext cx="311718" cy="179686"/>
              <a:chOff x="850900" y="671681"/>
              <a:chExt cx="622467" cy="358815"/>
            </a:xfrm>
          </p:grpSpPr>
          <p:sp>
            <p:nvSpPr>
              <p:cNvPr id="57" name="椭圆 56"/>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8" name="椭圆 57"/>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55" name="矩形: 圆角 54"/>
            <p:cNvSpPr/>
            <p:nvPr/>
          </p:nvSpPr>
          <p:spPr>
            <a:xfrm>
              <a:off x="982717" y="1016684"/>
              <a:ext cx="4093462"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56" name="文本框 55"/>
            <p:cNvSpPr txBox="1"/>
            <p:nvPr/>
          </p:nvSpPr>
          <p:spPr>
            <a:xfrm>
              <a:off x="1002478" y="1040111"/>
              <a:ext cx="3890266" cy="461665"/>
            </a:xfrm>
            <a:prstGeom prst="rect">
              <a:avLst/>
            </a:prstGeom>
            <a:noFill/>
          </p:spPr>
          <p:txBody>
            <a:bodyPr wrap="square">
              <a:spAutoFit/>
            </a:bodyPr>
            <a:lstStyle/>
            <a:p>
              <a:r>
                <a:rPr lang="zh-CN" altLang="en-US" sz="2400" b="1">
                  <a:cs typeface="+mn-ea"/>
                  <a:sym typeface="+mn-lt"/>
                </a:rPr>
                <a:t>（二）山东省财政运行情况</a:t>
              </a:r>
              <a:endParaRPr lang="zh-CN" altLang="en-US" sz="2400" b="1" dirty="0">
                <a:cs typeface="+mn-ea"/>
                <a:sym typeface="+mn-lt"/>
              </a:endParaRPr>
            </a:p>
          </p:txBody>
        </p:sp>
      </p:grpSp>
      <p:grpSp>
        <p:nvGrpSpPr>
          <p:cNvPr id="59" name="组合 58"/>
          <p:cNvGrpSpPr/>
          <p:nvPr/>
        </p:nvGrpSpPr>
        <p:grpSpPr>
          <a:xfrm>
            <a:off x="4907280" y="2078647"/>
            <a:ext cx="2377440" cy="461665"/>
            <a:chOff x="4894580" y="2436066"/>
            <a:chExt cx="2377440" cy="461665"/>
          </a:xfrm>
        </p:grpSpPr>
        <p:sp>
          <p:nvSpPr>
            <p:cNvPr id="60" name="梯形 59"/>
            <p:cNvSpPr/>
            <p:nvPr/>
          </p:nvSpPr>
          <p:spPr>
            <a:xfrm>
              <a:off x="5124450" y="2440353"/>
              <a:ext cx="1943100" cy="447712"/>
            </a:xfrm>
            <a:prstGeom prst="trapezoid">
              <a:avLst>
                <a:gd name="adj" fmla="val 3073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97B8"/>
                </a:solidFill>
              </a:endParaRPr>
            </a:p>
          </p:txBody>
        </p:sp>
        <p:sp>
          <p:nvSpPr>
            <p:cNvPr id="61" name="文本框 60"/>
            <p:cNvSpPr txBox="1"/>
            <p:nvPr/>
          </p:nvSpPr>
          <p:spPr>
            <a:xfrm>
              <a:off x="4894580" y="2436066"/>
              <a:ext cx="2377440" cy="461665"/>
            </a:xfrm>
            <a:prstGeom prst="rect">
              <a:avLst/>
            </a:prstGeom>
            <a:noFill/>
          </p:spPr>
          <p:txBody>
            <a:bodyPr wrap="square">
              <a:spAutoFit/>
            </a:bodyPr>
            <a:lstStyle/>
            <a:p>
              <a:pPr algn="ctr"/>
              <a:r>
                <a:rPr lang="zh-CN" altLang="en-US" sz="2400" dirty="0">
                  <a:solidFill>
                    <a:schemeClr val="bg1"/>
                  </a:solidFill>
                  <a:effectLst>
                    <a:outerShdw blurRad="50800" dist="38100" dir="2700000" algn="tl" rotWithShape="0">
                      <a:prstClr val="black">
                        <a:alpha val="40000"/>
                      </a:prstClr>
                    </a:outerShdw>
                  </a:effectLst>
                </a:rPr>
                <a:t>一季度</a:t>
              </a:r>
            </a:p>
          </p:txBody>
        </p:sp>
      </p:grpSp>
      <p:sp>
        <p:nvSpPr>
          <p:cNvPr id="62" name="矩形 61"/>
          <p:cNvSpPr/>
          <p:nvPr/>
        </p:nvSpPr>
        <p:spPr>
          <a:xfrm>
            <a:off x="950435" y="3157962"/>
            <a:ext cx="813928" cy="2389229"/>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3007764" y="2925960"/>
            <a:ext cx="813928" cy="2621231"/>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1034235" y="3180243"/>
            <a:ext cx="646331" cy="369332"/>
          </a:xfrm>
          <a:prstGeom prst="rect">
            <a:avLst/>
          </a:prstGeom>
          <a:noFill/>
        </p:spPr>
        <p:txBody>
          <a:bodyPr wrap="none" rtlCol="0">
            <a:spAutoFit/>
          </a:bodyPr>
          <a:lstStyle/>
          <a:p>
            <a:pPr algn="ctr"/>
            <a:r>
              <a:rPr lang="en-US" altLang="zh-CN" b="1">
                <a:solidFill>
                  <a:schemeClr val="bg1"/>
                </a:solidFill>
              </a:rPr>
              <a:t>2003</a:t>
            </a:r>
            <a:endParaRPr lang="zh-CN" altLang="en-US" b="1">
              <a:solidFill>
                <a:schemeClr val="bg1"/>
              </a:solidFill>
            </a:endParaRPr>
          </a:p>
        </p:txBody>
      </p:sp>
      <p:sp>
        <p:nvSpPr>
          <p:cNvPr id="72" name="文本框 71"/>
          <p:cNvSpPr txBox="1"/>
          <p:nvPr/>
        </p:nvSpPr>
        <p:spPr>
          <a:xfrm>
            <a:off x="3091564" y="3011195"/>
            <a:ext cx="646331" cy="369332"/>
          </a:xfrm>
          <a:prstGeom prst="rect">
            <a:avLst/>
          </a:prstGeom>
          <a:noFill/>
        </p:spPr>
        <p:txBody>
          <a:bodyPr wrap="none" rtlCol="0">
            <a:spAutoFit/>
          </a:bodyPr>
          <a:lstStyle/>
          <a:p>
            <a:pPr algn="ctr"/>
            <a:r>
              <a:rPr lang="en-US" altLang="zh-CN" b="1">
                <a:solidFill>
                  <a:schemeClr val="bg1"/>
                </a:solidFill>
              </a:rPr>
              <a:t>2140</a:t>
            </a:r>
            <a:endParaRPr lang="zh-CN" altLang="en-US" b="1">
              <a:solidFill>
                <a:schemeClr val="bg1"/>
              </a:solidFill>
            </a:endParaRPr>
          </a:p>
        </p:txBody>
      </p:sp>
      <p:grpSp>
        <p:nvGrpSpPr>
          <p:cNvPr id="74" name="组合 73"/>
          <p:cNvGrpSpPr/>
          <p:nvPr/>
        </p:nvGrpSpPr>
        <p:grpSpPr>
          <a:xfrm>
            <a:off x="3998861" y="4855016"/>
            <a:ext cx="1070660" cy="307777"/>
            <a:chOff x="4124528" y="5930394"/>
            <a:chExt cx="1070660" cy="307777"/>
          </a:xfrm>
        </p:grpSpPr>
        <p:sp>
          <p:nvSpPr>
            <p:cNvPr id="78" name="矩形 77"/>
            <p:cNvSpPr/>
            <p:nvPr/>
          </p:nvSpPr>
          <p:spPr>
            <a:xfrm>
              <a:off x="4124528" y="6031148"/>
              <a:ext cx="106268" cy="106268"/>
            </a:xfrm>
            <a:prstGeom prst="rect">
              <a:avLst/>
            </a:prstGeom>
            <a:gradFill>
              <a:gsLst>
                <a:gs pos="100000">
                  <a:srgbClr val="1E77EC"/>
                </a:gs>
                <a:gs pos="0">
                  <a:srgbClr val="0E4F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79" name="文本框 78"/>
            <p:cNvSpPr txBox="1"/>
            <p:nvPr/>
          </p:nvSpPr>
          <p:spPr>
            <a:xfrm>
              <a:off x="4292377" y="5930394"/>
              <a:ext cx="902811" cy="307777"/>
            </a:xfrm>
            <a:prstGeom prst="rect">
              <a:avLst/>
            </a:prstGeom>
            <a:noFill/>
          </p:spPr>
          <p:txBody>
            <a:bodyPr wrap="none" rtlCol="0">
              <a:spAutoFit/>
            </a:bodyPr>
            <a:lstStyle/>
            <a:p>
              <a:r>
                <a:rPr lang="zh-CN" altLang="en-US" sz="1400">
                  <a:solidFill>
                    <a:schemeClr val="tx1">
                      <a:lumMod val="85000"/>
                      <a:lumOff val="15000"/>
                    </a:schemeClr>
                  </a:solidFill>
                </a:rPr>
                <a:t>税收收入</a:t>
              </a:r>
            </a:p>
          </p:txBody>
        </p:sp>
      </p:grpSp>
      <p:grpSp>
        <p:nvGrpSpPr>
          <p:cNvPr id="75" name="组合 74"/>
          <p:cNvGrpSpPr/>
          <p:nvPr/>
        </p:nvGrpSpPr>
        <p:grpSpPr>
          <a:xfrm>
            <a:off x="3998861" y="5109079"/>
            <a:ext cx="1788806" cy="307777"/>
            <a:chOff x="4124528" y="5930394"/>
            <a:chExt cx="1788806" cy="307777"/>
          </a:xfrm>
        </p:grpSpPr>
        <p:sp>
          <p:nvSpPr>
            <p:cNvPr id="76" name="矩形 75"/>
            <p:cNvSpPr/>
            <p:nvPr/>
          </p:nvSpPr>
          <p:spPr>
            <a:xfrm>
              <a:off x="4124528" y="6031148"/>
              <a:ext cx="106268" cy="106268"/>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77" name="文本框 76"/>
            <p:cNvSpPr txBox="1"/>
            <p:nvPr/>
          </p:nvSpPr>
          <p:spPr>
            <a:xfrm>
              <a:off x="4292377" y="5930394"/>
              <a:ext cx="1620957" cy="307777"/>
            </a:xfrm>
            <a:prstGeom prst="rect">
              <a:avLst/>
            </a:prstGeom>
            <a:noFill/>
          </p:spPr>
          <p:txBody>
            <a:bodyPr wrap="none" rtlCol="0">
              <a:spAutoFit/>
            </a:bodyPr>
            <a:lstStyle/>
            <a:p>
              <a:r>
                <a:rPr lang="zh-CN" altLang="en-US" sz="1400">
                  <a:solidFill>
                    <a:schemeClr val="tx1">
                      <a:lumMod val="85000"/>
                      <a:lumOff val="15000"/>
                    </a:schemeClr>
                  </a:solidFill>
                </a:rPr>
                <a:t>一般公共预算收入</a:t>
              </a:r>
            </a:p>
          </p:txBody>
        </p:sp>
      </p:grpSp>
      <p:sp>
        <p:nvSpPr>
          <p:cNvPr id="80" name="文本框 79"/>
          <p:cNvSpPr txBox="1"/>
          <p:nvPr/>
        </p:nvSpPr>
        <p:spPr>
          <a:xfrm>
            <a:off x="4161524" y="3160382"/>
            <a:ext cx="1082348" cy="307777"/>
          </a:xfrm>
          <a:prstGeom prst="rect">
            <a:avLst/>
          </a:prstGeom>
          <a:noFill/>
        </p:spPr>
        <p:txBody>
          <a:bodyPr wrap="none" rtlCol="0">
            <a:spAutoFit/>
          </a:bodyPr>
          <a:lstStyle/>
          <a:p>
            <a:r>
              <a:rPr lang="zh-CN" altLang="en-US" sz="1400" b="1">
                <a:solidFill>
                  <a:schemeClr val="tx1">
                    <a:lumMod val="85000"/>
                    <a:lumOff val="15000"/>
                  </a:schemeClr>
                </a:solidFill>
              </a:rPr>
              <a:t>单位：亿元</a:t>
            </a:r>
          </a:p>
        </p:txBody>
      </p:sp>
      <p:sp>
        <p:nvSpPr>
          <p:cNvPr id="81" name="文本框 80"/>
          <p:cNvSpPr txBox="1"/>
          <p:nvPr/>
        </p:nvSpPr>
        <p:spPr>
          <a:xfrm>
            <a:off x="1696073" y="2940412"/>
            <a:ext cx="1376986" cy="338554"/>
          </a:xfrm>
          <a:prstGeom prst="rect">
            <a:avLst/>
          </a:prstGeom>
          <a:noFill/>
        </p:spPr>
        <p:txBody>
          <a:bodyPr wrap="square">
            <a:spAutoFit/>
          </a:bodyPr>
          <a:lstStyle/>
          <a:p>
            <a:pPr algn="ctr"/>
            <a:r>
              <a:rPr lang="zh-CN" altLang="en-US" sz="1600">
                <a:solidFill>
                  <a:srgbClr val="ED7D31"/>
                </a:solidFill>
              </a:rPr>
              <a:t>同比增</a:t>
            </a:r>
            <a:r>
              <a:rPr lang="en-US" altLang="zh-CN" sz="1600">
                <a:solidFill>
                  <a:srgbClr val="ED7D31"/>
                </a:solidFill>
              </a:rPr>
              <a:t>6.9%</a:t>
            </a:r>
            <a:endParaRPr lang="zh-CN" altLang="en-US" sz="1600" dirty="0">
              <a:solidFill>
                <a:srgbClr val="ED7D31"/>
              </a:solidFill>
            </a:endParaRPr>
          </a:p>
        </p:txBody>
      </p:sp>
      <p:sp>
        <p:nvSpPr>
          <p:cNvPr id="82" name="curve-arrow-pointing-left_21112"/>
          <p:cNvSpPr/>
          <p:nvPr/>
        </p:nvSpPr>
        <p:spPr>
          <a:xfrm rot="17485822" flipH="1">
            <a:off x="1977312" y="3253849"/>
            <a:ext cx="603574" cy="487706"/>
          </a:xfrm>
          <a:custGeom>
            <a:avLst/>
            <a:gdLst>
              <a:gd name="T0" fmla="*/ 237 w 810"/>
              <a:gd name="T1" fmla="*/ 533 h 680"/>
              <a:gd name="T2" fmla="*/ 237 w 810"/>
              <a:gd name="T3" fmla="*/ 680 h 680"/>
              <a:gd name="T4" fmla="*/ 0 w 810"/>
              <a:gd name="T5" fmla="*/ 443 h 680"/>
              <a:gd name="T6" fmla="*/ 237 w 810"/>
              <a:gd name="T7" fmla="*/ 206 h 680"/>
              <a:gd name="T8" fmla="*/ 237 w 810"/>
              <a:gd name="T9" fmla="*/ 355 h 680"/>
              <a:gd name="T10" fmla="*/ 797 w 810"/>
              <a:gd name="T11" fmla="*/ 0 h 680"/>
              <a:gd name="T12" fmla="*/ 810 w 810"/>
              <a:gd name="T13" fmla="*/ 89 h 680"/>
              <a:gd name="T14" fmla="*/ 237 w 810"/>
              <a:gd name="T15" fmla="*/ 533 h 6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0" h="680">
                <a:moveTo>
                  <a:pt x="237" y="533"/>
                </a:moveTo>
                <a:lnTo>
                  <a:pt x="237" y="680"/>
                </a:lnTo>
                <a:lnTo>
                  <a:pt x="0" y="443"/>
                </a:lnTo>
                <a:lnTo>
                  <a:pt x="237" y="206"/>
                </a:lnTo>
                <a:lnTo>
                  <a:pt x="237" y="355"/>
                </a:lnTo>
                <a:cubicBezTo>
                  <a:pt x="516" y="334"/>
                  <a:pt x="742" y="188"/>
                  <a:pt x="797" y="0"/>
                </a:cubicBezTo>
                <a:cubicBezTo>
                  <a:pt x="805" y="28"/>
                  <a:pt x="810" y="58"/>
                  <a:pt x="810" y="89"/>
                </a:cubicBezTo>
                <a:cubicBezTo>
                  <a:pt x="810" y="319"/>
                  <a:pt x="559" y="509"/>
                  <a:pt x="237" y="533"/>
                </a:cubicBez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7D31"/>
              </a:solidFill>
            </a:endParaRPr>
          </a:p>
        </p:txBody>
      </p:sp>
      <p:sp>
        <p:nvSpPr>
          <p:cNvPr id="83" name="文本框 82"/>
          <p:cNvSpPr txBox="1"/>
          <p:nvPr/>
        </p:nvSpPr>
        <p:spPr>
          <a:xfrm>
            <a:off x="1696073" y="4210039"/>
            <a:ext cx="1376986" cy="338554"/>
          </a:xfrm>
          <a:prstGeom prst="rect">
            <a:avLst/>
          </a:prstGeom>
          <a:noFill/>
        </p:spPr>
        <p:txBody>
          <a:bodyPr wrap="square">
            <a:spAutoFit/>
          </a:bodyPr>
          <a:lstStyle/>
          <a:p>
            <a:pPr algn="ctr"/>
            <a:r>
              <a:rPr lang="zh-CN" altLang="en-US" sz="1600">
                <a:solidFill>
                  <a:srgbClr val="1E77EC"/>
                </a:solidFill>
              </a:rPr>
              <a:t>同比增</a:t>
            </a:r>
            <a:r>
              <a:rPr lang="en-US" altLang="zh-CN" sz="1600">
                <a:solidFill>
                  <a:srgbClr val="1E77EC"/>
                </a:solidFill>
              </a:rPr>
              <a:t>5.4%</a:t>
            </a:r>
            <a:endParaRPr lang="zh-CN" altLang="en-US" sz="1600" dirty="0">
              <a:solidFill>
                <a:srgbClr val="1E77EC"/>
              </a:solidFill>
            </a:endParaRPr>
          </a:p>
        </p:txBody>
      </p:sp>
      <p:sp>
        <p:nvSpPr>
          <p:cNvPr id="84" name="curve-arrow-pointing-left_21112"/>
          <p:cNvSpPr/>
          <p:nvPr/>
        </p:nvSpPr>
        <p:spPr>
          <a:xfrm rot="17485822" flipH="1">
            <a:off x="1977312" y="4523476"/>
            <a:ext cx="603574" cy="487706"/>
          </a:xfrm>
          <a:custGeom>
            <a:avLst/>
            <a:gdLst>
              <a:gd name="T0" fmla="*/ 237 w 810"/>
              <a:gd name="T1" fmla="*/ 533 h 680"/>
              <a:gd name="T2" fmla="*/ 237 w 810"/>
              <a:gd name="T3" fmla="*/ 680 h 680"/>
              <a:gd name="T4" fmla="*/ 0 w 810"/>
              <a:gd name="T5" fmla="*/ 443 h 680"/>
              <a:gd name="T6" fmla="*/ 237 w 810"/>
              <a:gd name="T7" fmla="*/ 206 h 680"/>
              <a:gd name="T8" fmla="*/ 237 w 810"/>
              <a:gd name="T9" fmla="*/ 355 h 680"/>
              <a:gd name="T10" fmla="*/ 797 w 810"/>
              <a:gd name="T11" fmla="*/ 0 h 680"/>
              <a:gd name="T12" fmla="*/ 810 w 810"/>
              <a:gd name="T13" fmla="*/ 89 h 680"/>
              <a:gd name="T14" fmla="*/ 237 w 810"/>
              <a:gd name="T15" fmla="*/ 533 h 6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0" h="680">
                <a:moveTo>
                  <a:pt x="237" y="533"/>
                </a:moveTo>
                <a:lnTo>
                  <a:pt x="237" y="680"/>
                </a:lnTo>
                <a:lnTo>
                  <a:pt x="0" y="443"/>
                </a:lnTo>
                <a:lnTo>
                  <a:pt x="237" y="206"/>
                </a:lnTo>
                <a:lnTo>
                  <a:pt x="237" y="355"/>
                </a:lnTo>
                <a:cubicBezTo>
                  <a:pt x="516" y="334"/>
                  <a:pt x="742" y="188"/>
                  <a:pt x="797" y="0"/>
                </a:cubicBezTo>
                <a:cubicBezTo>
                  <a:pt x="805" y="28"/>
                  <a:pt x="810" y="58"/>
                  <a:pt x="810" y="89"/>
                </a:cubicBezTo>
                <a:cubicBezTo>
                  <a:pt x="810" y="319"/>
                  <a:pt x="559" y="509"/>
                  <a:pt x="237" y="533"/>
                </a:cubicBezTo>
                <a:close/>
              </a:path>
            </a:pathLst>
          </a:cu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E77EC"/>
              </a:solidFill>
            </a:endParaRPr>
          </a:p>
        </p:txBody>
      </p:sp>
      <p:sp>
        <p:nvSpPr>
          <p:cNvPr id="85" name="矩形 84"/>
          <p:cNvSpPr/>
          <p:nvPr/>
        </p:nvSpPr>
        <p:spPr>
          <a:xfrm>
            <a:off x="1017975" y="4323256"/>
            <a:ext cx="678848" cy="1223935"/>
          </a:xfrm>
          <a:prstGeom prst="rect">
            <a:avLst/>
          </a:prstGeom>
          <a:gradFill>
            <a:gsLst>
              <a:gs pos="100000">
                <a:srgbClr val="1E77EC"/>
              </a:gs>
              <a:gs pos="0">
                <a:srgbClr val="0E4F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连接符 86"/>
          <p:cNvCxnSpPr/>
          <p:nvPr/>
        </p:nvCxnSpPr>
        <p:spPr>
          <a:xfrm>
            <a:off x="703092" y="5547193"/>
            <a:ext cx="5113876" cy="0"/>
          </a:xfrm>
          <a:prstGeom prst="line">
            <a:avLst/>
          </a:prstGeom>
          <a:ln w="63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703092" y="3109689"/>
            <a:ext cx="0" cy="2437504"/>
          </a:xfrm>
          <a:prstGeom prst="line">
            <a:avLst/>
          </a:prstGeom>
          <a:ln w="63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9" name="矩形 88"/>
          <p:cNvSpPr/>
          <p:nvPr/>
        </p:nvSpPr>
        <p:spPr>
          <a:xfrm>
            <a:off x="3075304" y="4099477"/>
            <a:ext cx="678848" cy="1447716"/>
          </a:xfrm>
          <a:prstGeom prst="rect">
            <a:avLst/>
          </a:prstGeom>
          <a:gradFill>
            <a:gsLst>
              <a:gs pos="100000">
                <a:srgbClr val="1E77EC"/>
              </a:gs>
              <a:gs pos="0">
                <a:srgbClr val="0E4F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1034236" y="4315985"/>
            <a:ext cx="646331" cy="369332"/>
          </a:xfrm>
          <a:prstGeom prst="rect">
            <a:avLst/>
          </a:prstGeom>
          <a:noFill/>
        </p:spPr>
        <p:txBody>
          <a:bodyPr wrap="none" rtlCol="0">
            <a:spAutoFit/>
          </a:bodyPr>
          <a:lstStyle/>
          <a:p>
            <a:pPr algn="ctr"/>
            <a:r>
              <a:rPr lang="en-US" altLang="zh-CN" b="1">
                <a:solidFill>
                  <a:schemeClr val="bg1"/>
                </a:solidFill>
              </a:rPr>
              <a:t>1439</a:t>
            </a:r>
            <a:endParaRPr lang="zh-CN" altLang="en-US" b="1">
              <a:solidFill>
                <a:schemeClr val="bg1"/>
              </a:solidFill>
            </a:endParaRPr>
          </a:p>
        </p:txBody>
      </p:sp>
      <p:sp>
        <p:nvSpPr>
          <p:cNvPr id="91" name="文本框 90"/>
          <p:cNvSpPr txBox="1"/>
          <p:nvPr/>
        </p:nvSpPr>
        <p:spPr>
          <a:xfrm>
            <a:off x="3091564" y="4134904"/>
            <a:ext cx="646331" cy="369332"/>
          </a:xfrm>
          <a:prstGeom prst="rect">
            <a:avLst/>
          </a:prstGeom>
          <a:noFill/>
        </p:spPr>
        <p:txBody>
          <a:bodyPr wrap="none" rtlCol="0">
            <a:spAutoFit/>
          </a:bodyPr>
          <a:lstStyle/>
          <a:p>
            <a:pPr algn="ctr"/>
            <a:r>
              <a:rPr lang="en-US" altLang="zh-CN" b="1">
                <a:solidFill>
                  <a:schemeClr val="bg1"/>
                </a:solidFill>
              </a:rPr>
              <a:t>1517</a:t>
            </a:r>
            <a:endParaRPr lang="zh-CN" altLang="en-US" b="1">
              <a:solidFill>
                <a:schemeClr val="bg1"/>
              </a:solidFill>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12"/>
          <p:cNvSpPr/>
          <p:nvPr/>
        </p:nvSpPr>
        <p:spPr>
          <a:xfrm>
            <a:off x="0" y="0"/>
            <a:ext cx="12192000" cy="6858000"/>
          </a:xfrm>
          <a:prstGeom prst="rect">
            <a:avLst/>
          </a:prstGeom>
          <a:gradFill>
            <a:gsLst>
              <a:gs pos="0">
                <a:schemeClr val="bg1">
                  <a:alpha val="94000"/>
                </a:schemeClr>
              </a:gs>
              <a:gs pos="100000">
                <a:schemeClr val="bg1">
                  <a:alpha val="32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4">
            <a:extLst>
              <a:ext uri="{BEBA8EAE-BF5A-486C-A8C5-ECC9F3942E4B}">
                <a14:imgProps xmlns:a14="http://schemas.microsoft.com/office/drawing/2010/main">
                  <a14:imgLayer r:embed="rId5">
                    <a14:imgEffect>
                      <a14:sharpenSoften amount="20000"/>
                    </a14:imgEffect>
                  </a14:imgLayer>
                </a14:imgProps>
              </a:ext>
              <a:ext uri="{28A0092B-C50C-407E-A947-70E740481C1C}">
                <a14:useLocalDpi xmlns:a14="http://schemas.microsoft.com/office/drawing/2010/main" val="0"/>
              </a:ext>
            </a:extLst>
          </a:blip>
          <a:srcRect l="19784" t="12275" r="19784"/>
          <a:stretch>
            <a:fillRect/>
          </a:stretch>
        </p:blipFill>
        <p:spPr>
          <a:xfrm>
            <a:off x="360155" y="551543"/>
            <a:ext cx="5476199" cy="6306456"/>
          </a:xfrm>
          <a:prstGeom prst="rect">
            <a:avLst/>
          </a:prstGeom>
        </p:spPr>
      </p:pic>
      <p:pic>
        <p:nvPicPr>
          <p:cNvPr id="3" name="图片 2"/>
          <p:cNvPicPr>
            <a:picLocks noChangeAspect="1"/>
          </p:cNvPicPr>
          <p:nvPr/>
        </p:nvPicPr>
        <p:blipFill rotWithShape="1">
          <a:blip r:embed="rId6">
            <a:extLst>
              <a:ext uri="{28A0092B-C50C-407E-A947-70E740481C1C}">
                <a14:useLocalDpi xmlns:a14="http://schemas.microsoft.com/office/drawing/2010/main" val="0"/>
              </a:ext>
            </a:extLst>
          </a:blip>
          <a:srcRect l="15004" r="15606" b="51650"/>
          <a:stretch>
            <a:fillRect/>
          </a:stretch>
        </p:blipFill>
        <p:spPr>
          <a:xfrm>
            <a:off x="0" y="1194581"/>
            <a:ext cx="12192000" cy="5663419"/>
          </a:xfrm>
          <a:prstGeom prst="rect">
            <a:avLst/>
          </a:prstGeom>
        </p:spPr>
      </p:pic>
      <p:grpSp>
        <p:nvGrpSpPr>
          <p:cNvPr id="16" name="组合 15"/>
          <p:cNvGrpSpPr/>
          <p:nvPr/>
        </p:nvGrpSpPr>
        <p:grpSpPr>
          <a:xfrm>
            <a:off x="6196509" y="773603"/>
            <a:ext cx="5084302" cy="4870128"/>
            <a:chOff x="6061281" y="1320213"/>
            <a:chExt cx="5084302" cy="3745264"/>
          </a:xfrm>
        </p:grpSpPr>
        <p:grpSp>
          <p:nvGrpSpPr>
            <p:cNvPr id="17" name="组合 16"/>
            <p:cNvGrpSpPr/>
            <p:nvPr/>
          </p:nvGrpSpPr>
          <p:grpSpPr>
            <a:xfrm>
              <a:off x="6061281" y="1320213"/>
              <a:ext cx="5084302" cy="3745179"/>
              <a:chOff x="874714" y="1568382"/>
              <a:chExt cx="5084302" cy="3745179"/>
            </a:xfrm>
          </p:grpSpPr>
          <p:sp>
            <p:nvSpPr>
              <p:cNvPr id="18" name="矩形 13"/>
              <p:cNvSpPr/>
              <p:nvPr/>
            </p:nvSpPr>
            <p:spPr>
              <a:xfrm>
                <a:off x="874714" y="1634086"/>
                <a:ext cx="5084302" cy="3679475"/>
              </a:xfrm>
              <a:custGeom>
                <a:avLst/>
                <a:gdLst>
                  <a:gd name="connsiteX0" fmla="*/ 0 w 5084127"/>
                  <a:gd name="connsiteY0" fmla="*/ 0 h 3648392"/>
                  <a:gd name="connsiteX1" fmla="*/ 5084127 w 5084127"/>
                  <a:gd name="connsiteY1" fmla="*/ 0 h 3648392"/>
                  <a:gd name="connsiteX2" fmla="*/ 5084127 w 5084127"/>
                  <a:gd name="connsiteY2" fmla="*/ 3648392 h 3648392"/>
                  <a:gd name="connsiteX3" fmla="*/ 0 w 5084127"/>
                  <a:gd name="connsiteY3" fmla="*/ 3648392 h 3648392"/>
                  <a:gd name="connsiteX4" fmla="*/ 0 w 5084127"/>
                  <a:gd name="connsiteY4" fmla="*/ 0 h 3648392"/>
                  <a:gd name="connsiteX0-1" fmla="*/ 0 w 5084127"/>
                  <a:gd name="connsiteY0-2" fmla="*/ 318 h 3648710"/>
                  <a:gd name="connsiteX1-3" fmla="*/ 4996497 w 5084127"/>
                  <a:gd name="connsiteY1-4" fmla="*/ 0 h 3648710"/>
                  <a:gd name="connsiteX2-5" fmla="*/ 5084127 w 5084127"/>
                  <a:gd name="connsiteY2-6" fmla="*/ 318 h 3648710"/>
                  <a:gd name="connsiteX3-7" fmla="*/ 5084127 w 5084127"/>
                  <a:gd name="connsiteY3-8" fmla="*/ 3648710 h 3648710"/>
                  <a:gd name="connsiteX4-9" fmla="*/ 0 w 5084127"/>
                  <a:gd name="connsiteY4-10" fmla="*/ 3648710 h 3648710"/>
                  <a:gd name="connsiteX5" fmla="*/ 0 w 5084127"/>
                  <a:gd name="connsiteY5" fmla="*/ 318 h 3648710"/>
                  <a:gd name="connsiteX0-11" fmla="*/ 0 w 5084127"/>
                  <a:gd name="connsiteY0-12" fmla="*/ 0 h 3648392"/>
                  <a:gd name="connsiteX1-13" fmla="*/ 3642042 w 5084127"/>
                  <a:gd name="connsiteY1-14" fmla="*/ 1587 h 3648392"/>
                  <a:gd name="connsiteX2-15" fmla="*/ 5084127 w 5084127"/>
                  <a:gd name="connsiteY2-16" fmla="*/ 0 h 3648392"/>
                  <a:gd name="connsiteX3-17" fmla="*/ 5084127 w 5084127"/>
                  <a:gd name="connsiteY3-18" fmla="*/ 3648392 h 3648392"/>
                  <a:gd name="connsiteX4-19" fmla="*/ 0 w 5084127"/>
                  <a:gd name="connsiteY4-20" fmla="*/ 3648392 h 3648392"/>
                  <a:gd name="connsiteX5-21" fmla="*/ 0 w 5084127"/>
                  <a:gd name="connsiteY5-22" fmla="*/ 0 h 3648392"/>
                  <a:gd name="connsiteX0-23" fmla="*/ 0 w 5084127"/>
                  <a:gd name="connsiteY0-24" fmla="*/ 0 h 3648392"/>
                  <a:gd name="connsiteX1-25" fmla="*/ 3642042 w 5084127"/>
                  <a:gd name="connsiteY1-26" fmla="*/ 1587 h 3648392"/>
                  <a:gd name="connsiteX2-27" fmla="*/ 5084127 w 5084127"/>
                  <a:gd name="connsiteY2-28" fmla="*/ 0 h 3648392"/>
                  <a:gd name="connsiteX3-29" fmla="*/ 5082222 w 5084127"/>
                  <a:gd name="connsiteY3-30" fmla="*/ 441642 h 3648392"/>
                  <a:gd name="connsiteX4-31" fmla="*/ 5084127 w 5084127"/>
                  <a:gd name="connsiteY4-32" fmla="*/ 3648392 h 3648392"/>
                  <a:gd name="connsiteX5-33" fmla="*/ 0 w 5084127"/>
                  <a:gd name="connsiteY5-34" fmla="*/ 3648392 h 3648392"/>
                  <a:gd name="connsiteX6" fmla="*/ 0 w 5084127"/>
                  <a:gd name="connsiteY6" fmla="*/ 0 h 3648392"/>
                  <a:gd name="connsiteX0-35" fmla="*/ 0 w 5084127"/>
                  <a:gd name="connsiteY0-36" fmla="*/ 0 h 3648392"/>
                  <a:gd name="connsiteX1-37" fmla="*/ 3642042 w 5084127"/>
                  <a:gd name="connsiteY1-38" fmla="*/ 1587 h 3648392"/>
                  <a:gd name="connsiteX2-39" fmla="*/ 5084127 w 5084127"/>
                  <a:gd name="connsiteY2-40" fmla="*/ 0 h 3648392"/>
                  <a:gd name="connsiteX3-41" fmla="*/ 5084127 w 5084127"/>
                  <a:gd name="connsiteY3-42" fmla="*/ 940752 h 3648392"/>
                  <a:gd name="connsiteX4-43" fmla="*/ 5084127 w 5084127"/>
                  <a:gd name="connsiteY4-44" fmla="*/ 3648392 h 3648392"/>
                  <a:gd name="connsiteX5-45" fmla="*/ 0 w 5084127"/>
                  <a:gd name="connsiteY5-46" fmla="*/ 3648392 h 3648392"/>
                  <a:gd name="connsiteX6-47" fmla="*/ 0 w 5084127"/>
                  <a:gd name="connsiteY6-48" fmla="*/ 0 h 3648392"/>
                  <a:gd name="connsiteX0-49" fmla="*/ 0 w 5084127"/>
                  <a:gd name="connsiteY0-50" fmla="*/ 0 h 3648392"/>
                  <a:gd name="connsiteX1-51" fmla="*/ 3642042 w 5084127"/>
                  <a:gd name="connsiteY1-52" fmla="*/ 1587 h 3648392"/>
                  <a:gd name="connsiteX2-53" fmla="*/ 4859337 w 5084127"/>
                  <a:gd name="connsiteY2-54" fmla="*/ 403860 h 3648392"/>
                  <a:gd name="connsiteX3-55" fmla="*/ 5084127 w 5084127"/>
                  <a:gd name="connsiteY3-56" fmla="*/ 940752 h 3648392"/>
                  <a:gd name="connsiteX4-57" fmla="*/ 5084127 w 5084127"/>
                  <a:gd name="connsiteY4-58" fmla="*/ 3648392 h 3648392"/>
                  <a:gd name="connsiteX5-59" fmla="*/ 0 w 5084127"/>
                  <a:gd name="connsiteY5-60" fmla="*/ 3648392 h 3648392"/>
                  <a:gd name="connsiteX6-61" fmla="*/ 0 w 5084127"/>
                  <a:gd name="connsiteY6-62" fmla="*/ 0 h 3648392"/>
                  <a:gd name="connsiteX0-63" fmla="*/ 0 w 5084127"/>
                  <a:gd name="connsiteY0-64" fmla="*/ 0 h 3648392"/>
                  <a:gd name="connsiteX1-65" fmla="*/ 3642042 w 5084127"/>
                  <a:gd name="connsiteY1-66" fmla="*/ 1587 h 3648392"/>
                  <a:gd name="connsiteX2-67" fmla="*/ 4859337 w 5084127"/>
                  <a:gd name="connsiteY2-68" fmla="*/ 403860 h 3648392"/>
                  <a:gd name="connsiteX3-69" fmla="*/ 5084127 w 5084127"/>
                  <a:gd name="connsiteY3-70" fmla="*/ 940752 h 3648392"/>
                  <a:gd name="connsiteX4-71" fmla="*/ 5084127 w 5084127"/>
                  <a:gd name="connsiteY4-72" fmla="*/ 3648392 h 3648392"/>
                  <a:gd name="connsiteX5-73" fmla="*/ 0 w 5084127"/>
                  <a:gd name="connsiteY5-74" fmla="*/ 3648392 h 3648392"/>
                  <a:gd name="connsiteX6-75" fmla="*/ 0 w 5084127"/>
                  <a:gd name="connsiteY6-76" fmla="*/ 0 h 3648392"/>
                  <a:gd name="connsiteX0-77" fmla="*/ 0 w 5084127"/>
                  <a:gd name="connsiteY0-78" fmla="*/ 0 h 3648392"/>
                  <a:gd name="connsiteX1-79" fmla="*/ 3642042 w 5084127"/>
                  <a:gd name="connsiteY1-80" fmla="*/ 1587 h 3648392"/>
                  <a:gd name="connsiteX2-81" fmla="*/ 4859337 w 5084127"/>
                  <a:gd name="connsiteY2-82" fmla="*/ 403860 h 3648392"/>
                  <a:gd name="connsiteX3-83" fmla="*/ 5084127 w 5084127"/>
                  <a:gd name="connsiteY3-84" fmla="*/ 940752 h 3648392"/>
                  <a:gd name="connsiteX4-85" fmla="*/ 5084127 w 5084127"/>
                  <a:gd name="connsiteY4-86" fmla="*/ 3648392 h 3648392"/>
                  <a:gd name="connsiteX5-87" fmla="*/ 0 w 5084127"/>
                  <a:gd name="connsiteY5-88" fmla="*/ 3648392 h 3648392"/>
                  <a:gd name="connsiteX6-89" fmla="*/ 0 w 5084127"/>
                  <a:gd name="connsiteY6-90" fmla="*/ 0 h 3648392"/>
                  <a:gd name="connsiteX0-91" fmla="*/ 0 w 5084127"/>
                  <a:gd name="connsiteY0-92" fmla="*/ 0 h 3648392"/>
                  <a:gd name="connsiteX1-93" fmla="*/ 3642042 w 5084127"/>
                  <a:gd name="connsiteY1-94" fmla="*/ 1587 h 3648392"/>
                  <a:gd name="connsiteX2-95" fmla="*/ 4859337 w 5084127"/>
                  <a:gd name="connsiteY2-96" fmla="*/ 403860 h 3648392"/>
                  <a:gd name="connsiteX3-97" fmla="*/ 5084127 w 5084127"/>
                  <a:gd name="connsiteY3-98" fmla="*/ 940752 h 3648392"/>
                  <a:gd name="connsiteX4-99" fmla="*/ 5084127 w 5084127"/>
                  <a:gd name="connsiteY4-100" fmla="*/ 3648392 h 3648392"/>
                  <a:gd name="connsiteX5-101" fmla="*/ 0 w 5084127"/>
                  <a:gd name="connsiteY5-102" fmla="*/ 3648392 h 3648392"/>
                  <a:gd name="connsiteX6-103" fmla="*/ 0 w 5084127"/>
                  <a:gd name="connsiteY6-104" fmla="*/ 0 h 3648392"/>
                  <a:gd name="connsiteX0-105" fmla="*/ 0 w 5084127"/>
                  <a:gd name="connsiteY0-106" fmla="*/ 0 h 3648392"/>
                  <a:gd name="connsiteX1-107" fmla="*/ 3642042 w 5084127"/>
                  <a:gd name="connsiteY1-108" fmla="*/ 1587 h 3648392"/>
                  <a:gd name="connsiteX2-109" fmla="*/ 4859337 w 5084127"/>
                  <a:gd name="connsiteY2-110" fmla="*/ 403860 h 3648392"/>
                  <a:gd name="connsiteX3-111" fmla="*/ 5084127 w 5084127"/>
                  <a:gd name="connsiteY3-112" fmla="*/ 940752 h 3648392"/>
                  <a:gd name="connsiteX4-113" fmla="*/ 5084127 w 5084127"/>
                  <a:gd name="connsiteY4-114" fmla="*/ 3648392 h 3648392"/>
                  <a:gd name="connsiteX5-115" fmla="*/ 0 w 5084127"/>
                  <a:gd name="connsiteY5-116" fmla="*/ 3648392 h 3648392"/>
                  <a:gd name="connsiteX6-117" fmla="*/ 0 w 5084127"/>
                  <a:gd name="connsiteY6-118" fmla="*/ 0 h 3648392"/>
                  <a:gd name="connsiteX0-119" fmla="*/ 0 w 5084127"/>
                  <a:gd name="connsiteY0-120" fmla="*/ 0 h 3648392"/>
                  <a:gd name="connsiteX1-121" fmla="*/ 3642042 w 5084127"/>
                  <a:gd name="connsiteY1-122" fmla="*/ 1587 h 3648392"/>
                  <a:gd name="connsiteX2-123" fmla="*/ 4859337 w 5084127"/>
                  <a:gd name="connsiteY2-124" fmla="*/ 403860 h 3648392"/>
                  <a:gd name="connsiteX3-125" fmla="*/ 5084127 w 5084127"/>
                  <a:gd name="connsiteY3-126" fmla="*/ 940752 h 3648392"/>
                  <a:gd name="connsiteX4-127" fmla="*/ 5084127 w 5084127"/>
                  <a:gd name="connsiteY4-128" fmla="*/ 3648392 h 3648392"/>
                  <a:gd name="connsiteX5-129" fmla="*/ 0 w 5084127"/>
                  <a:gd name="connsiteY5-130" fmla="*/ 3648392 h 3648392"/>
                  <a:gd name="connsiteX6-131" fmla="*/ 0 w 5084127"/>
                  <a:gd name="connsiteY6-132" fmla="*/ 0 h 3648392"/>
                  <a:gd name="connsiteX0-133" fmla="*/ 0 w 5084127"/>
                  <a:gd name="connsiteY0-134" fmla="*/ 0 h 3648392"/>
                  <a:gd name="connsiteX1-135" fmla="*/ 3642042 w 5084127"/>
                  <a:gd name="connsiteY1-136" fmla="*/ 1587 h 3648392"/>
                  <a:gd name="connsiteX2-137" fmla="*/ 4859337 w 5084127"/>
                  <a:gd name="connsiteY2-138" fmla="*/ 403860 h 3648392"/>
                  <a:gd name="connsiteX3-139" fmla="*/ 5084127 w 5084127"/>
                  <a:gd name="connsiteY3-140" fmla="*/ 1176972 h 3648392"/>
                  <a:gd name="connsiteX4-141" fmla="*/ 5084127 w 5084127"/>
                  <a:gd name="connsiteY4-142" fmla="*/ 3648392 h 3648392"/>
                  <a:gd name="connsiteX5-143" fmla="*/ 0 w 5084127"/>
                  <a:gd name="connsiteY5-144" fmla="*/ 3648392 h 3648392"/>
                  <a:gd name="connsiteX6-145" fmla="*/ 0 w 5084127"/>
                  <a:gd name="connsiteY6-146" fmla="*/ 0 h 3648392"/>
                  <a:gd name="connsiteX0-147" fmla="*/ 0 w 5084127"/>
                  <a:gd name="connsiteY0-148" fmla="*/ 0 h 3648392"/>
                  <a:gd name="connsiteX1-149" fmla="*/ 3642042 w 5084127"/>
                  <a:gd name="connsiteY1-150" fmla="*/ 1587 h 3648392"/>
                  <a:gd name="connsiteX2-151" fmla="*/ 4832667 w 5084127"/>
                  <a:gd name="connsiteY2-152" fmla="*/ 582930 h 3648392"/>
                  <a:gd name="connsiteX3-153" fmla="*/ 5084127 w 5084127"/>
                  <a:gd name="connsiteY3-154" fmla="*/ 1176972 h 3648392"/>
                  <a:gd name="connsiteX4-155" fmla="*/ 5084127 w 5084127"/>
                  <a:gd name="connsiteY4-156" fmla="*/ 3648392 h 3648392"/>
                  <a:gd name="connsiteX5-157" fmla="*/ 0 w 5084127"/>
                  <a:gd name="connsiteY5-158" fmla="*/ 3648392 h 3648392"/>
                  <a:gd name="connsiteX6-159" fmla="*/ 0 w 5084127"/>
                  <a:gd name="connsiteY6-160" fmla="*/ 0 h 3648392"/>
                  <a:gd name="connsiteX0-161" fmla="*/ 0 w 5084127"/>
                  <a:gd name="connsiteY0-162" fmla="*/ 0 h 3648392"/>
                  <a:gd name="connsiteX1-163" fmla="*/ 3642042 w 5084127"/>
                  <a:gd name="connsiteY1-164" fmla="*/ 1587 h 3648392"/>
                  <a:gd name="connsiteX2-165" fmla="*/ 4832667 w 5084127"/>
                  <a:gd name="connsiteY2-166" fmla="*/ 582930 h 3648392"/>
                  <a:gd name="connsiteX3-167" fmla="*/ 5084127 w 5084127"/>
                  <a:gd name="connsiteY3-168" fmla="*/ 1176972 h 3648392"/>
                  <a:gd name="connsiteX4-169" fmla="*/ 5084127 w 5084127"/>
                  <a:gd name="connsiteY4-170" fmla="*/ 3648392 h 3648392"/>
                  <a:gd name="connsiteX5-171" fmla="*/ 0 w 5084127"/>
                  <a:gd name="connsiteY5-172" fmla="*/ 3648392 h 3648392"/>
                  <a:gd name="connsiteX6-173" fmla="*/ 0 w 5084127"/>
                  <a:gd name="connsiteY6-174" fmla="*/ 0 h 3648392"/>
                  <a:gd name="connsiteX0-175" fmla="*/ 0 w 5084127"/>
                  <a:gd name="connsiteY0-176" fmla="*/ 0 h 3648392"/>
                  <a:gd name="connsiteX1-177" fmla="*/ 3642042 w 5084127"/>
                  <a:gd name="connsiteY1-178" fmla="*/ 1587 h 3648392"/>
                  <a:gd name="connsiteX2-179" fmla="*/ 4832667 w 5084127"/>
                  <a:gd name="connsiteY2-180" fmla="*/ 582930 h 3648392"/>
                  <a:gd name="connsiteX3-181" fmla="*/ 5084127 w 5084127"/>
                  <a:gd name="connsiteY3-182" fmla="*/ 1176972 h 3648392"/>
                  <a:gd name="connsiteX4-183" fmla="*/ 5084127 w 5084127"/>
                  <a:gd name="connsiteY4-184" fmla="*/ 3648392 h 3648392"/>
                  <a:gd name="connsiteX5-185" fmla="*/ 0 w 5084127"/>
                  <a:gd name="connsiteY5-186" fmla="*/ 3648392 h 3648392"/>
                  <a:gd name="connsiteX6-187" fmla="*/ 0 w 5084127"/>
                  <a:gd name="connsiteY6-188" fmla="*/ 0 h 3648392"/>
                  <a:gd name="connsiteX0-189" fmla="*/ 0 w 5084127"/>
                  <a:gd name="connsiteY0-190" fmla="*/ 0 h 3648392"/>
                  <a:gd name="connsiteX1-191" fmla="*/ 3642042 w 5084127"/>
                  <a:gd name="connsiteY1-192" fmla="*/ 1587 h 3648392"/>
                  <a:gd name="connsiteX2-193" fmla="*/ 4832667 w 5084127"/>
                  <a:gd name="connsiteY2-194" fmla="*/ 582930 h 3648392"/>
                  <a:gd name="connsiteX3-195" fmla="*/ 5082222 w 5084127"/>
                  <a:gd name="connsiteY3-196" fmla="*/ 1201737 h 3648392"/>
                  <a:gd name="connsiteX4-197" fmla="*/ 5084127 w 5084127"/>
                  <a:gd name="connsiteY4-198" fmla="*/ 3648392 h 3648392"/>
                  <a:gd name="connsiteX5-199" fmla="*/ 0 w 5084127"/>
                  <a:gd name="connsiteY5-200" fmla="*/ 3648392 h 3648392"/>
                  <a:gd name="connsiteX6-201" fmla="*/ 0 w 5084127"/>
                  <a:gd name="connsiteY6-202" fmla="*/ 0 h 3648392"/>
                  <a:gd name="connsiteX0-203" fmla="*/ 0 w 5084127"/>
                  <a:gd name="connsiteY0-204" fmla="*/ 0 h 3648392"/>
                  <a:gd name="connsiteX1-205" fmla="*/ 3642042 w 5084127"/>
                  <a:gd name="connsiteY1-206" fmla="*/ 1587 h 3648392"/>
                  <a:gd name="connsiteX2-207" fmla="*/ 4832667 w 5084127"/>
                  <a:gd name="connsiteY2-208" fmla="*/ 582930 h 3648392"/>
                  <a:gd name="connsiteX3-209" fmla="*/ 5082222 w 5084127"/>
                  <a:gd name="connsiteY3-210" fmla="*/ 1201737 h 3648392"/>
                  <a:gd name="connsiteX4-211" fmla="*/ 5084127 w 5084127"/>
                  <a:gd name="connsiteY4-212" fmla="*/ 3648392 h 3648392"/>
                  <a:gd name="connsiteX5-213" fmla="*/ 0 w 5084127"/>
                  <a:gd name="connsiteY5-214" fmla="*/ 3648392 h 3648392"/>
                  <a:gd name="connsiteX6-215" fmla="*/ 0 w 5084127"/>
                  <a:gd name="connsiteY6-216" fmla="*/ 0 h 3648392"/>
                  <a:gd name="connsiteX0-217" fmla="*/ 0 w 5084127"/>
                  <a:gd name="connsiteY0-218" fmla="*/ 0 h 3648392"/>
                  <a:gd name="connsiteX1-219" fmla="*/ 3154362 w 5084127"/>
                  <a:gd name="connsiteY1-220" fmla="*/ 1587 h 3648392"/>
                  <a:gd name="connsiteX2-221" fmla="*/ 4832667 w 5084127"/>
                  <a:gd name="connsiteY2-222" fmla="*/ 582930 h 3648392"/>
                  <a:gd name="connsiteX3-223" fmla="*/ 5082222 w 5084127"/>
                  <a:gd name="connsiteY3-224" fmla="*/ 1201737 h 3648392"/>
                  <a:gd name="connsiteX4-225" fmla="*/ 5084127 w 5084127"/>
                  <a:gd name="connsiteY4-226" fmla="*/ 3648392 h 3648392"/>
                  <a:gd name="connsiteX5-227" fmla="*/ 0 w 5084127"/>
                  <a:gd name="connsiteY5-228" fmla="*/ 3648392 h 3648392"/>
                  <a:gd name="connsiteX6-229" fmla="*/ 0 w 5084127"/>
                  <a:gd name="connsiteY6-230" fmla="*/ 0 h 3648392"/>
                  <a:gd name="connsiteX0-231" fmla="*/ 0 w 5084127"/>
                  <a:gd name="connsiteY0-232" fmla="*/ 0 h 3648392"/>
                  <a:gd name="connsiteX1-233" fmla="*/ 3154362 w 5084127"/>
                  <a:gd name="connsiteY1-234" fmla="*/ 1587 h 3648392"/>
                  <a:gd name="connsiteX2-235" fmla="*/ 4832667 w 5084127"/>
                  <a:gd name="connsiteY2-236" fmla="*/ 582930 h 3648392"/>
                  <a:gd name="connsiteX3-237" fmla="*/ 5082222 w 5084127"/>
                  <a:gd name="connsiteY3-238" fmla="*/ 1201737 h 3648392"/>
                  <a:gd name="connsiteX4-239" fmla="*/ 5084127 w 5084127"/>
                  <a:gd name="connsiteY4-240" fmla="*/ 3648392 h 3648392"/>
                  <a:gd name="connsiteX5-241" fmla="*/ 0 w 5084127"/>
                  <a:gd name="connsiteY5-242" fmla="*/ 3648392 h 3648392"/>
                  <a:gd name="connsiteX6-243" fmla="*/ 0 w 5084127"/>
                  <a:gd name="connsiteY6-244" fmla="*/ 0 h 3648392"/>
                  <a:gd name="connsiteX0-245" fmla="*/ 0 w 5084127"/>
                  <a:gd name="connsiteY0-246" fmla="*/ 0 h 3648392"/>
                  <a:gd name="connsiteX1-247" fmla="*/ 3154362 w 5084127"/>
                  <a:gd name="connsiteY1-248" fmla="*/ 1587 h 3648392"/>
                  <a:gd name="connsiteX2-249" fmla="*/ 4826952 w 5084127"/>
                  <a:gd name="connsiteY2-250" fmla="*/ 575310 h 3648392"/>
                  <a:gd name="connsiteX3-251" fmla="*/ 5082222 w 5084127"/>
                  <a:gd name="connsiteY3-252" fmla="*/ 1201737 h 3648392"/>
                  <a:gd name="connsiteX4-253" fmla="*/ 5084127 w 5084127"/>
                  <a:gd name="connsiteY4-254" fmla="*/ 3648392 h 3648392"/>
                  <a:gd name="connsiteX5-255" fmla="*/ 0 w 5084127"/>
                  <a:gd name="connsiteY5-256" fmla="*/ 3648392 h 3648392"/>
                  <a:gd name="connsiteX6-257" fmla="*/ 0 w 5084127"/>
                  <a:gd name="connsiteY6-258" fmla="*/ 0 h 3648392"/>
                  <a:gd name="connsiteX0-259" fmla="*/ 0 w 5084127"/>
                  <a:gd name="connsiteY0-260" fmla="*/ 0 h 3648392"/>
                  <a:gd name="connsiteX1-261" fmla="*/ 3154362 w 5084127"/>
                  <a:gd name="connsiteY1-262" fmla="*/ 1587 h 3648392"/>
                  <a:gd name="connsiteX2-263" fmla="*/ 4826952 w 5084127"/>
                  <a:gd name="connsiteY2-264" fmla="*/ 575310 h 3648392"/>
                  <a:gd name="connsiteX3-265" fmla="*/ 5082222 w 5084127"/>
                  <a:gd name="connsiteY3-266" fmla="*/ 1201737 h 3648392"/>
                  <a:gd name="connsiteX4-267" fmla="*/ 5084127 w 5084127"/>
                  <a:gd name="connsiteY4-268" fmla="*/ 3648392 h 3648392"/>
                  <a:gd name="connsiteX5-269" fmla="*/ 0 w 5084127"/>
                  <a:gd name="connsiteY5-270" fmla="*/ 3648392 h 3648392"/>
                  <a:gd name="connsiteX6-271" fmla="*/ 0 w 5084127"/>
                  <a:gd name="connsiteY6-272" fmla="*/ 0 h 3648392"/>
                  <a:gd name="connsiteX0-273" fmla="*/ 0 w 5084127"/>
                  <a:gd name="connsiteY0-274" fmla="*/ 0 h 3648392"/>
                  <a:gd name="connsiteX1-275" fmla="*/ 3154362 w 5084127"/>
                  <a:gd name="connsiteY1-276" fmla="*/ 1587 h 3648392"/>
                  <a:gd name="connsiteX2-277" fmla="*/ 4826952 w 5084127"/>
                  <a:gd name="connsiteY2-278" fmla="*/ 575310 h 3648392"/>
                  <a:gd name="connsiteX3-279" fmla="*/ 5082222 w 5084127"/>
                  <a:gd name="connsiteY3-280" fmla="*/ 1201737 h 3648392"/>
                  <a:gd name="connsiteX4-281" fmla="*/ 5084127 w 5084127"/>
                  <a:gd name="connsiteY4-282" fmla="*/ 3648392 h 3648392"/>
                  <a:gd name="connsiteX5-283" fmla="*/ 0 w 5084127"/>
                  <a:gd name="connsiteY5-284" fmla="*/ 3648392 h 3648392"/>
                  <a:gd name="connsiteX6-285" fmla="*/ 0 w 5084127"/>
                  <a:gd name="connsiteY6-286" fmla="*/ 0 h 3648392"/>
                  <a:gd name="connsiteX0-287" fmla="*/ 0 w 5084127"/>
                  <a:gd name="connsiteY0-288" fmla="*/ 0 h 3648392"/>
                  <a:gd name="connsiteX1-289" fmla="*/ 3154362 w 5084127"/>
                  <a:gd name="connsiteY1-290" fmla="*/ 1587 h 3648392"/>
                  <a:gd name="connsiteX2-291" fmla="*/ 4825047 w 5084127"/>
                  <a:gd name="connsiteY2-292" fmla="*/ 569595 h 3648392"/>
                  <a:gd name="connsiteX3-293" fmla="*/ 5082222 w 5084127"/>
                  <a:gd name="connsiteY3-294" fmla="*/ 1201737 h 3648392"/>
                  <a:gd name="connsiteX4-295" fmla="*/ 5084127 w 5084127"/>
                  <a:gd name="connsiteY4-296" fmla="*/ 3648392 h 3648392"/>
                  <a:gd name="connsiteX5-297" fmla="*/ 0 w 5084127"/>
                  <a:gd name="connsiteY5-298" fmla="*/ 3648392 h 3648392"/>
                  <a:gd name="connsiteX6-299" fmla="*/ 0 w 5084127"/>
                  <a:gd name="connsiteY6-300" fmla="*/ 0 h 3648392"/>
                  <a:gd name="connsiteX0-301" fmla="*/ 0 w 5084127"/>
                  <a:gd name="connsiteY0-302" fmla="*/ 0 h 3648392"/>
                  <a:gd name="connsiteX1-303" fmla="*/ 3154362 w 5084127"/>
                  <a:gd name="connsiteY1-304" fmla="*/ 1587 h 3648392"/>
                  <a:gd name="connsiteX2-305" fmla="*/ 4825047 w 5084127"/>
                  <a:gd name="connsiteY2-306" fmla="*/ 569595 h 3648392"/>
                  <a:gd name="connsiteX3-307" fmla="*/ 5082222 w 5084127"/>
                  <a:gd name="connsiteY3-308" fmla="*/ 1201737 h 3648392"/>
                  <a:gd name="connsiteX4-309" fmla="*/ 5084127 w 5084127"/>
                  <a:gd name="connsiteY4-310" fmla="*/ 3648392 h 3648392"/>
                  <a:gd name="connsiteX5-311" fmla="*/ 0 w 5084127"/>
                  <a:gd name="connsiteY5-312" fmla="*/ 3648392 h 3648392"/>
                  <a:gd name="connsiteX6-313" fmla="*/ 0 w 5084127"/>
                  <a:gd name="connsiteY6-314" fmla="*/ 0 h 3648392"/>
                  <a:gd name="connsiteX0-315" fmla="*/ 0 w 5084127"/>
                  <a:gd name="connsiteY0-316" fmla="*/ 4128 h 3652520"/>
                  <a:gd name="connsiteX1-317" fmla="*/ 3127692 w 5084127"/>
                  <a:gd name="connsiteY1-318" fmla="*/ 0 h 3652520"/>
                  <a:gd name="connsiteX2-319" fmla="*/ 4825047 w 5084127"/>
                  <a:gd name="connsiteY2-320" fmla="*/ 573723 h 3652520"/>
                  <a:gd name="connsiteX3-321" fmla="*/ 5082222 w 5084127"/>
                  <a:gd name="connsiteY3-322" fmla="*/ 1205865 h 3652520"/>
                  <a:gd name="connsiteX4-323" fmla="*/ 5084127 w 5084127"/>
                  <a:gd name="connsiteY4-324" fmla="*/ 3652520 h 3652520"/>
                  <a:gd name="connsiteX5-325" fmla="*/ 0 w 5084127"/>
                  <a:gd name="connsiteY5-326" fmla="*/ 3652520 h 3652520"/>
                  <a:gd name="connsiteX6-327" fmla="*/ 0 w 5084127"/>
                  <a:gd name="connsiteY6-328" fmla="*/ 4128 h 3652520"/>
                  <a:gd name="connsiteX0-329" fmla="*/ 0 w 5084127"/>
                  <a:gd name="connsiteY0-330" fmla="*/ 318 h 3648710"/>
                  <a:gd name="connsiteX1-331" fmla="*/ 3118167 w 5084127"/>
                  <a:gd name="connsiteY1-332" fmla="*/ 0 h 3648710"/>
                  <a:gd name="connsiteX2-333" fmla="*/ 4825047 w 5084127"/>
                  <a:gd name="connsiteY2-334" fmla="*/ 569913 h 3648710"/>
                  <a:gd name="connsiteX3-335" fmla="*/ 5082222 w 5084127"/>
                  <a:gd name="connsiteY3-336" fmla="*/ 1202055 h 3648710"/>
                  <a:gd name="connsiteX4-337" fmla="*/ 5084127 w 5084127"/>
                  <a:gd name="connsiteY4-338" fmla="*/ 3648710 h 3648710"/>
                  <a:gd name="connsiteX5-339" fmla="*/ 0 w 5084127"/>
                  <a:gd name="connsiteY5-340" fmla="*/ 3648710 h 3648710"/>
                  <a:gd name="connsiteX6-341" fmla="*/ 0 w 5084127"/>
                  <a:gd name="connsiteY6-342" fmla="*/ 318 h 3648710"/>
                  <a:gd name="connsiteX0-343" fmla="*/ 0 w 5084127"/>
                  <a:gd name="connsiteY0-344" fmla="*/ 0 h 3648392"/>
                  <a:gd name="connsiteX1-345" fmla="*/ 3508692 w 5084127"/>
                  <a:gd name="connsiteY1-346" fmla="*/ 7007 h 3648392"/>
                  <a:gd name="connsiteX2-347" fmla="*/ 4825047 w 5084127"/>
                  <a:gd name="connsiteY2-348" fmla="*/ 569595 h 3648392"/>
                  <a:gd name="connsiteX3-349" fmla="*/ 5082222 w 5084127"/>
                  <a:gd name="connsiteY3-350" fmla="*/ 1201737 h 3648392"/>
                  <a:gd name="connsiteX4-351" fmla="*/ 5084127 w 5084127"/>
                  <a:gd name="connsiteY4-352" fmla="*/ 3648392 h 3648392"/>
                  <a:gd name="connsiteX5-353" fmla="*/ 0 w 5084127"/>
                  <a:gd name="connsiteY5-354" fmla="*/ 3648392 h 3648392"/>
                  <a:gd name="connsiteX6-355" fmla="*/ 0 w 5084127"/>
                  <a:gd name="connsiteY6-356" fmla="*/ 0 h 3648392"/>
                  <a:gd name="connsiteX0-357" fmla="*/ 0 w 5084127"/>
                  <a:gd name="connsiteY0-358" fmla="*/ 0 h 3648392"/>
                  <a:gd name="connsiteX1-359" fmla="*/ 3508692 w 5084127"/>
                  <a:gd name="connsiteY1-360" fmla="*/ 7007 h 3648392"/>
                  <a:gd name="connsiteX2-361" fmla="*/ 4777422 w 5084127"/>
                  <a:gd name="connsiteY2-362" fmla="*/ 598895 h 3648392"/>
                  <a:gd name="connsiteX3-363" fmla="*/ 5082222 w 5084127"/>
                  <a:gd name="connsiteY3-364" fmla="*/ 1201737 h 3648392"/>
                  <a:gd name="connsiteX4-365" fmla="*/ 5084127 w 5084127"/>
                  <a:gd name="connsiteY4-366" fmla="*/ 3648392 h 3648392"/>
                  <a:gd name="connsiteX5-367" fmla="*/ 0 w 5084127"/>
                  <a:gd name="connsiteY5-368" fmla="*/ 3648392 h 3648392"/>
                  <a:gd name="connsiteX6-369" fmla="*/ 0 w 5084127"/>
                  <a:gd name="connsiteY6-370" fmla="*/ 0 h 3648392"/>
                  <a:gd name="connsiteX0-371" fmla="*/ 0 w 5096156"/>
                  <a:gd name="connsiteY0-372" fmla="*/ 0 h 3648392"/>
                  <a:gd name="connsiteX1-373" fmla="*/ 3508692 w 5096156"/>
                  <a:gd name="connsiteY1-374" fmla="*/ 7007 h 3648392"/>
                  <a:gd name="connsiteX2-375" fmla="*/ 4914582 w 5096156"/>
                  <a:gd name="connsiteY2-376" fmla="*/ 528575 h 3648392"/>
                  <a:gd name="connsiteX3-377" fmla="*/ 5082222 w 5096156"/>
                  <a:gd name="connsiteY3-378" fmla="*/ 1201737 h 3648392"/>
                  <a:gd name="connsiteX4-379" fmla="*/ 5084127 w 5096156"/>
                  <a:gd name="connsiteY4-380" fmla="*/ 3648392 h 3648392"/>
                  <a:gd name="connsiteX5-381" fmla="*/ 0 w 5096156"/>
                  <a:gd name="connsiteY5-382" fmla="*/ 3648392 h 3648392"/>
                  <a:gd name="connsiteX6-383" fmla="*/ 0 w 5096156"/>
                  <a:gd name="connsiteY6-384" fmla="*/ 0 h 3648392"/>
                  <a:gd name="connsiteX0-385" fmla="*/ 0 w 5096156"/>
                  <a:gd name="connsiteY0-386" fmla="*/ 0 h 3648392"/>
                  <a:gd name="connsiteX1-387" fmla="*/ 3508692 w 5096156"/>
                  <a:gd name="connsiteY1-388" fmla="*/ 7007 h 3648392"/>
                  <a:gd name="connsiteX2-389" fmla="*/ 4914582 w 5096156"/>
                  <a:gd name="connsiteY2-390" fmla="*/ 528575 h 3648392"/>
                  <a:gd name="connsiteX3-391" fmla="*/ 5082222 w 5096156"/>
                  <a:gd name="connsiteY3-392" fmla="*/ 1201737 h 3648392"/>
                  <a:gd name="connsiteX4-393" fmla="*/ 5084127 w 5096156"/>
                  <a:gd name="connsiteY4-394" fmla="*/ 3648392 h 3648392"/>
                  <a:gd name="connsiteX5-395" fmla="*/ 0 w 5096156"/>
                  <a:gd name="connsiteY5-396" fmla="*/ 3648392 h 3648392"/>
                  <a:gd name="connsiteX6-397" fmla="*/ 0 w 5096156"/>
                  <a:gd name="connsiteY6-398" fmla="*/ 0 h 3648392"/>
                  <a:gd name="connsiteX0-399" fmla="*/ 0 w 5084127"/>
                  <a:gd name="connsiteY0-400" fmla="*/ 0 h 3648392"/>
                  <a:gd name="connsiteX1-401" fmla="*/ 3508692 w 5084127"/>
                  <a:gd name="connsiteY1-402" fmla="*/ 7007 h 3648392"/>
                  <a:gd name="connsiteX2-403" fmla="*/ 4914582 w 5084127"/>
                  <a:gd name="connsiteY2-404" fmla="*/ 528575 h 3648392"/>
                  <a:gd name="connsiteX3-405" fmla="*/ 5082222 w 5084127"/>
                  <a:gd name="connsiteY3-406" fmla="*/ 1201737 h 3648392"/>
                  <a:gd name="connsiteX4-407" fmla="*/ 5084127 w 5084127"/>
                  <a:gd name="connsiteY4-408" fmla="*/ 3648392 h 3648392"/>
                  <a:gd name="connsiteX5-409" fmla="*/ 0 w 5084127"/>
                  <a:gd name="connsiteY5-410" fmla="*/ 3648392 h 3648392"/>
                  <a:gd name="connsiteX6-411" fmla="*/ 0 w 5084127"/>
                  <a:gd name="connsiteY6-412" fmla="*/ 0 h 3648392"/>
                  <a:gd name="connsiteX0-413" fmla="*/ 0 w 5084127"/>
                  <a:gd name="connsiteY0-414" fmla="*/ 0 h 3648392"/>
                  <a:gd name="connsiteX1-415" fmla="*/ 3508692 w 5084127"/>
                  <a:gd name="connsiteY1-416" fmla="*/ 7007 h 3648392"/>
                  <a:gd name="connsiteX2-417" fmla="*/ 4914582 w 5084127"/>
                  <a:gd name="connsiteY2-418" fmla="*/ 528575 h 3648392"/>
                  <a:gd name="connsiteX3-419" fmla="*/ 5082222 w 5084127"/>
                  <a:gd name="connsiteY3-420" fmla="*/ 1201737 h 3648392"/>
                  <a:gd name="connsiteX4-421" fmla="*/ 5084127 w 5084127"/>
                  <a:gd name="connsiteY4-422" fmla="*/ 3648392 h 3648392"/>
                  <a:gd name="connsiteX5-423" fmla="*/ 0 w 5084127"/>
                  <a:gd name="connsiteY5-424" fmla="*/ 3648392 h 3648392"/>
                  <a:gd name="connsiteX6-425" fmla="*/ 0 w 5084127"/>
                  <a:gd name="connsiteY6-426" fmla="*/ 0 h 3648392"/>
                  <a:gd name="connsiteX0-427" fmla="*/ 0 w 5084611"/>
                  <a:gd name="connsiteY0-428" fmla="*/ 0 h 3648392"/>
                  <a:gd name="connsiteX1-429" fmla="*/ 3769042 w 5084611"/>
                  <a:gd name="connsiteY1-430" fmla="*/ 2124 h 3648392"/>
                  <a:gd name="connsiteX2-431" fmla="*/ 4914582 w 5084611"/>
                  <a:gd name="connsiteY2-432" fmla="*/ 528575 h 3648392"/>
                  <a:gd name="connsiteX3-433" fmla="*/ 5082222 w 5084611"/>
                  <a:gd name="connsiteY3-434" fmla="*/ 1201737 h 3648392"/>
                  <a:gd name="connsiteX4-435" fmla="*/ 5084127 w 5084611"/>
                  <a:gd name="connsiteY4-436" fmla="*/ 3648392 h 3648392"/>
                  <a:gd name="connsiteX5-437" fmla="*/ 0 w 5084611"/>
                  <a:gd name="connsiteY5-438" fmla="*/ 3648392 h 3648392"/>
                  <a:gd name="connsiteX6-439" fmla="*/ 0 w 5084611"/>
                  <a:gd name="connsiteY6-440" fmla="*/ 0 h 3648392"/>
                  <a:gd name="connsiteX0-441" fmla="*/ 0 w 5084185"/>
                  <a:gd name="connsiteY0-442" fmla="*/ 0 h 3648392"/>
                  <a:gd name="connsiteX1-443" fmla="*/ 3781742 w 5084185"/>
                  <a:gd name="connsiteY1-444" fmla="*/ 31424 h 3648392"/>
                  <a:gd name="connsiteX2-445" fmla="*/ 4914582 w 5084185"/>
                  <a:gd name="connsiteY2-446" fmla="*/ 528575 h 3648392"/>
                  <a:gd name="connsiteX3-447" fmla="*/ 5082222 w 5084185"/>
                  <a:gd name="connsiteY3-448" fmla="*/ 1201737 h 3648392"/>
                  <a:gd name="connsiteX4-449" fmla="*/ 5084127 w 5084185"/>
                  <a:gd name="connsiteY4-450" fmla="*/ 3648392 h 3648392"/>
                  <a:gd name="connsiteX5-451" fmla="*/ 0 w 5084185"/>
                  <a:gd name="connsiteY5-452" fmla="*/ 3648392 h 3648392"/>
                  <a:gd name="connsiteX6-453" fmla="*/ 0 w 5084185"/>
                  <a:gd name="connsiteY6-454" fmla="*/ 0 h 3648392"/>
                  <a:gd name="connsiteX0-455" fmla="*/ 0 w 5085055"/>
                  <a:gd name="connsiteY0-456" fmla="*/ 7643 h 3656035"/>
                  <a:gd name="connsiteX1-457" fmla="*/ 3756342 w 5085055"/>
                  <a:gd name="connsiteY1-458" fmla="*/ 0 h 3656035"/>
                  <a:gd name="connsiteX2-459" fmla="*/ 4914582 w 5085055"/>
                  <a:gd name="connsiteY2-460" fmla="*/ 536218 h 3656035"/>
                  <a:gd name="connsiteX3-461" fmla="*/ 5082222 w 5085055"/>
                  <a:gd name="connsiteY3-462" fmla="*/ 1209380 h 3656035"/>
                  <a:gd name="connsiteX4-463" fmla="*/ 5084127 w 5085055"/>
                  <a:gd name="connsiteY4-464" fmla="*/ 3656035 h 3656035"/>
                  <a:gd name="connsiteX5-465" fmla="*/ 0 w 5085055"/>
                  <a:gd name="connsiteY5-466" fmla="*/ 3656035 h 3656035"/>
                  <a:gd name="connsiteX6-467" fmla="*/ 0 w 5085055"/>
                  <a:gd name="connsiteY6-468" fmla="*/ 7643 h 3656035"/>
                  <a:gd name="connsiteX0-469" fmla="*/ 0 w 5085055"/>
                  <a:gd name="connsiteY0-470" fmla="*/ 7643 h 3656035"/>
                  <a:gd name="connsiteX1-471" fmla="*/ 3756342 w 5085055"/>
                  <a:gd name="connsiteY1-472" fmla="*/ 0 h 3656035"/>
                  <a:gd name="connsiteX2-473" fmla="*/ 4914582 w 5085055"/>
                  <a:gd name="connsiteY2-474" fmla="*/ 536218 h 3656035"/>
                  <a:gd name="connsiteX3-475" fmla="*/ 5082222 w 5085055"/>
                  <a:gd name="connsiteY3-476" fmla="*/ 1209380 h 3656035"/>
                  <a:gd name="connsiteX4-477" fmla="*/ 5084127 w 5085055"/>
                  <a:gd name="connsiteY4-478" fmla="*/ 3656035 h 3656035"/>
                  <a:gd name="connsiteX5-479" fmla="*/ 0 w 5085055"/>
                  <a:gd name="connsiteY5-480" fmla="*/ 3656035 h 3656035"/>
                  <a:gd name="connsiteX6-481" fmla="*/ 0 w 5085055"/>
                  <a:gd name="connsiteY6-482" fmla="*/ 7643 h 3656035"/>
                  <a:gd name="connsiteX0-483" fmla="*/ 0 w 5101276"/>
                  <a:gd name="connsiteY0-484" fmla="*/ 7643 h 3656035"/>
                  <a:gd name="connsiteX1-485" fmla="*/ 3756342 w 5101276"/>
                  <a:gd name="connsiteY1-486" fmla="*/ 0 h 3656035"/>
                  <a:gd name="connsiteX2-487" fmla="*/ 4959032 w 5101276"/>
                  <a:gd name="connsiteY2-488" fmla="*/ 482501 h 3656035"/>
                  <a:gd name="connsiteX3-489" fmla="*/ 5082222 w 5101276"/>
                  <a:gd name="connsiteY3-490" fmla="*/ 1209380 h 3656035"/>
                  <a:gd name="connsiteX4-491" fmla="*/ 5084127 w 5101276"/>
                  <a:gd name="connsiteY4-492" fmla="*/ 3656035 h 3656035"/>
                  <a:gd name="connsiteX5-493" fmla="*/ 0 w 5101276"/>
                  <a:gd name="connsiteY5-494" fmla="*/ 3656035 h 3656035"/>
                  <a:gd name="connsiteX6-495" fmla="*/ 0 w 5101276"/>
                  <a:gd name="connsiteY6-496" fmla="*/ 7643 h 3656035"/>
                  <a:gd name="connsiteX0-497" fmla="*/ 0 w 5106310"/>
                  <a:gd name="connsiteY0-498" fmla="*/ 7643 h 3656035"/>
                  <a:gd name="connsiteX1-499" fmla="*/ 3756342 w 5106310"/>
                  <a:gd name="connsiteY1-500" fmla="*/ 0 h 3656035"/>
                  <a:gd name="connsiteX2-501" fmla="*/ 4959032 w 5106310"/>
                  <a:gd name="connsiteY2-502" fmla="*/ 482501 h 3656035"/>
                  <a:gd name="connsiteX3-503" fmla="*/ 5082222 w 5106310"/>
                  <a:gd name="connsiteY3-504" fmla="*/ 1209380 h 3656035"/>
                  <a:gd name="connsiteX4-505" fmla="*/ 5084127 w 5106310"/>
                  <a:gd name="connsiteY4-506" fmla="*/ 3656035 h 3656035"/>
                  <a:gd name="connsiteX5-507" fmla="*/ 0 w 5106310"/>
                  <a:gd name="connsiteY5-508" fmla="*/ 3656035 h 3656035"/>
                  <a:gd name="connsiteX6-509" fmla="*/ 0 w 5106310"/>
                  <a:gd name="connsiteY6-510" fmla="*/ 7643 h 3656035"/>
                  <a:gd name="connsiteX0-511" fmla="*/ 0 w 5084127"/>
                  <a:gd name="connsiteY0-512" fmla="*/ 7643 h 3656035"/>
                  <a:gd name="connsiteX1-513" fmla="*/ 3756342 w 5084127"/>
                  <a:gd name="connsiteY1-514" fmla="*/ 0 h 3656035"/>
                  <a:gd name="connsiteX2-515" fmla="*/ 4959032 w 5084127"/>
                  <a:gd name="connsiteY2-516" fmla="*/ 482501 h 3656035"/>
                  <a:gd name="connsiteX3-517" fmla="*/ 5082222 w 5084127"/>
                  <a:gd name="connsiteY3-518" fmla="*/ 1209380 h 3656035"/>
                  <a:gd name="connsiteX4-519" fmla="*/ 5084127 w 5084127"/>
                  <a:gd name="connsiteY4-520" fmla="*/ 3656035 h 3656035"/>
                  <a:gd name="connsiteX5-521" fmla="*/ 0 w 5084127"/>
                  <a:gd name="connsiteY5-522" fmla="*/ 3656035 h 3656035"/>
                  <a:gd name="connsiteX6-523" fmla="*/ 0 w 5084127"/>
                  <a:gd name="connsiteY6-524" fmla="*/ 7643 h 3656035"/>
                  <a:gd name="connsiteX0-525" fmla="*/ 0 w 5084656"/>
                  <a:gd name="connsiteY0-526" fmla="*/ 7643 h 3656035"/>
                  <a:gd name="connsiteX1-527" fmla="*/ 3756342 w 5084656"/>
                  <a:gd name="connsiteY1-528" fmla="*/ 0 h 3656035"/>
                  <a:gd name="connsiteX2-529" fmla="*/ 4989512 w 5084656"/>
                  <a:gd name="connsiteY2-530" fmla="*/ 470781 h 3656035"/>
                  <a:gd name="connsiteX3-531" fmla="*/ 5082222 w 5084656"/>
                  <a:gd name="connsiteY3-532" fmla="*/ 1209380 h 3656035"/>
                  <a:gd name="connsiteX4-533" fmla="*/ 5084127 w 5084656"/>
                  <a:gd name="connsiteY4-534" fmla="*/ 3656035 h 3656035"/>
                  <a:gd name="connsiteX5-535" fmla="*/ 0 w 5084656"/>
                  <a:gd name="connsiteY5-536" fmla="*/ 3656035 h 3656035"/>
                  <a:gd name="connsiteX6-537" fmla="*/ 0 w 5084656"/>
                  <a:gd name="connsiteY6-538" fmla="*/ 7643 h 3656035"/>
                  <a:gd name="connsiteX0-539" fmla="*/ 0 w 5084127"/>
                  <a:gd name="connsiteY0-540" fmla="*/ 7643 h 3656035"/>
                  <a:gd name="connsiteX1-541" fmla="*/ 3756342 w 5084127"/>
                  <a:gd name="connsiteY1-542" fmla="*/ 0 h 3656035"/>
                  <a:gd name="connsiteX2-543" fmla="*/ 4989512 w 5084127"/>
                  <a:gd name="connsiteY2-544" fmla="*/ 470781 h 3656035"/>
                  <a:gd name="connsiteX3-545" fmla="*/ 5082222 w 5084127"/>
                  <a:gd name="connsiteY3-546" fmla="*/ 1209380 h 3656035"/>
                  <a:gd name="connsiteX4-547" fmla="*/ 5084127 w 5084127"/>
                  <a:gd name="connsiteY4-548" fmla="*/ 3656035 h 3656035"/>
                  <a:gd name="connsiteX5-549" fmla="*/ 0 w 5084127"/>
                  <a:gd name="connsiteY5-550" fmla="*/ 3656035 h 3656035"/>
                  <a:gd name="connsiteX6-551" fmla="*/ 0 w 5084127"/>
                  <a:gd name="connsiteY6-552" fmla="*/ 7643 h 3656035"/>
                  <a:gd name="connsiteX0-553" fmla="*/ 0 w 5084127"/>
                  <a:gd name="connsiteY0-554" fmla="*/ 7643 h 3656035"/>
                  <a:gd name="connsiteX1-555" fmla="*/ 3756342 w 5084127"/>
                  <a:gd name="connsiteY1-556" fmla="*/ 0 h 3656035"/>
                  <a:gd name="connsiteX2-557" fmla="*/ 4989512 w 5084127"/>
                  <a:gd name="connsiteY2-558" fmla="*/ 470781 h 3656035"/>
                  <a:gd name="connsiteX3-559" fmla="*/ 5082222 w 5084127"/>
                  <a:gd name="connsiteY3-560" fmla="*/ 1209380 h 3656035"/>
                  <a:gd name="connsiteX4-561" fmla="*/ 5084127 w 5084127"/>
                  <a:gd name="connsiteY4-562" fmla="*/ 3656035 h 3656035"/>
                  <a:gd name="connsiteX5-563" fmla="*/ 0 w 5084127"/>
                  <a:gd name="connsiteY5-564" fmla="*/ 3656035 h 3656035"/>
                  <a:gd name="connsiteX6-565" fmla="*/ 0 w 5084127"/>
                  <a:gd name="connsiteY6-566" fmla="*/ 7643 h 3656035"/>
                  <a:gd name="connsiteX0-567" fmla="*/ 0 w 5084127"/>
                  <a:gd name="connsiteY0-568" fmla="*/ 7643 h 3656035"/>
                  <a:gd name="connsiteX1-569" fmla="*/ 3756342 w 5084127"/>
                  <a:gd name="connsiteY1-570" fmla="*/ 0 h 3656035"/>
                  <a:gd name="connsiteX2-571" fmla="*/ 4989512 w 5084127"/>
                  <a:gd name="connsiteY2-572" fmla="*/ 470781 h 3656035"/>
                  <a:gd name="connsiteX3-573" fmla="*/ 5082222 w 5084127"/>
                  <a:gd name="connsiteY3-574" fmla="*/ 1209380 h 3656035"/>
                  <a:gd name="connsiteX4-575" fmla="*/ 5084127 w 5084127"/>
                  <a:gd name="connsiteY4-576" fmla="*/ 3656035 h 3656035"/>
                  <a:gd name="connsiteX5-577" fmla="*/ 0 w 5084127"/>
                  <a:gd name="connsiteY5-578" fmla="*/ 3656035 h 3656035"/>
                  <a:gd name="connsiteX6-579" fmla="*/ 0 w 5084127"/>
                  <a:gd name="connsiteY6-580" fmla="*/ 7643 h 3656035"/>
                  <a:gd name="connsiteX0-581" fmla="*/ 0 w 5119948"/>
                  <a:gd name="connsiteY0-582" fmla="*/ 31083 h 3679475"/>
                  <a:gd name="connsiteX1-583" fmla="*/ 3779202 w 5119948"/>
                  <a:gd name="connsiteY1-584" fmla="*/ 0 h 3679475"/>
                  <a:gd name="connsiteX2-585" fmla="*/ 4989512 w 5119948"/>
                  <a:gd name="connsiteY2-586" fmla="*/ 494221 h 3679475"/>
                  <a:gd name="connsiteX3-587" fmla="*/ 5082222 w 5119948"/>
                  <a:gd name="connsiteY3-588" fmla="*/ 1232820 h 3679475"/>
                  <a:gd name="connsiteX4-589" fmla="*/ 5084127 w 5119948"/>
                  <a:gd name="connsiteY4-590" fmla="*/ 3679475 h 3679475"/>
                  <a:gd name="connsiteX5-591" fmla="*/ 0 w 5119948"/>
                  <a:gd name="connsiteY5-592" fmla="*/ 3679475 h 3679475"/>
                  <a:gd name="connsiteX6-593" fmla="*/ 0 w 5119948"/>
                  <a:gd name="connsiteY6-594" fmla="*/ 31083 h 3679475"/>
                  <a:gd name="connsiteX0-595" fmla="*/ 0 w 5084127"/>
                  <a:gd name="connsiteY0-596" fmla="*/ 31083 h 3679475"/>
                  <a:gd name="connsiteX1-597" fmla="*/ 3779202 w 5084127"/>
                  <a:gd name="connsiteY1-598" fmla="*/ 0 h 3679475"/>
                  <a:gd name="connsiteX2-599" fmla="*/ 4989512 w 5084127"/>
                  <a:gd name="connsiteY2-600" fmla="*/ 494221 h 3679475"/>
                  <a:gd name="connsiteX3-601" fmla="*/ 5082222 w 5084127"/>
                  <a:gd name="connsiteY3-602" fmla="*/ 1232820 h 3679475"/>
                  <a:gd name="connsiteX4-603" fmla="*/ 5084127 w 5084127"/>
                  <a:gd name="connsiteY4-604" fmla="*/ 3679475 h 3679475"/>
                  <a:gd name="connsiteX5-605" fmla="*/ 0 w 5084127"/>
                  <a:gd name="connsiteY5-606" fmla="*/ 3679475 h 3679475"/>
                  <a:gd name="connsiteX6-607" fmla="*/ 0 w 5084127"/>
                  <a:gd name="connsiteY6-608" fmla="*/ 31083 h 3679475"/>
                  <a:gd name="connsiteX0-609" fmla="*/ 0 w 5084302"/>
                  <a:gd name="connsiteY0-610" fmla="*/ 31083 h 3679475"/>
                  <a:gd name="connsiteX1-611" fmla="*/ 3779202 w 5084302"/>
                  <a:gd name="connsiteY1-612" fmla="*/ 0 h 3679475"/>
                  <a:gd name="connsiteX2-613" fmla="*/ 4989512 w 5084302"/>
                  <a:gd name="connsiteY2-614" fmla="*/ 494221 h 3679475"/>
                  <a:gd name="connsiteX3-615" fmla="*/ 5082222 w 5084302"/>
                  <a:gd name="connsiteY3-616" fmla="*/ 1232820 h 3679475"/>
                  <a:gd name="connsiteX4-617" fmla="*/ 5084127 w 5084302"/>
                  <a:gd name="connsiteY4-618" fmla="*/ 3679475 h 3679475"/>
                  <a:gd name="connsiteX5-619" fmla="*/ 0 w 5084302"/>
                  <a:gd name="connsiteY5-620" fmla="*/ 3679475 h 3679475"/>
                  <a:gd name="connsiteX6-621" fmla="*/ 0 w 5084302"/>
                  <a:gd name="connsiteY6-622" fmla="*/ 31083 h 3679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Lst>
                <a:rect l="l" t="t" r="r" b="b"/>
                <a:pathLst>
                  <a:path w="5084302" h="3679475">
                    <a:moveTo>
                      <a:pt x="0" y="31083"/>
                    </a:moveTo>
                    <a:lnTo>
                      <a:pt x="3779202" y="0"/>
                    </a:lnTo>
                    <a:cubicBezTo>
                      <a:pt x="4002087" y="47186"/>
                      <a:pt x="4946230" y="398631"/>
                      <a:pt x="4989512" y="494221"/>
                    </a:cubicBezTo>
                    <a:cubicBezTo>
                      <a:pt x="5086115" y="707572"/>
                      <a:pt x="5088572" y="992250"/>
                      <a:pt x="5082222" y="1232820"/>
                    </a:cubicBezTo>
                    <a:lnTo>
                      <a:pt x="5084127" y="3679475"/>
                    </a:lnTo>
                    <a:lnTo>
                      <a:pt x="0" y="3679475"/>
                    </a:lnTo>
                    <a:lnTo>
                      <a:pt x="0" y="31083"/>
                    </a:lnTo>
                    <a:close/>
                  </a:path>
                </a:pathLst>
              </a:custGeom>
              <a:solidFill>
                <a:schemeClr val="bg1"/>
              </a:solidFill>
              <a:ln>
                <a:noFill/>
              </a:ln>
              <a:effectLst>
                <a:outerShdw blurRad="736600" dist="520700" dir="5400000" sx="82000" sy="82000" algn="t"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9" name="组合 18"/>
              <p:cNvGrpSpPr/>
              <p:nvPr/>
            </p:nvGrpSpPr>
            <p:grpSpPr>
              <a:xfrm>
                <a:off x="4411658" y="1568382"/>
                <a:ext cx="1547180" cy="1063870"/>
                <a:chOff x="4828925" y="1594622"/>
                <a:chExt cx="1127695" cy="775423"/>
              </a:xfrm>
            </p:grpSpPr>
            <p:sp>
              <p:nvSpPr>
                <p:cNvPr id="20" name="任意多边形: 形状 19"/>
                <p:cNvSpPr/>
                <p:nvPr/>
              </p:nvSpPr>
              <p:spPr>
                <a:xfrm flipH="1">
                  <a:off x="4829324" y="1594622"/>
                  <a:ext cx="1127296" cy="775423"/>
                </a:xfrm>
                <a:custGeom>
                  <a:avLst/>
                  <a:gdLst>
                    <a:gd name="connsiteX0" fmla="*/ 114086 w 959128"/>
                    <a:gd name="connsiteY0" fmla="*/ 272833 h 679272"/>
                    <a:gd name="connsiteX1" fmla="*/ 357 w 959128"/>
                    <a:gd name="connsiteY1" fmla="*/ 644308 h 679272"/>
                    <a:gd name="connsiteX2" fmla="*/ 139613 w 959128"/>
                    <a:gd name="connsiteY2" fmla="*/ 541628 h 679272"/>
                    <a:gd name="connsiteX3" fmla="*/ 314492 w 959128"/>
                    <a:gd name="connsiteY3" fmla="*/ 630782 h 679272"/>
                    <a:gd name="connsiteX4" fmla="*/ 506325 w 959128"/>
                    <a:gd name="connsiteY4" fmla="*/ 586205 h 679272"/>
                    <a:gd name="connsiteX5" fmla="*/ 658725 w 959128"/>
                    <a:gd name="connsiteY5" fmla="*/ 258926 h 679272"/>
                    <a:gd name="connsiteX6" fmla="*/ 959429 w 959128"/>
                    <a:gd name="connsiteY6" fmla="*/ -58 h 679272"/>
                    <a:gd name="connsiteX7" fmla="*/ 114086 w 959128"/>
                    <a:gd name="connsiteY7" fmla="*/ 272833 h 6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9128" h="679272">
                      <a:moveTo>
                        <a:pt x="114086" y="272833"/>
                      </a:moveTo>
                      <a:cubicBezTo>
                        <a:pt x="-5929" y="315791"/>
                        <a:pt x="357" y="644308"/>
                        <a:pt x="357" y="644308"/>
                      </a:cubicBezTo>
                      <a:cubicBezTo>
                        <a:pt x="357" y="644308"/>
                        <a:pt x="14359" y="551058"/>
                        <a:pt x="139613" y="541628"/>
                      </a:cubicBezTo>
                      <a:cubicBezTo>
                        <a:pt x="229910" y="534961"/>
                        <a:pt x="251531" y="540295"/>
                        <a:pt x="314492" y="630782"/>
                      </a:cubicBezTo>
                      <a:cubicBezTo>
                        <a:pt x="374975" y="717650"/>
                        <a:pt x="476417" y="678407"/>
                        <a:pt x="506325" y="586205"/>
                      </a:cubicBezTo>
                      <a:cubicBezTo>
                        <a:pt x="539091" y="485621"/>
                        <a:pt x="574524" y="382847"/>
                        <a:pt x="658725" y="258926"/>
                      </a:cubicBezTo>
                      <a:cubicBezTo>
                        <a:pt x="771025" y="92334"/>
                        <a:pt x="854559" y="31184"/>
                        <a:pt x="959429" y="-58"/>
                      </a:cubicBezTo>
                      <a:cubicBezTo>
                        <a:pt x="754737" y="1085"/>
                        <a:pt x="218289" y="235590"/>
                        <a:pt x="114086" y="272833"/>
                      </a:cubicBezTo>
                      <a:close/>
                    </a:path>
                  </a:pathLst>
                </a:custGeom>
                <a:gradFill>
                  <a:gsLst>
                    <a:gs pos="0">
                      <a:srgbClr val="002060"/>
                    </a:gs>
                    <a:gs pos="66000">
                      <a:schemeClr val="bg1">
                        <a:alpha val="0"/>
                      </a:schemeClr>
                    </a:gs>
                  </a:gsLst>
                  <a:path path="circle">
                    <a:fillToRect r="100000" b="100000"/>
                  </a:path>
                </a:gradFill>
                <a:ln w="9525" cap="flat">
                  <a:noFill/>
                  <a:prstDash val="solid"/>
                  <a:miter/>
                </a:ln>
              </p:spPr>
              <p:txBody>
                <a:bodyPr rtlCol="0" anchor="ctr"/>
                <a:lstStyle/>
                <a:p>
                  <a:endParaRPr lang="zh-CN" altLang="en-US"/>
                </a:p>
              </p:txBody>
            </p:sp>
            <p:sp>
              <p:nvSpPr>
                <p:cNvPr id="21" name="任意多边形: 形状 20"/>
                <p:cNvSpPr/>
                <p:nvPr/>
              </p:nvSpPr>
              <p:spPr>
                <a:xfrm flipH="1">
                  <a:off x="4828925" y="1594740"/>
                  <a:ext cx="1127295" cy="735466"/>
                </a:xfrm>
                <a:custGeom>
                  <a:avLst/>
                  <a:gdLst>
                    <a:gd name="connsiteX0" fmla="*/ 422 w 959479"/>
                    <a:gd name="connsiteY0" fmla="*/ 644213 h 644270"/>
                    <a:gd name="connsiteX1" fmla="*/ 113484 w 959479"/>
                    <a:gd name="connsiteY1" fmla="*/ 279405 h 644270"/>
                    <a:gd name="connsiteX2" fmla="*/ 363039 w 959479"/>
                    <a:gd name="connsiteY2" fmla="*/ 418851 h 644270"/>
                    <a:gd name="connsiteX3" fmla="*/ 582114 w 959479"/>
                    <a:gd name="connsiteY3" fmla="*/ 183774 h 644270"/>
                    <a:gd name="connsiteX4" fmla="*/ 959780 w 959479"/>
                    <a:gd name="connsiteY4" fmla="*/ -58 h 644270"/>
                    <a:gd name="connsiteX5" fmla="*/ 114437 w 959479"/>
                    <a:gd name="connsiteY5" fmla="*/ 273119 h 644270"/>
                    <a:gd name="connsiteX6" fmla="*/ 422 w 959479"/>
                    <a:gd name="connsiteY6" fmla="*/ 644213 h 644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9479" h="644270">
                      <a:moveTo>
                        <a:pt x="422" y="644213"/>
                      </a:moveTo>
                      <a:cubicBezTo>
                        <a:pt x="422" y="644213"/>
                        <a:pt x="-4721" y="321982"/>
                        <a:pt x="113484" y="279405"/>
                      </a:cubicBezTo>
                      <a:cubicBezTo>
                        <a:pt x="231689" y="236828"/>
                        <a:pt x="363039" y="418851"/>
                        <a:pt x="363039" y="418851"/>
                      </a:cubicBezTo>
                      <a:cubicBezTo>
                        <a:pt x="363039" y="418851"/>
                        <a:pt x="434381" y="321791"/>
                        <a:pt x="582114" y="183774"/>
                      </a:cubicBezTo>
                      <a:cubicBezTo>
                        <a:pt x="729847" y="45757"/>
                        <a:pt x="839289" y="5371"/>
                        <a:pt x="959780" y="-58"/>
                      </a:cubicBezTo>
                      <a:cubicBezTo>
                        <a:pt x="755088" y="1275"/>
                        <a:pt x="218735" y="235876"/>
                        <a:pt x="114437" y="273119"/>
                      </a:cubicBezTo>
                      <a:cubicBezTo>
                        <a:pt x="-7960" y="316743"/>
                        <a:pt x="422" y="644213"/>
                        <a:pt x="422" y="644213"/>
                      </a:cubicBezTo>
                      <a:close/>
                    </a:path>
                  </a:pathLst>
                </a:custGeom>
                <a:gradFill flip="none" rotWithShape="1">
                  <a:gsLst>
                    <a:gs pos="51000">
                      <a:srgbClr val="00B0F0"/>
                    </a:gs>
                    <a:gs pos="0">
                      <a:schemeClr val="accent2">
                        <a:lumMod val="0"/>
                        <a:lumOff val="100000"/>
                      </a:schemeClr>
                    </a:gs>
                  </a:gsLst>
                  <a:lin ang="8100000" scaled="1"/>
                  <a:tileRect/>
                </a:gradFill>
                <a:ln w="9525" cap="flat">
                  <a:noFill/>
                  <a:prstDash val="solid"/>
                  <a:miter/>
                </a:ln>
              </p:spPr>
              <p:txBody>
                <a:bodyPr rtlCol="0" anchor="ctr"/>
                <a:lstStyle/>
                <a:p>
                  <a:endParaRPr lang="zh-CN" altLang="en-US"/>
                </a:p>
              </p:txBody>
            </p:sp>
          </p:grpSp>
        </p:grpSp>
        <p:sp>
          <p:nvSpPr>
            <p:cNvPr id="100" name="文本框 99"/>
            <p:cNvSpPr txBox="1"/>
            <p:nvPr/>
          </p:nvSpPr>
          <p:spPr>
            <a:xfrm>
              <a:off x="6319406" y="1764348"/>
              <a:ext cx="4567874" cy="3301129"/>
            </a:xfrm>
            <a:prstGeom prst="rect">
              <a:avLst/>
            </a:prstGeom>
            <a:noFill/>
            <a:ln w="9525">
              <a:noFill/>
            </a:ln>
          </p:spPr>
          <p:txBody>
            <a:bodyPr wrap="square">
              <a:spAutoFit/>
            </a:bodyPr>
            <a:lstStyle/>
            <a:p>
              <a:pPr indent="406400" algn="just">
                <a:lnSpc>
                  <a:spcPct val="150000"/>
                </a:lnSpc>
              </a:pPr>
              <a:r>
                <a:rPr sz="2600" dirty="0"/>
                <a:t>4月29日，中共中央政治局召开会议，分析研究了当前经济形势和经济工作。会议强调，疫情要防住，经济要稳住，发展要安全；会议要求，要加大宏观政策调节力度，保持经济运行在合理区间。</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二、各级财政运行基本情况</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矩形: 圆角 31"/>
          <p:cNvSpPr/>
          <p:nvPr/>
        </p:nvSpPr>
        <p:spPr bwMode="auto">
          <a:xfrm>
            <a:off x="377427" y="2180985"/>
            <a:ext cx="11381980" cy="3979546"/>
          </a:xfrm>
          <a:prstGeom prst="roundRect">
            <a:avLst>
              <a:gd name="adj" fmla="val 4175"/>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微软雅黑" panose="020B0503020204020204" charset="-122"/>
              <a:ea typeface="微软雅黑" panose="020B0503020204020204" charset="-122"/>
            </a:endParaRPr>
          </a:p>
        </p:txBody>
      </p:sp>
      <p:sp>
        <p:nvSpPr>
          <p:cNvPr id="33" name="文本框 32"/>
          <p:cNvSpPr txBox="1"/>
          <p:nvPr/>
        </p:nvSpPr>
        <p:spPr>
          <a:xfrm>
            <a:off x="6290693" y="2552682"/>
            <a:ext cx="5104855" cy="1688860"/>
          </a:xfrm>
          <a:prstGeom prst="rect">
            <a:avLst/>
          </a:prstGeom>
          <a:noFill/>
        </p:spPr>
        <p:txBody>
          <a:bodyPr wrap="square">
            <a:spAutoFit/>
          </a:bodyPr>
          <a:lstStyle/>
          <a:p>
            <a:pPr algn="just">
              <a:lnSpc>
                <a:spcPct val="150000"/>
              </a:lnSpc>
            </a:pPr>
            <a:r>
              <a:rPr lang="zh-CN" altLang="en-US" sz="2400" dirty="0"/>
              <a:t>全市一般公共预算支出累计完成</a:t>
            </a:r>
            <a:r>
              <a:rPr lang="en-US" altLang="zh-CN" sz="2400" b="1" dirty="0">
                <a:solidFill>
                  <a:srgbClr val="1E77EC"/>
                </a:solidFill>
              </a:rPr>
              <a:t>116.7</a:t>
            </a:r>
            <a:r>
              <a:rPr lang="zh-CN" altLang="en-US" sz="2400" dirty="0"/>
              <a:t>亿元，通过大力压减一般性支出，较上年同期下降</a:t>
            </a:r>
            <a:r>
              <a:rPr lang="en-US" altLang="zh-CN" sz="2400" b="1" dirty="0">
                <a:solidFill>
                  <a:srgbClr val="1E77EC"/>
                </a:solidFill>
              </a:rPr>
              <a:t>6.6%</a:t>
            </a:r>
            <a:r>
              <a:rPr lang="zh-CN" altLang="en-US" sz="2400" dirty="0"/>
              <a:t>。</a:t>
            </a:r>
          </a:p>
        </p:txBody>
      </p:sp>
      <p:cxnSp>
        <p:nvCxnSpPr>
          <p:cNvPr id="37" name="直接连接符 36"/>
          <p:cNvCxnSpPr/>
          <p:nvPr/>
        </p:nvCxnSpPr>
        <p:spPr>
          <a:xfrm>
            <a:off x="6093539" y="2624497"/>
            <a:ext cx="0" cy="329052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3" name="Picture 14"/>
          <p:cNvPicPr>
            <a:picLocks noChangeAspect="1"/>
          </p:cNvPicPr>
          <p:nvPr/>
        </p:nvPicPr>
        <p:blipFill>
          <a:blip r:embed="rId3"/>
          <a:stretch>
            <a:fillRect/>
          </a:stretch>
        </p:blipFill>
        <p:spPr>
          <a:xfrm>
            <a:off x="7099380" y="3712650"/>
            <a:ext cx="4660028" cy="2448846"/>
          </a:xfrm>
          <a:prstGeom prst="roundRect">
            <a:avLst>
              <a:gd name="adj" fmla="val 6189"/>
            </a:avLst>
          </a:prstGeom>
        </p:spPr>
      </p:pic>
      <p:grpSp>
        <p:nvGrpSpPr>
          <p:cNvPr id="47" name="组合 46"/>
          <p:cNvGrpSpPr/>
          <p:nvPr/>
        </p:nvGrpSpPr>
        <p:grpSpPr>
          <a:xfrm>
            <a:off x="401842" y="1134801"/>
            <a:ext cx="4367723" cy="508519"/>
            <a:chOff x="525021" y="1016684"/>
            <a:chExt cx="4367723" cy="508519"/>
          </a:xfrm>
        </p:grpSpPr>
        <p:grpSp>
          <p:nvGrpSpPr>
            <p:cNvPr id="65" name="组合 64"/>
            <p:cNvGrpSpPr/>
            <p:nvPr/>
          </p:nvGrpSpPr>
          <p:grpSpPr>
            <a:xfrm>
              <a:off x="525021" y="1181101"/>
              <a:ext cx="311718" cy="179686"/>
              <a:chOff x="850900" y="671681"/>
              <a:chExt cx="622467" cy="358815"/>
            </a:xfrm>
          </p:grpSpPr>
          <p:sp>
            <p:nvSpPr>
              <p:cNvPr id="68" name="椭圆 67"/>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9" name="椭圆 68"/>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66" name="矩形: 圆角 65"/>
            <p:cNvSpPr/>
            <p:nvPr/>
          </p:nvSpPr>
          <p:spPr>
            <a:xfrm>
              <a:off x="982717" y="1016684"/>
              <a:ext cx="3779137"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67" name="文本框 66"/>
            <p:cNvSpPr txBox="1"/>
            <p:nvPr/>
          </p:nvSpPr>
          <p:spPr>
            <a:xfrm>
              <a:off x="1002478" y="1040111"/>
              <a:ext cx="3890266" cy="461665"/>
            </a:xfrm>
            <a:prstGeom prst="rect">
              <a:avLst/>
            </a:prstGeom>
            <a:noFill/>
          </p:spPr>
          <p:txBody>
            <a:bodyPr wrap="square">
              <a:spAutoFit/>
            </a:bodyPr>
            <a:lstStyle/>
            <a:p>
              <a:r>
                <a:rPr lang="zh-CN" altLang="en-US" sz="2400" b="1">
                  <a:cs typeface="+mn-ea"/>
                  <a:sym typeface="+mn-lt"/>
                </a:rPr>
                <a:t>（三）我市财政运行情况</a:t>
              </a:r>
              <a:endParaRPr lang="zh-CN" altLang="en-US" sz="2400" b="1" dirty="0">
                <a:cs typeface="+mn-ea"/>
                <a:sym typeface="+mn-lt"/>
              </a:endParaRPr>
            </a:p>
          </p:txBody>
        </p:sp>
      </p:grpSp>
      <p:grpSp>
        <p:nvGrpSpPr>
          <p:cNvPr id="70" name="组合 69"/>
          <p:cNvGrpSpPr/>
          <p:nvPr/>
        </p:nvGrpSpPr>
        <p:grpSpPr>
          <a:xfrm>
            <a:off x="4907280" y="1945842"/>
            <a:ext cx="2377440" cy="461665"/>
            <a:chOff x="4894580" y="2436066"/>
            <a:chExt cx="2377440" cy="461665"/>
          </a:xfrm>
        </p:grpSpPr>
        <p:sp>
          <p:nvSpPr>
            <p:cNvPr id="71" name="梯形 70"/>
            <p:cNvSpPr/>
            <p:nvPr/>
          </p:nvSpPr>
          <p:spPr>
            <a:xfrm>
              <a:off x="5124450" y="2440353"/>
              <a:ext cx="1943100" cy="447712"/>
            </a:xfrm>
            <a:prstGeom prst="trapezoid">
              <a:avLst>
                <a:gd name="adj" fmla="val 3073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97B8"/>
                </a:solidFill>
              </a:endParaRPr>
            </a:p>
          </p:txBody>
        </p:sp>
        <p:sp>
          <p:nvSpPr>
            <p:cNvPr id="72" name="文本框 71"/>
            <p:cNvSpPr txBox="1"/>
            <p:nvPr/>
          </p:nvSpPr>
          <p:spPr>
            <a:xfrm>
              <a:off x="4894580" y="2436066"/>
              <a:ext cx="2377440" cy="461665"/>
            </a:xfrm>
            <a:prstGeom prst="rect">
              <a:avLst/>
            </a:prstGeom>
            <a:noFill/>
          </p:spPr>
          <p:txBody>
            <a:bodyPr wrap="square">
              <a:spAutoFit/>
            </a:bodyPr>
            <a:lstStyle/>
            <a:p>
              <a:pPr algn="ctr"/>
              <a:r>
                <a:rPr lang="zh-CN" altLang="en-US" sz="2400" dirty="0">
                  <a:solidFill>
                    <a:schemeClr val="bg1"/>
                  </a:solidFill>
                  <a:effectLst>
                    <a:outerShdw blurRad="50800" dist="38100" dir="2700000" algn="tl" rotWithShape="0">
                      <a:prstClr val="black">
                        <a:alpha val="40000"/>
                      </a:prstClr>
                    </a:outerShdw>
                  </a:effectLst>
                </a:rPr>
                <a:t>一季度</a:t>
              </a:r>
            </a:p>
          </p:txBody>
        </p:sp>
      </p:grpSp>
      <p:sp>
        <p:nvSpPr>
          <p:cNvPr id="73" name="矩形 72"/>
          <p:cNvSpPr/>
          <p:nvPr/>
        </p:nvSpPr>
        <p:spPr>
          <a:xfrm>
            <a:off x="950435" y="2873790"/>
            <a:ext cx="813928" cy="1450385"/>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矩形 73"/>
          <p:cNvSpPr/>
          <p:nvPr/>
        </p:nvSpPr>
        <p:spPr>
          <a:xfrm>
            <a:off x="3007764" y="2550378"/>
            <a:ext cx="813928" cy="177379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文本框 75"/>
          <p:cNvSpPr txBox="1"/>
          <p:nvPr/>
        </p:nvSpPr>
        <p:spPr>
          <a:xfrm>
            <a:off x="3165301" y="2593352"/>
            <a:ext cx="498855" cy="307777"/>
          </a:xfrm>
          <a:prstGeom prst="rect">
            <a:avLst/>
          </a:prstGeom>
          <a:noFill/>
        </p:spPr>
        <p:txBody>
          <a:bodyPr wrap="none" rtlCol="0">
            <a:spAutoFit/>
          </a:bodyPr>
          <a:lstStyle/>
          <a:p>
            <a:pPr algn="ctr"/>
            <a:r>
              <a:rPr lang="en-US" altLang="zh-CN" sz="1400" b="1">
                <a:solidFill>
                  <a:schemeClr val="bg1"/>
                </a:solidFill>
              </a:rPr>
              <a:t>67.7</a:t>
            </a:r>
            <a:endParaRPr lang="zh-CN" altLang="en-US" sz="1400" b="1">
              <a:solidFill>
                <a:schemeClr val="bg1"/>
              </a:solidFill>
            </a:endParaRPr>
          </a:p>
        </p:txBody>
      </p:sp>
      <p:grpSp>
        <p:nvGrpSpPr>
          <p:cNvPr id="17" name="组合 16"/>
          <p:cNvGrpSpPr/>
          <p:nvPr/>
        </p:nvGrpSpPr>
        <p:grpSpPr>
          <a:xfrm>
            <a:off x="4084586" y="3632000"/>
            <a:ext cx="1788806" cy="561840"/>
            <a:chOff x="3998861" y="3879650"/>
            <a:chExt cx="1788806" cy="561840"/>
          </a:xfrm>
        </p:grpSpPr>
        <p:grpSp>
          <p:nvGrpSpPr>
            <p:cNvPr id="77" name="组合 76"/>
            <p:cNvGrpSpPr/>
            <p:nvPr/>
          </p:nvGrpSpPr>
          <p:grpSpPr>
            <a:xfrm>
              <a:off x="3998861" y="3879650"/>
              <a:ext cx="1070660" cy="307777"/>
              <a:chOff x="4124528" y="5930394"/>
              <a:chExt cx="1070660" cy="307777"/>
            </a:xfrm>
          </p:grpSpPr>
          <p:sp>
            <p:nvSpPr>
              <p:cNvPr id="78" name="矩形 77"/>
              <p:cNvSpPr/>
              <p:nvPr/>
            </p:nvSpPr>
            <p:spPr>
              <a:xfrm>
                <a:off x="4124528" y="6031148"/>
                <a:ext cx="106268" cy="106268"/>
              </a:xfrm>
              <a:prstGeom prst="rect">
                <a:avLst/>
              </a:prstGeom>
              <a:gradFill>
                <a:gsLst>
                  <a:gs pos="100000">
                    <a:srgbClr val="1E77EC"/>
                  </a:gs>
                  <a:gs pos="0">
                    <a:srgbClr val="0E4F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79" name="文本框 78"/>
              <p:cNvSpPr txBox="1"/>
              <p:nvPr/>
            </p:nvSpPr>
            <p:spPr>
              <a:xfrm>
                <a:off x="4292377" y="5930394"/>
                <a:ext cx="902811" cy="307777"/>
              </a:xfrm>
              <a:prstGeom prst="rect">
                <a:avLst/>
              </a:prstGeom>
              <a:noFill/>
            </p:spPr>
            <p:txBody>
              <a:bodyPr wrap="none" rtlCol="0">
                <a:spAutoFit/>
              </a:bodyPr>
              <a:lstStyle/>
              <a:p>
                <a:r>
                  <a:rPr lang="zh-CN" altLang="en-US" sz="1400">
                    <a:solidFill>
                      <a:schemeClr val="tx1">
                        <a:lumMod val="85000"/>
                        <a:lumOff val="15000"/>
                      </a:schemeClr>
                    </a:solidFill>
                  </a:rPr>
                  <a:t>税收收入</a:t>
                </a:r>
              </a:p>
            </p:txBody>
          </p:sp>
        </p:grpSp>
        <p:grpSp>
          <p:nvGrpSpPr>
            <p:cNvPr id="80" name="组合 79"/>
            <p:cNvGrpSpPr/>
            <p:nvPr/>
          </p:nvGrpSpPr>
          <p:grpSpPr>
            <a:xfrm>
              <a:off x="3998861" y="4133713"/>
              <a:ext cx="1788806" cy="307777"/>
              <a:chOff x="4124528" y="5930394"/>
              <a:chExt cx="1788806" cy="307777"/>
            </a:xfrm>
          </p:grpSpPr>
          <p:sp>
            <p:nvSpPr>
              <p:cNvPr id="81" name="矩形 80"/>
              <p:cNvSpPr/>
              <p:nvPr/>
            </p:nvSpPr>
            <p:spPr>
              <a:xfrm>
                <a:off x="4124528" y="6031148"/>
                <a:ext cx="106268" cy="106268"/>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2" name="文本框 81"/>
              <p:cNvSpPr txBox="1"/>
              <p:nvPr/>
            </p:nvSpPr>
            <p:spPr>
              <a:xfrm>
                <a:off x="4292377" y="5930394"/>
                <a:ext cx="1620957" cy="307777"/>
              </a:xfrm>
              <a:prstGeom prst="rect">
                <a:avLst/>
              </a:prstGeom>
              <a:noFill/>
            </p:spPr>
            <p:txBody>
              <a:bodyPr wrap="none" rtlCol="0">
                <a:spAutoFit/>
              </a:bodyPr>
              <a:lstStyle/>
              <a:p>
                <a:r>
                  <a:rPr lang="zh-CN" altLang="en-US" sz="1400">
                    <a:solidFill>
                      <a:schemeClr val="tx1">
                        <a:lumMod val="85000"/>
                        <a:lumOff val="15000"/>
                      </a:schemeClr>
                    </a:solidFill>
                  </a:rPr>
                  <a:t>一般公共预算收入</a:t>
                </a:r>
              </a:p>
            </p:txBody>
          </p:sp>
        </p:grpSp>
      </p:grpSp>
      <p:sp>
        <p:nvSpPr>
          <p:cNvPr id="83" name="文本框 82"/>
          <p:cNvSpPr txBox="1"/>
          <p:nvPr/>
        </p:nvSpPr>
        <p:spPr>
          <a:xfrm>
            <a:off x="4247249" y="2742040"/>
            <a:ext cx="1082348" cy="307777"/>
          </a:xfrm>
          <a:prstGeom prst="rect">
            <a:avLst/>
          </a:prstGeom>
          <a:noFill/>
        </p:spPr>
        <p:txBody>
          <a:bodyPr wrap="none" rtlCol="0">
            <a:spAutoFit/>
          </a:bodyPr>
          <a:lstStyle/>
          <a:p>
            <a:r>
              <a:rPr lang="zh-CN" altLang="en-US" sz="1400" b="1">
                <a:solidFill>
                  <a:schemeClr val="tx1">
                    <a:lumMod val="85000"/>
                    <a:lumOff val="15000"/>
                  </a:schemeClr>
                </a:solidFill>
              </a:rPr>
              <a:t>单位：亿元</a:t>
            </a:r>
          </a:p>
        </p:txBody>
      </p:sp>
      <p:grpSp>
        <p:nvGrpSpPr>
          <p:cNvPr id="15" name="组合 14"/>
          <p:cNvGrpSpPr/>
          <p:nvPr/>
        </p:nvGrpSpPr>
        <p:grpSpPr>
          <a:xfrm>
            <a:off x="1772820" y="2520935"/>
            <a:ext cx="1376986" cy="650492"/>
            <a:chOff x="1696073" y="3360318"/>
            <a:chExt cx="1376986" cy="650492"/>
          </a:xfrm>
        </p:grpSpPr>
        <p:sp>
          <p:nvSpPr>
            <p:cNvPr id="84" name="文本框 83"/>
            <p:cNvSpPr txBox="1"/>
            <p:nvPr/>
          </p:nvSpPr>
          <p:spPr>
            <a:xfrm>
              <a:off x="1696073" y="3360318"/>
              <a:ext cx="1376986" cy="338554"/>
            </a:xfrm>
            <a:prstGeom prst="rect">
              <a:avLst/>
            </a:prstGeom>
            <a:noFill/>
          </p:spPr>
          <p:txBody>
            <a:bodyPr wrap="square">
              <a:spAutoFit/>
            </a:bodyPr>
            <a:lstStyle/>
            <a:p>
              <a:pPr algn="ctr"/>
              <a:r>
                <a:rPr lang="zh-CN" altLang="en-US" sz="1600">
                  <a:solidFill>
                    <a:srgbClr val="ED7D31"/>
                  </a:solidFill>
                </a:rPr>
                <a:t>同比增</a:t>
              </a:r>
              <a:r>
                <a:rPr lang="en-US" altLang="zh-CN" sz="1600">
                  <a:solidFill>
                    <a:srgbClr val="ED7D31"/>
                  </a:solidFill>
                </a:rPr>
                <a:t>6.9%</a:t>
              </a:r>
              <a:endParaRPr lang="zh-CN" altLang="en-US" sz="1600" dirty="0">
                <a:solidFill>
                  <a:srgbClr val="ED7D31"/>
                </a:solidFill>
              </a:endParaRPr>
            </a:p>
          </p:txBody>
        </p:sp>
        <p:sp>
          <p:nvSpPr>
            <p:cNvPr id="85" name="curve-arrow-pointing-left_21112"/>
            <p:cNvSpPr/>
            <p:nvPr/>
          </p:nvSpPr>
          <p:spPr>
            <a:xfrm rot="17485822" flipH="1">
              <a:off x="2090647" y="3670083"/>
              <a:ext cx="376904" cy="304550"/>
            </a:xfrm>
            <a:custGeom>
              <a:avLst/>
              <a:gdLst>
                <a:gd name="T0" fmla="*/ 237 w 810"/>
                <a:gd name="T1" fmla="*/ 533 h 680"/>
                <a:gd name="T2" fmla="*/ 237 w 810"/>
                <a:gd name="T3" fmla="*/ 680 h 680"/>
                <a:gd name="T4" fmla="*/ 0 w 810"/>
                <a:gd name="T5" fmla="*/ 443 h 680"/>
                <a:gd name="T6" fmla="*/ 237 w 810"/>
                <a:gd name="T7" fmla="*/ 206 h 680"/>
                <a:gd name="T8" fmla="*/ 237 w 810"/>
                <a:gd name="T9" fmla="*/ 355 h 680"/>
                <a:gd name="T10" fmla="*/ 797 w 810"/>
                <a:gd name="T11" fmla="*/ 0 h 680"/>
                <a:gd name="T12" fmla="*/ 810 w 810"/>
                <a:gd name="T13" fmla="*/ 89 h 680"/>
                <a:gd name="T14" fmla="*/ 237 w 810"/>
                <a:gd name="T15" fmla="*/ 533 h 6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0" h="680">
                  <a:moveTo>
                    <a:pt x="237" y="533"/>
                  </a:moveTo>
                  <a:lnTo>
                    <a:pt x="237" y="680"/>
                  </a:lnTo>
                  <a:lnTo>
                    <a:pt x="0" y="443"/>
                  </a:lnTo>
                  <a:lnTo>
                    <a:pt x="237" y="206"/>
                  </a:lnTo>
                  <a:lnTo>
                    <a:pt x="237" y="355"/>
                  </a:lnTo>
                  <a:cubicBezTo>
                    <a:pt x="516" y="334"/>
                    <a:pt x="742" y="188"/>
                    <a:pt x="797" y="0"/>
                  </a:cubicBezTo>
                  <a:cubicBezTo>
                    <a:pt x="805" y="28"/>
                    <a:pt x="810" y="58"/>
                    <a:pt x="810" y="89"/>
                  </a:cubicBezTo>
                  <a:cubicBezTo>
                    <a:pt x="810" y="319"/>
                    <a:pt x="559" y="509"/>
                    <a:pt x="237" y="533"/>
                  </a:cubicBez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7D31"/>
                </a:solidFill>
              </a:endParaRPr>
            </a:p>
          </p:txBody>
        </p:sp>
      </p:grpSp>
      <p:grpSp>
        <p:nvGrpSpPr>
          <p:cNvPr id="16" name="组合 15"/>
          <p:cNvGrpSpPr/>
          <p:nvPr/>
        </p:nvGrpSpPr>
        <p:grpSpPr>
          <a:xfrm>
            <a:off x="1772820" y="3425658"/>
            <a:ext cx="1376986" cy="650492"/>
            <a:chOff x="1696073" y="4255484"/>
            <a:chExt cx="1376986" cy="650492"/>
          </a:xfrm>
        </p:grpSpPr>
        <p:sp>
          <p:nvSpPr>
            <p:cNvPr id="86" name="文本框 85"/>
            <p:cNvSpPr txBox="1"/>
            <p:nvPr/>
          </p:nvSpPr>
          <p:spPr>
            <a:xfrm>
              <a:off x="1696073" y="4255484"/>
              <a:ext cx="1376986" cy="338554"/>
            </a:xfrm>
            <a:prstGeom prst="rect">
              <a:avLst/>
            </a:prstGeom>
            <a:noFill/>
          </p:spPr>
          <p:txBody>
            <a:bodyPr wrap="square">
              <a:spAutoFit/>
            </a:bodyPr>
            <a:lstStyle/>
            <a:p>
              <a:pPr algn="ctr"/>
              <a:r>
                <a:rPr lang="zh-CN" altLang="en-US" sz="1600">
                  <a:solidFill>
                    <a:srgbClr val="1E77EC"/>
                  </a:solidFill>
                </a:rPr>
                <a:t>同比增</a:t>
              </a:r>
              <a:r>
                <a:rPr lang="en-US" altLang="zh-CN" sz="1600">
                  <a:solidFill>
                    <a:srgbClr val="1E77EC"/>
                  </a:solidFill>
                </a:rPr>
                <a:t>5.4%</a:t>
              </a:r>
              <a:endParaRPr lang="zh-CN" altLang="en-US" sz="1600" dirty="0">
                <a:solidFill>
                  <a:srgbClr val="1E77EC"/>
                </a:solidFill>
              </a:endParaRPr>
            </a:p>
          </p:txBody>
        </p:sp>
        <p:sp>
          <p:nvSpPr>
            <p:cNvPr id="87" name="curve-arrow-pointing-left_21112"/>
            <p:cNvSpPr/>
            <p:nvPr/>
          </p:nvSpPr>
          <p:spPr>
            <a:xfrm rot="17485822" flipH="1">
              <a:off x="2090647" y="4565249"/>
              <a:ext cx="376904" cy="304550"/>
            </a:xfrm>
            <a:custGeom>
              <a:avLst/>
              <a:gdLst>
                <a:gd name="T0" fmla="*/ 237 w 810"/>
                <a:gd name="T1" fmla="*/ 533 h 680"/>
                <a:gd name="T2" fmla="*/ 237 w 810"/>
                <a:gd name="T3" fmla="*/ 680 h 680"/>
                <a:gd name="T4" fmla="*/ 0 w 810"/>
                <a:gd name="T5" fmla="*/ 443 h 680"/>
                <a:gd name="T6" fmla="*/ 237 w 810"/>
                <a:gd name="T7" fmla="*/ 206 h 680"/>
                <a:gd name="T8" fmla="*/ 237 w 810"/>
                <a:gd name="T9" fmla="*/ 355 h 680"/>
                <a:gd name="T10" fmla="*/ 797 w 810"/>
                <a:gd name="T11" fmla="*/ 0 h 680"/>
                <a:gd name="T12" fmla="*/ 810 w 810"/>
                <a:gd name="T13" fmla="*/ 89 h 680"/>
                <a:gd name="T14" fmla="*/ 237 w 810"/>
                <a:gd name="T15" fmla="*/ 533 h 6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0" h="680">
                  <a:moveTo>
                    <a:pt x="237" y="533"/>
                  </a:moveTo>
                  <a:lnTo>
                    <a:pt x="237" y="680"/>
                  </a:lnTo>
                  <a:lnTo>
                    <a:pt x="0" y="443"/>
                  </a:lnTo>
                  <a:lnTo>
                    <a:pt x="237" y="206"/>
                  </a:lnTo>
                  <a:lnTo>
                    <a:pt x="237" y="355"/>
                  </a:lnTo>
                  <a:cubicBezTo>
                    <a:pt x="516" y="334"/>
                    <a:pt x="742" y="188"/>
                    <a:pt x="797" y="0"/>
                  </a:cubicBezTo>
                  <a:cubicBezTo>
                    <a:pt x="805" y="28"/>
                    <a:pt x="810" y="58"/>
                    <a:pt x="810" y="89"/>
                  </a:cubicBezTo>
                  <a:cubicBezTo>
                    <a:pt x="810" y="319"/>
                    <a:pt x="559" y="509"/>
                    <a:pt x="237" y="533"/>
                  </a:cubicBezTo>
                  <a:close/>
                </a:path>
              </a:pathLst>
            </a:cu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E77EC"/>
                </a:solidFill>
              </a:endParaRPr>
            </a:p>
          </p:txBody>
        </p:sp>
      </p:grpSp>
      <p:sp>
        <p:nvSpPr>
          <p:cNvPr id="88" name="矩形 87"/>
          <p:cNvSpPr/>
          <p:nvPr/>
        </p:nvSpPr>
        <p:spPr>
          <a:xfrm>
            <a:off x="1017975" y="3539560"/>
            <a:ext cx="678848" cy="784615"/>
          </a:xfrm>
          <a:prstGeom prst="rect">
            <a:avLst/>
          </a:prstGeom>
          <a:gradFill>
            <a:gsLst>
              <a:gs pos="100000">
                <a:srgbClr val="1E77EC"/>
              </a:gs>
              <a:gs pos="0">
                <a:srgbClr val="0E4F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89" name="直接连接符 88"/>
          <p:cNvCxnSpPr/>
          <p:nvPr/>
        </p:nvCxnSpPr>
        <p:spPr>
          <a:xfrm>
            <a:off x="703092" y="4324177"/>
            <a:ext cx="5113876" cy="0"/>
          </a:xfrm>
          <a:prstGeom prst="line">
            <a:avLst/>
          </a:prstGeom>
          <a:ln w="63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703092" y="2730910"/>
            <a:ext cx="0" cy="1593267"/>
          </a:xfrm>
          <a:prstGeom prst="line">
            <a:avLst/>
          </a:prstGeom>
          <a:ln w="63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1" name="矩形 90"/>
          <p:cNvSpPr/>
          <p:nvPr/>
        </p:nvSpPr>
        <p:spPr>
          <a:xfrm>
            <a:off x="3075304" y="3296890"/>
            <a:ext cx="678848" cy="1027287"/>
          </a:xfrm>
          <a:prstGeom prst="rect">
            <a:avLst/>
          </a:prstGeom>
          <a:gradFill>
            <a:gsLst>
              <a:gs pos="100000">
                <a:srgbClr val="1E77EC"/>
              </a:gs>
              <a:gs pos="0">
                <a:srgbClr val="0E4FA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1107972" y="3578286"/>
            <a:ext cx="498855" cy="307777"/>
          </a:xfrm>
          <a:prstGeom prst="rect">
            <a:avLst/>
          </a:prstGeom>
          <a:noFill/>
        </p:spPr>
        <p:txBody>
          <a:bodyPr wrap="none" rtlCol="0">
            <a:spAutoFit/>
          </a:bodyPr>
          <a:lstStyle/>
          <a:p>
            <a:pPr algn="ctr"/>
            <a:r>
              <a:rPr lang="en-US" altLang="zh-CN" sz="1400" b="1">
                <a:solidFill>
                  <a:schemeClr val="bg1"/>
                </a:solidFill>
              </a:rPr>
              <a:t>42.2</a:t>
            </a:r>
            <a:endParaRPr lang="zh-CN" altLang="en-US" sz="1400" b="1">
              <a:solidFill>
                <a:schemeClr val="bg1"/>
              </a:solidFill>
            </a:endParaRPr>
          </a:p>
        </p:txBody>
      </p:sp>
      <p:sp>
        <p:nvSpPr>
          <p:cNvPr id="93" name="文本框 92"/>
          <p:cNvSpPr txBox="1"/>
          <p:nvPr/>
        </p:nvSpPr>
        <p:spPr>
          <a:xfrm>
            <a:off x="3165301" y="3357640"/>
            <a:ext cx="498855" cy="307777"/>
          </a:xfrm>
          <a:prstGeom prst="rect">
            <a:avLst/>
          </a:prstGeom>
          <a:noFill/>
        </p:spPr>
        <p:txBody>
          <a:bodyPr wrap="none" rtlCol="0">
            <a:spAutoFit/>
          </a:bodyPr>
          <a:lstStyle/>
          <a:p>
            <a:pPr algn="ctr"/>
            <a:r>
              <a:rPr lang="en-US" altLang="zh-CN" sz="1400" b="1">
                <a:solidFill>
                  <a:schemeClr val="bg1"/>
                </a:solidFill>
              </a:rPr>
              <a:t>47.1</a:t>
            </a:r>
            <a:endParaRPr lang="zh-CN" altLang="en-US" sz="1400" b="1">
              <a:solidFill>
                <a:schemeClr val="bg1"/>
              </a:solidFill>
            </a:endParaRPr>
          </a:p>
        </p:txBody>
      </p:sp>
      <p:sp>
        <p:nvSpPr>
          <p:cNvPr id="95" name="文本框 94"/>
          <p:cNvSpPr txBox="1"/>
          <p:nvPr/>
        </p:nvSpPr>
        <p:spPr>
          <a:xfrm>
            <a:off x="616466" y="4898762"/>
            <a:ext cx="2594326" cy="1021305"/>
          </a:xfrm>
          <a:prstGeom prst="rect">
            <a:avLst/>
          </a:prstGeom>
          <a:noFill/>
        </p:spPr>
        <p:txBody>
          <a:bodyPr wrap="square">
            <a:spAutoFit/>
          </a:bodyPr>
          <a:lstStyle/>
          <a:p>
            <a:pPr>
              <a:lnSpc>
                <a:spcPct val="130000"/>
              </a:lnSpc>
            </a:pPr>
            <a:r>
              <a:rPr lang="zh-CN" altLang="en-US" sz="1600" dirty="0"/>
              <a:t>高于全省平均增幅</a:t>
            </a:r>
            <a:r>
              <a:rPr lang="en-US" altLang="zh-CN" sz="1600" dirty="0"/>
              <a:t>4.5</a:t>
            </a:r>
            <a:r>
              <a:rPr lang="zh-CN" altLang="en-US" sz="1600" dirty="0"/>
              <a:t>个百分点、全国平均增幅</a:t>
            </a:r>
            <a:r>
              <a:rPr lang="en-US" altLang="zh-CN" sz="1600" dirty="0"/>
              <a:t>2.8</a:t>
            </a:r>
            <a:r>
              <a:rPr lang="zh-CN" altLang="en-US" sz="1600" dirty="0"/>
              <a:t>个百分点</a:t>
            </a:r>
          </a:p>
        </p:txBody>
      </p:sp>
      <p:sp>
        <p:nvSpPr>
          <p:cNvPr id="96" name="文本框 95"/>
          <p:cNvSpPr txBox="1"/>
          <p:nvPr/>
        </p:nvSpPr>
        <p:spPr>
          <a:xfrm>
            <a:off x="616466" y="4573998"/>
            <a:ext cx="1826141" cy="338554"/>
          </a:xfrm>
          <a:prstGeom prst="rect">
            <a:avLst/>
          </a:prstGeom>
          <a:noFill/>
        </p:spPr>
        <p:txBody>
          <a:bodyPr wrap="none" rtlCol="0">
            <a:spAutoFit/>
          </a:bodyPr>
          <a:lstStyle/>
          <a:p>
            <a:r>
              <a:rPr lang="zh-CN" altLang="en-US" sz="1600" b="1">
                <a:solidFill>
                  <a:srgbClr val="ED7D31"/>
                </a:solidFill>
              </a:rPr>
              <a:t>一般公共预算收入</a:t>
            </a:r>
          </a:p>
        </p:txBody>
      </p:sp>
      <p:sp>
        <p:nvSpPr>
          <p:cNvPr id="94" name="文本框 93"/>
          <p:cNvSpPr txBox="1"/>
          <p:nvPr/>
        </p:nvSpPr>
        <p:spPr>
          <a:xfrm>
            <a:off x="3345110" y="4898762"/>
            <a:ext cx="2743200" cy="1021305"/>
          </a:xfrm>
          <a:prstGeom prst="rect">
            <a:avLst/>
          </a:prstGeom>
          <a:noFill/>
        </p:spPr>
        <p:txBody>
          <a:bodyPr wrap="square">
            <a:spAutoFit/>
          </a:bodyPr>
          <a:lstStyle>
            <a:defPPr>
              <a:defRPr lang="zh-CN"/>
            </a:defPPr>
            <a:lvl1pPr>
              <a:defRPr sz="1400"/>
            </a:lvl1pPr>
          </a:lstStyle>
          <a:p>
            <a:pPr>
              <a:lnSpc>
                <a:spcPct val="130000"/>
              </a:lnSpc>
            </a:pPr>
            <a:r>
              <a:rPr lang="zh-CN" altLang="en-US" sz="1600" dirty="0"/>
              <a:t>高于全省平均增幅</a:t>
            </a:r>
            <a:r>
              <a:rPr lang="en-US" altLang="zh-CN" sz="1600" dirty="0"/>
              <a:t>6.2</a:t>
            </a:r>
            <a:r>
              <a:rPr lang="zh-CN" altLang="en-US" sz="1600" dirty="0"/>
              <a:t>个百分点、全国平均增幅</a:t>
            </a:r>
            <a:r>
              <a:rPr lang="en-US" altLang="zh-CN" sz="1600" dirty="0"/>
              <a:t>3.9</a:t>
            </a:r>
            <a:r>
              <a:rPr lang="zh-CN" altLang="en-US" sz="1600" dirty="0"/>
              <a:t>个百分点</a:t>
            </a:r>
          </a:p>
        </p:txBody>
      </p:sp>
      <p:sp>
        <p:nvSpPr>
          <p:cNvPr id="97" name="文本框 96"/>
          <p:cNvSpPr txBox="1"/>
          <p:nvPr/>
        </p:nvSpPr>
        <p:spPr>
          <a:xfrm>
            <a:off x="3345110" y="4573998"/>
            <a:ext cx="1005403" cy="338554"/>
          </a:xfrm>
          <a:prstGeom prst="rect">
            <a:avLst/>
          </a:prstGeom>
          <a:noFill/>
        </p:spPr>
        <p:txBody>
          <a:bodyPr wrap="none" rtlCol="0">
            <a:spAutoFit/>
          </a:bodyPr>
          <a:lstStyle/>
          <a:p>
            <a:r>
              <a:rPr lang="zh-CN" altLang="en-US" sz="1600" b="1">
                <a:solidFill>
                  <a:srgbClr val="1E77EC"/>
                </a:solidFill>
              </a:rPr>
              <a:t>税收收入</a:t>
            </a:r>
          </a:p>
        </p:txBody>
      </p:sp>
      <p:sp>
        <p:nvSpPr>
          <p:cNvPr id="18" name="等腰三角形 17"/>
          <p:cNvSpPr/>
          <p:nvPr/>
        </p:nvSpPr>
        <p:spPr>
          <a:xfrm rot="5400000">
            <a:off x="2452530" y="4697553"/>
            <a:ext cx="117126" cy="100970"/>
          </a:xfrm>
          <a:prstGeom prst="triangl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rot="5400000">
            <a:off x="4360436" y="4697553"/>
            <a:ext cx="117126" cy="100970"/>
          </a:xfrm>
          <a:prstGeom prst="triangl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1107972" y="2907019"/>
            <a:ext cx="498855" cy="307777"/>
          </a:xfrm>
          <a:prstGeom prst="rect">
            <a:avLst/>
          </a:prstGeom>
          <a:noFill/>
        </p:spPr>
        <p:txBody>
          <a:bodyPr wrap="none" rtlCol="0">
            <a:spAutoFit/>
          </a:bodyPr>
          <a:lstStyle/>
          <a:p>
            <a:pPr algn="ctr"/>
            <a:r>
              <a:rPr lang="en-US" altLang="zh-CN" sz="1400" b="1">
                <a:solidFill>
                  <a:schemeClr val="bg1"/>
                </a:solidFill>
              </a:rPr>
              <a:t>60.8</a:t>
            </a:r>
            <a:endParaRPr lang="zh-CN" altLang="en-US" sz="1400" b="1">
              <a:solidFill>
                <a:schemeClr val="bg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9604299" y="1042892"/>
            <a:ext cx="858431" cy="858429"/>
          </a:xfrm>
          <a:prstGeom prst="ellipse">
            <a:avLst/>
          </a:prstGeom>
          <a:gradFill flip="none" rotWithShape="1">
            <a:gsLst>
              <a:gs pos="0">
                <a:srgbClr val="1E77EC">
                  <a:alpha val="24000"/>
                </a:srgbClr>
              </a:gs>
              <a:gs pos="83000">
                <a:srgbClr val="284B90">
                  <a:alpha val="0"/>
                </a:srgbClr>
              </a:gs>
            </a:gsLst>
            <a:lin ang="8100000" scaled="1"/>
            <a:tileRect/>
          </a:gradFill>
          <a:ln>
            <a:noFill/>
          </a:ln>
          <a:effectLst>
            <a:innerShdw blurRad="355600">
              <a:schemeClr val="accent1">
                <a:lumMod val="7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cs typeface="+mn-cs"/>
            </a:endParaRPr>
          </a:p>
        </p:txBody>
      </p:sp>
      <p:grpSp>
        <p:nvGrpSpPr>
          <p:cNvPr id="34" name="组合 33"/>
          <p:cNvGrpSpPr/>
          <p:nvPr/>
        </p:nvGrpSpPr>
        <p:grpSpPr>
          <a:xfrm>
            <a:off x="-3175" y="4129712"/>
            <a:ext cx="12195175" cy="2829928"/>
            <a:chOff x="-3175" y="3717373"/>
            <a:chExt cx="12195175" cy="3242267"/>
          </a:xfrm>
        </p:grpSpPr>
        <p:sp>
          <p:nvSpPr>
            <p:cNvPr id="2" name="Freeform 6"/>
            <p:cNvSpPr/>
            <p:nvPr/>
          </p:nvSpPr>
          <p:spPr bwMode="auto">
            <a:xfrm>
              <a:off x="-3175" y="3717373"/>
              <a:ext cx="11814175" cy="3092450"/>
            </a:xfrm>
            <a:custGeom>
              <a:avLst/>
              <a:gdLst>
                <a:gd name="T0" fmla="*/ 3721 w 3721"/>
                <a:gd name="T1" fmla="*/ 486 h 1070"/>
                <a:gd name="T2" fmla="*/ 2514 w 3721"/>
                <a:gd name="T3" fmla="*/ 574 h 1070"/>
                <a:gd name="T4" fmla="*/ 54 w 3721"/>
                <a:gd name="T5" fmla="*/ 33 h 1070"/>
                <a:gd name="T6" fmla="*/ 0 w 3721"/>
                <a:gd name="T7" fmla="*/ 0 h 1070"/>
                <a:gd name="T8" fmla="*/ 0 w 3721"/>
                <a:gd name="T9" fmla="*/ 937 h 1070"/>
                <a:gd name="T10" fmla="*/ 3721 w 3721"/>
                <a:gd name="T11" fmla="*/ 486 h 1070"/>
              </a:gdLst>
              <a:ahLst/>
              <a:cxnLst>
                <a:cxn ang="0">
                  <a:pos x="T0" y="T1"/>
                </a:cxn>
                <a:cxn ang="0">
                  <a:pos x="T2" y="T3"/>
                </a:cxn>
                <a:cxn ang="0">
                  <a:pos x="T4" y="T5"/>
                </a:cxn>
                <a:cxn ang="0">
                  <a:pos x="T6" y="T7"/>
                </a:cxn>
                <a:cxn ang="0">
                  <a:pos x="T8" y="T9"/>
                </a:cxn>
                <a:cxn ang="0">
                  <a:pos x="T10" y="T11"/>
                </a:cxn>
              </a:cxnLst>
              <a:rect l="0" t="0" r="r" b="b"/>
              <a:pathLst>
                <a:path w="3721" h="1070">
                  <a:moveTo>
                    <a:pt x="3721" y="486"/>
                  </a:moveTo>
                  <a:cubicBezTo>
                    <a:pt x="3336" y="547"/>
                    <a:pt x="2921" y="578"/>
                    <a:pt x="2514" y="574"/>
                  </a:cubicBezTo>
                  <a:cubicBezTo>
                    <a:pt x="1553" y="566"/>
                    <a:pt x="586" y="358"/>
                    <a:pt x="54" y="33"/>
                  </a:cubicBezTo>
                  <a:cubicBezTo>
                    <a:pt x="35" y="22"/>
                    <a:pt x="18" y="11"/>
                    <a:pt x="0" y="0"/>
                  </a:cubicBezTo>
                  <a:cubicBezTo>
                    <a:pt x="0" y="937"/>
                    <a:pt x="0" y="937"/>
                    <a:pt x="0" y="937"/>
                  </a:cubicBezTo>
                  <a:cubicBezTo>
                    <a:pt x="499" y="980"/>
                    <a:pt x="2207" y="1070"/>
                    <a:pt x="3721" y="486"/>
                  </a:cubicBezTo>
                  <a:close/>
                </a:path>
              </a:pathLst>
            </a:custGeom>
            <a:solidFill>
              <a:srgbClr val="1E77EC">
                <a:alpha val="95000"/>
              </a:srgb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 name="任意多边形: 形状 7"/>
            <p:cNvSpPr/>
            <p:nvPr/>
          </p:nvSpPr>
          <p:spPr bwMode="auto">
            <a:xfrm>
              <a:off x="2136775" y="3807860"/>
              <a:ext cx="10055225" cy="1573213"/>
            </a:xfrm>
            <a:custGeom>
              <a:avLst/>
              <a:gdLst>
                <a:gd name="T0" fmla="*/ 10055225 w 10055225"/>
                <a:gd name="T1" fmla="*/ 0 h 1568809"/>
                <a:gd name="T2" fmla="*/ 10055225 w 10055225"/>
                <a:gd name="T3" fmla="*/ 1255981 h 1568809"/>
                <a:gd name="T4" fmla="*/ 10055215 w 10055225"/>
                <a:gd name="T5" fmla="*/ 1255984 h 1568809"/>
                <a:gd name="T6" fmla="*/ 5841817 w 10055225"/>
                <a:gd name="T7" fmla="*/ 1572156 h 1568809"/>
                <a:gd name="T8" fmla="*/ 0 w 10055225"/>
                <a:gd name="T9" fmla="*/ 789387 h 1568809"/>
                <a:gd name="T10" fmla="*/ 10041195 w 10055225"/>
                <a:gd name="T11" fmla="*/ 298 h 15688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55225" h="1568809">
                  <a:moveTo>
                    <a:pt x="10055225" y="0"/>
                  </a:moveTo>
                  <a:lnTo>
                    <a:pt x="10055225" y="1252335"/>
                  </a:lnTo>
                  <a:lnTo>
                    <a:pt x="10055215" y="1252338"/>
                  </a:lnTo>
                  <a:cubicBezTo>
                    <a:pt x="8727676" y="1469125"/>
                    <a:pt x="7270727" y="1581930"/>
                    <a:pt x="5841817" y="1567593"/>
                  </a:cubicBezTo>
                  <a:cubicBezTo>
                    <a:pt x="3752912" y="1550105"/>
                    <a:pt x="1657536" y="1263997"/>
                    <a:pt x="0" y="787096"/>
                  </a:cubicBezTo>
                  <a:cubicBezTo>
                    <a:pt x="6006816" y="1526946"/>
                    <a:pt x="9237770" y="610169"/>
                    <a:pt x="10041195" y="297"/>
                  </a:cubicBezTo>
                  <a:lnTo>
                    <a:pt x="10055225" y="0"/>
                  </a:lnTo>
                  <a:close/>
                </a:path>
              </a:pathLst>
            </a:custGeom>
            <a:solidFill>
              <a:srgbClr val="284B90"/>
            </a:solidFill>
            <a:ln w="9525">
              <a:noFill/>
              <a:round/>
            </a:ln>
          </p:spPr>
          <p:txBody>
            <a:bodyPr/>
            <a:lstStyle/>
            <a:p>
              <a:pPr>
                <a:defRPr/>
              </a:pPr>
              <a:endParaRPr lang="zh-CN" altLang="en-US"/>
            </a:p>
          </p:txBody>
        </p:sp>
        <p:sp>
          <p:nvSpPr>
            <p:cNvPr id="4" name="任意多边形: 形状 9"/>
            <p:cNvSpPr/>
            <p:nvPr/>
          </p:nvSpPr>
          <p:spPr bwMode="auto">
            <a:xfrm>
              <a:off x="0" y="5124125"/>
              <a:ext cx="11811000" cy="1835515"/>
            </a:xfrm>
            <a:custGeom>
              <a:avLst/>
              <a:gdLst>
                <a:gd name="connsiteX0" fmla="*/ 11811000 w 11811000"/>
                <a:gd name="connsiteY0" fmla="*/ 0 h 1852788"/>
                <a:gd name="connsiteX1" fmla="*/ 156461 w 11811000"/>
                <a:gd name="connsiteY1" fmla="*/ 1836662 h 1852788"/>
                <a:gd name="connsiteX2" fmla="*/ 0 w 11811000"/>
                <a:gd name="connsiteY2" fmla="*/ 1826394 h 1852788"/>
                <a:gd name="connsiteX3" fmla="*/ 0 w 11811000"/>
                <a:gd name="connsiteY3" fmla="*/ 107330 h 1852788"/>
                <a:gd name="connsiteX4" fmla="*/ 118698 w 11811000"/>
                <a:gd name="connsiteY4" fmla="*/ 159825 h 1852788"/>
                <a:gd name="connsiteX5" fmla="*/ 6307957 w 11811000"/>
                <a:gd name="connsiteY5" fmla="*/ 588033 h 1852788"/>
                <a:gd name="connsiteX6" fmla="*/ 11811000 w 11811000"/>
                <a:gd name="connsiteY6" fmla="*/ 0 h 1852788"/>
                <a:gd name="connsiteX0-1" fmla="*/ 11811000 w 11811000"/>
                <a:gd name="connsiteY0-2" fmla="*/ 0 h 1835688"/>
                <a:gd name="connsiteX1-3" fmla="*/ 156461 w 11811000"/>
                <a:gd name="connsiteY1-4" fmla="*/ 1818970 h 1835688"/>
                <a:gd name="connsiteX2-5" fmla="*/ 0 w 11811000"/>
                <a:gd name="connsiteY2-6" fmla="*/ 1808702 h 1835688"/>
                <a:gd name="connsiteX3-7" fmla="*/ 0 w 11811000"/>
                <a:gd name="connsiteY3-8" fmla="*/ 89638 h 1835688"/>
                <a:gd name="connsiteX4-9" fmla="*/ 118698 w 11811000"/>
                <a:gd name="connsiteY4-10" fmla="*/ 142133 h 1835688"/>
                <a:gd name="connsiteX5-11" fmla="*/ 6307957 w 11811000"/>
                <a:gd name="connsiteY5-12" fmla="*/ 570341 h 1835688"/>
                <a:gd name="connsiteX6-13" fmla="*/ 11811000 w 11811000"/>
                <a:gd name="connsiteY6-14" fmla="*/ 0 h 18356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1811000" h="1835688">
                  <a:moveTo>
                    <a:pt x="11811000" y="0"/>
                  </a:moveTo>
                  <a:cubicBezTo>
                    <a:pt x="7154037" y="1635314"/>
                    <a:pt x="1919424" y="1914879"/>
                    <a:pt x="156461" y="1818970"/>
                  </a:cubicBezTo>
                  <a:lnTo>
                    <a:pt x="0" y="1808702"/>
                  </a:lnTo>
                  <a:lnTo>
                    <a:pt x="0" y="89638"/>
                  </a:lnTo>
                  <a:lnTo>
                    <a:pt x="118698" y="142133"/>
                  </a:lnTo>
                  <a:cubicBezTo>
                    <a:pt x="1363171" y="603258"/>
                    <a:pt x="4446118" y="579829"/>
                    <a:pt x="6307957" y="570341"/>
                  </a:cubicBezTo>
                  <a:cubicBezTo>
                    <a:pt x="8293920" y="560222"/>
                    <a:pt x="10588233" y="176410"/>
                    <a:pt x="11811000" y="0"/>
                  </a:cubicBezTo>
                  <a:close/>
                </a:path>
              </a:pathLst>
            </a:custGeom>
            <a:solidFill>
              <a:srgbClr val="19BCF3">
                <a:alpha val="23000"/>
              </a:srgbClr>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8" name="组合 17"/>
          <p:cNvGrpSpPr/>
          <p:nvPr/>
        </p:nvGrpSpPr>
        <p:grpSpPr>
          <a:xfrm>
            <a:off x="1872476" y="702666"/>
            <a:ext cx="8456720" cy="1422246"/>
            <a:chOff x="2724222" y="1066070"/>
            <a:chExt cx="8456720" cy="1422246"/>
          </a:xfrm>
        </p:grpSpPr>
        <p:grpSp>
          <p:nvGrpSpPr>
            <p:cNvPr id="17" name="组合 16"/>
            <p:cNvGrpSpPr/>
            <p:nvPr/>
          </p:nvGrpSpPr>
          <p:grpSpPr>
            <a:xfrm>
              <a:off x="2724222" y="1066070"/>
              <a:ext cx="1787726" cy="1422246"/>
              <a:chOff x="2653102" y="1682238"/>
              <a:chExt cx="1787726" cy="1422246"/>
            </a:xfrm>
          </p:grpSpPr>
          <p:sp>
            <p:nvSpPr>
              <p:cNvPr id="6" name="文本框 5"/>
              <p:cNvSpPr txBox="1"/>
              <p:nvPr/>
            </p:nvSpPr>
            <p:spPr>
              <a:xfrm>
                <a:off x="2653102" y="2250719"/>
                <a:ext cx="861623" cy="769441"/>
              </a:xfrm>
              <a:prstGeom prst="rect">
                <a:avLst/>
              </a:prstGeom>
              <a:noFill/>
            </p:spPr>
            <p:txBody>
              <a:bodyPr wrap="square">
                <a:spAutoFit/>
              </a:bodyPr>
              <a:lstStyle>
                <a:defPPr>
                  <a:defRPr lang="zh-CN"/>
                </a:defPPr>
                <a:lvl1pPr algn="just">
                  <a:defRPr sz="4000" b="1" spc="300">
                    <a:solidFill>
                      <a:srgbClr val="284B90"/>
                    </a:solidFill>
                  </a:defRPr>
                </a:lvl1pPr>
              </a:lstStyle>
              <a:p>
                <a:r>
                  <a:rPr lang="zh-CN" altLang="en-US" sz="4400" dirty="0"/>
                  <a:t>篇</a:t>
                </a:r>
              </a:p>
            </p:txBody>
          </p:sp>
          <p:sp>
            <p:nvSpPr>
              <p:cNvPr id="15" name="文本框 14"/>
              <p:cNvSpPr txBox="1"/>
              <p:nvPr/>
            </p:nvSpPr>
            <p:spPr>
              <a:xfrm>
                <a:off x="2974390" y="1682238"/>
                <a:ext cx="1060998" cy="769441"/>
              </a:xfrm>
              <a:prstGeom prst="rect">
                <a:avLst/>
              </a:prstGeom>
              <a:noFill/>
            </p:spPr>
            <p:txBody>
              <a:bodyPr wrap="square">
                <a:spAutoFit/>
              </a:bodyPr>
              <a:lstStyle>
                <a:defPPr>
                  <a:defRPr lang="zh-CN"/>
                </a:defPPr>
                <a:lvl1pPr algn="just">
                  <a:defRPr sz="4000" b="1" spc="300">
                    <a:solidFill>
                      <a:srgbClr val="284B90"/>
                    </a:solidFill>
                  </a:defRPr>
                </a:lvl1pPr>
              </a:lstStyle>
              <a:p>
                <a:pPr algn="ctr"/>
                <a:r>
                  <a:rPr lang="zh-CN" altLang="en-US" sz="4400" dirty="0"/>
                  <a:t>下</a:t>
                </a:r>
              </a:p>
            </p:txBody>
          </p:sp>
          <p:sp>
            <p:nvSpPr>
              <p:cNvPr id="16" name="任意多边形: 形状 15"/>
              <p:cNvSpPr/>
              <p:nvPr/>
            </p:nvSpPr>
            <p:spPr>
              <a:xfrm>
                <a:off x="2909208" y="1892904"/>
                <a:ext cx="1531620" cy="1211580"/>
              </a:xfrm>
              <a:custGeom>
                <a:avLst/>
                <a:gdLst>
                  <a:gd name="connsiteX0" fmla="*/ 975360 w 1531620"/>
                  <a:gd name="connsiteY0" fmla="*/ 0 h 1211580"/>
                  <a:gd name="connsiteX1" fmla="*/ 0 w 1531620"/>
                  <a:gd name="connsiteY1" fmla="*/ 1211580 h 1211580"/>
                  <a:gd name="connsiteX2" fmla="*/ 1524000 w 1531620"/>
                  <a:gd name="connsiteY2" fmla="*/ 1211580 h 1211580"/>
                  <a:gd name="connsiteX3" fmla="*/ 1531620 w 1531620"/>
                  <a:gd name="connsiteY3" fmla="*/ 7620 h 1211580"/>
                  <a:gd name="connsiteX4" fmla="*/ 975360 w 1531620"/>
                  <a:gd name="connsiteY4" fmla="*/ 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1620" h="1211580">
                    <a:moveTo>
                      <a:pt x="975360" y="0"/>
                    </a:moveTo>
                    <a:lnTo>
                      <a:pt x="0" y="1211580"/>
                    </a:lnTo>
                    <a:lnTo>
                      <a:pt x="1524000" y="1211580"/>
                    </a:lnTo>
                    <a:lnTo>
                      <a:pt x="1531620" y="7620"/>
                    </a:lnTo>
                    <a:lnTo>
                      <a:pt x="9753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H="1">
                <a:off x="2909208" y="1914312"/>
                <a:ext cx="972459" cy="1190172"/>
              </a:xfrm>
              <a:prstGeom prst="line">
                <a:avLst/>
              </a:prstGeom>
              <a:ln w="25400">
                <a:solidFill>
                  <a:srgbClr val="284B9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3841952" y="1589688"/>
              <a:ext cx="7338990" cy="646331"/>
            </a:xfrm>
            <a:prstGeom prst="rect">
              <a:avLst/>
            </a:prstGeom>
            <a:noFill/>
          </p:spPr>
          <p:txBody>
            <a:bodyPr wrap="square">
              <a:spAutoFit/>
            </a:bodyPr>
            <a:lstStyle/>
            <a:p>
              <a:r>
                <a:rPr lang="zh-CN" altLang="en-US" sz="3600" b="1" spc="300" dirty="0">
                  <a:solidFill>
                    <a:schemeClr val="tx1">
                      <a:lumMod val="95000"/>
                      <a:lumOff val="5000"/>
                    </a:schemeClr>
                  </a:solidFill>
                </a:rPr>
                <a:t>破解财政“紧平衡”的几点思考</a:t>
              </a:r>
            </a:p>
          </p:txBody>
        </p:sp>
      </p:grpSp>
      <p:sp>
        <p:nvSpPr>
          <p:cNvPr id="20" name="文本框 19"/>
          <p:cNvSpPr txBox="1"/>
          <p:nvPr/>
        </p:nvSpPr>
        <p:spPr>
          <a:xfrm>
            <a:off x="2952115" y="2453005"/>
            <a:ext cx="7874635" cy="491490"/>
          </a:xfrm>
          <a:prstGeom prst="rect">
            <a:avLst/>
          </a:prstGeom>
          <a:noFill/>
        </p:spPr>
        <p:txBody>
          <a:bodyPr wrap="square">
            <a:spAutoFit/>
          </a:bodyPr>
          <a:lstStyle/>
          <a:p>
            <a:r>
              <a:rPr lang="zh-CN" altLang="en-US" sz="2600" b="1" dirty="0">
                <a:solidFill>
                  <a:srgbClr val="284B90"/>
                </a:solidFill>
              </a:rPr>
              <a:t>第三</a:t>
            </a:r>
            <a:r>
              <a:rPr lang="zh-CN" altLang="en-US" sz="2600" b="1">
                <a:solidFill>
                  <a:srgbClr val="284B90"/>
                </a:solidFill>
              </a:rPr>
              <a:t>部分</a:t>
            </a:r>
            <a:r>
              <a:rPr lang="en-US" altLang="zh-CN" sz="2600" b="1">
                <a:solidFill>
                  <a:srgbClr val="284B90"/>
                </a:solidFill>
              </a:rPr>
              <a:t>  </a:t>
            </a:r>
            <a:r>
              <a:rPr lang="zh-CN" altLang="en-US" sz="2600" b="1">
                <a:solidFill>
                  <a:srgbClr val="284B90"/>
                </a:solidFill>
              </a:rPr>
              <a:t> 抢抓减税降费红利</a:t>
            </a:r>
            <a:r>
              <a:rPr lang="en-US" altLang="zh-CN" sz="2600">
                <a:solidFill>
                  <a:srgbClr val="284B90"/>
                </a:solidFill>
              </a:rPr>
              <a:t>  </a:t>
            </a:r>
            <a:endParaRPr lang="zh-CN" altLang="en-US" sz="2600" b="1" dirty="0">
              <a:solidFill>
                <a:srgbClr val="284B90"/>
              </a:solidFill>
            </a:endParaRPr>
          </a:p>
        </p:txBody>
      </p:sp>
      <p:grpSp>
        <p:nvGrpSpPr>
          <p:cNvPr id="21" name="组合 20"/>
          <p:cNvGrpSpPr/>
          <p:nvPr/>
        </p:nvGrpSpPr>
        <p:grpSpPr>
          <a:xfrm>
            <a:off x="2740792" y="2608654"/>
            <a:ext cx="199458" cy="177994"/>
            <a:chOff x="4064440" y="1928816"/>
            <a:chExt cx="199458" cy="177994"/>
          </a:xfrm>
        </p:grpSpPr>
        <p:sp>
          <p:nvSpPr>
            <p:cNvPr id="22" name="等腰三角形 21"/>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2952115" y="3265805"/>
            <a:ext cx="7649845" cy="491490"/>
          </a:xfrm>
          <a:prstGeom prst="rect">
            <a:avLst/>
          </a:prstGeom>
          <a:noFill/>
        </p:spPr>
        <p:txBody>
          <a:bodyPr wrap="square">
            <a:spAutoFit/>
          </a:bodyPr>
          <a:lstStyle/>
          <a:p>
            <a:r>
              <a:rPr lang="zh-CN" altLang="en-US" sz="2600" dirty="0">
                <a:solidFill>
                  <a:srgbClr val="284B90"/>
                </a:solidFill>
              </a:rPr>
              <a:t>第四部分 </a:t>
            </a:r>
            <a:r>
              <a:rPr lang="en-US" altLang="zh-CN" sz="2600" dirty="0">
                <a:solidFill>
                  <a:srgbClr val="284B90"/>
                </a:solidFill>
              </a:rPr>
              <a:t>  </a:t>
            </a:r>
            <a:r>
              <a:rPr lang="zh-CN" altLang="en-US" sz="2600" dirty="0">
                <a:solidFill>
                  <a:srgbClr val="284B90"/>
                </a:solidFill>
              </a:rPr>
              <a:t>畅通两大融资渠道</a:t>
            </a:r>
            <a:endParaRPr lang="en-US" altLang="zh-CN" sz="2600" dirty="0">
              <a:solidFill>
                <a:srgbClr val="284B90"/>
              </a:solidFill>
            </a:endParaRPr>
          </a:p>
        </p:txBody>
      </p:sp>
      <p:grpSp>
        <p:nvGrpSpPr>
          <p:cNvPr id="9" name="组合 8"/>
          <p:cNvGrpSpPr/>
          <p:nvPr/>
        </p:nvGrpSpPr>
        <p:grpSpPr>
          <a:xfrm>
            <a:off x="2740636" y="3423191"/>
            <a:ext cx="211231" cy="177994"/>
            <a:chOff x="4064440" y="1928815"/>
            <a:chExt cx="199458" cy="177994"/>
          </a:xfrm>
        </p:grpSpPr>
        <p:sp>
          <p:nvSpPr>
            <p:cNvPr id="11" name="等腰三角形 10"/>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098180"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flipH="1">
            <a:off x="10602208" y="3406681"/>
            <a:ext cx="211231" cy="177994"/>
            <a:chOff x="3637409" y="1928815"/>
            <a:chExt cx="199458" cy="177994"/>
          </a:xfrm>
        </p:grpSpPr>
        <p:sp>
          <p:nvSpPr>
            <p:cNvPr id="19" name="等腰三角形 18"/>
            <p:cNvSpPr/>
            <p:nvPr/>
          </p:nvSpPr>
          <p:spPr>
            <a:xfrm rot="5400000">
              <a:off x="3627590"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671149"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2952115" y="4059555"/>
            <a:ext cx="7874000" cy="491490"/>
          </a:xfrm>
          <a:prstGeom prst="rect">
            <a:avLst/>
          </a:prstGeom>
          <a:noFill/>
        </p:spPr>
        <p:txBody>
          <a:bodyPr wrap="square">
            <a:spAutoFit/>
          </a:bodyPr>
          <a:lstStyle/>
          <a:p>
            <a:r>
              <a:rPr lang="zh-CN" altLang="en-US" sz="2600">
                <a:solidFill>
                  <a:srgbClr val="284B90"/>
                </a:solidFill>
              </a:rPr>
              <a:t>第五部分 </a:t>
            </a:r>
            <a:r>
              <a:rPr lang="en-US" altLang="zh-CN" sz="2600">
                <a:solidFill>
                  <a:srgbClr val="284B90"/>
                </a:solidFill>
              </a:rPr>
              <a:t>  </a:t>
            </a:r>
            <a:r>
              <a:rPr lang="zh-CN" altLang="en-US" sz="2600">
                <a:solidFill>
                  <a:srgbClr val="284B90"/>
                </a:solidFill>
              </a:rPr>
              <a:t>破解平台融资困境</a:t>
            </a:r>
            <a:endParaRPr lang="zh-CN" altLang="en-US" sz="2600" dirty="0">
              <a:solidFill>
                <a:srgbClr val="284B90"/>
              </a:solidFill>
            </a:endParaRPr>
          </a:p>
        </p:txBody>
      </p:sp>
      <p:grpSp>
        <p:nvGrpSpPr>
          <p:cNvPr id="32" name="组合 31"/>
          <p:cNvGrpSpPr/>
          <p:nvPr/>
        </p:nvGrpSpPr>
        <p:grpSpPr>
          <a:xfrm flipH="1">
            <a:off x="10602208" y="2590751"/>
            <a:ext cx="211231" cy="177994"/>
            <a:chOff x="3637409" y="1928815"/>
            <a:chExt cx="199458" cy="177994"/>
          </a:xfrm>
        </p:grpSpPr>
        <p:sp>
          <p:nvSpPr>
            <p:cNvPr id="35" name="等腰三角形 34"/>
            <p:cNvSpPr/>
            <p:nvPr/>
          </p:nvSpPr>
          <p:spPr>
            <a:xfrm rot="5400000">
              <a:off x="3627590"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5400000">
              <a:off x="3671149"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2740636" y="4213766"/>
            <a:ext cx="211231" cy="177994"/>
            <a:chOff x="4064440" y="1928815"/>
            <a:chExt cx="199458" cy="177994"/>
          </a:xfrm>
        </p:grpSpPr>
        <p:sp>
          <p:nvSpPr>
            <p:cNvPr id="38" name="等腰三角形 37"/>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5400000">
              <a:off x="4098180"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flipH="1">
            <a:off x="10602208" y="4197256"/>
            <a:ext cx="211231" cy="177994"/>
            <a:chOff x="3637409" y="1928815"/>
            <a:chExt cx="199458" cy="177994"/>
          </a:xfrm>
        </p:grpSpPr>
        <p:sp>
          <p:nvSpPr>
            <p:cNvPr id="41" name="等腰三角形 40"/>
            <p:cNvSpPr/>
            <p:nvPr/>
          </p:nvSpPr>
          <p:spPr>
            <a:xfrm rot="5400000">
              <a:off x="3627590"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5400000">
              <a:off x="3671149"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5038725" cy="460375"/>
            </a:xfrm>
            <a:prstGeom prst="rect">
              <a:avLst/>
            </a:prstGeom>
            <a:noFill/>
          </p:spPr>
          <p:txBody>
            <a:bodyPr wrap="square">
              <a:spAutoFit/>
            </a:bodyPr>
            <a:lstStyle/>
            <a:p>
              <a:r>
                <a:rPr lang="zh-CN" sz="2400" b="1" dirty="0">
                  <a:solidFill>
                    <a:srgbClr val="284B90"/>
                  </a:solidFill>
                </a:rPr>
                <a:t>一、</a:t>
              </a:r>
              <a:r>
                <a:rPr lang="zh-CN" altLang="en-US" sz="2400" b="1" dirty="0">
                  <a:solidFill>
                    <a:srgbClr val="284B90"/>
                  </a:solidFill>
                  <a:sym typeface="+mn-ea"/>
                </a:rPr>
                <a:t>新的组合式税费支持政策解读</a:t>
              </a:r>
              <a:endParaRPr lang="zh-CN" sz="2400" b="1" dirty="0">
                <a:solidFill>
                  <a:srgbClr val="284B90"/>
                </a:solidFill>
              </a:endParaRP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6" name="矩形 45"/>
          <p:cNvSpPr/>
          <p:nvPr/>
        </p:nvSpPr>
        <p:spPr>
          <a:xfrm>
            <a:off x="704850" y="1694793"/>
            <a:ext cx="10782300" cy="1661902"/>
          </a:xfrm>
          <a:prstGeom prst="rect">
            <a:avLst/>
          </a:prstGeom>
          <a:gradFill flip="none" rotWithShape="1">
            <a:gsLst>
              <a:gs pos="97000">
                <a:srgbClr val="D5E5FB">
                  <a:alpha val="48000"/>
                </a:srgbClr>
              </a:gs>
              <a:gs pos="1000">
                <a:srgbClr val="D5E5FB">
                  <a:alpha val="0"/>
                </a:srgbClr>
              </a:gs>
            </a:gsLst>
            <a:lin ang="5400000" scaled="1"/>
            <a:tileRect/>
          </a:gradFill>
          <a:ln>
            <a:gradFill flip="none" rotWithShape="1">
              <a:gsLst>
                <a:gs pos="0">
                  <a:srgbClr val="115EC5">
                    <a:alpha val="0"/>
                  </a:srgbClr>
                </a:gs>
                <a:gs pos="100000">
                  <a:srgbClr val="115E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2162176" y="1225064"/>
            <a:ext cx="7867650" cy="590070"/>
            <a:chOff x="4195915" y="3559176"/>
            <a:chExt cx="7867650" cy="590070"/>
          </a:xfrm>
        </p:grpSpPr>
        <p:sp>
          <p:nvSpPr>
            <p:cNvPr id="44" name="矩形: 对角圆角 43"/>
            <p:cNvSpPr/>
            <p:nvPr/>
          </p:nvSpPr>
          <p:spPr>
            <a:xfrm>
              <a:off x="4195915" y="3559176"/>
              <a:ext cx="7867650" cy="590070"/>
            </a:xfrm>
            <a:prstGeom prst="round2DiagRect">
              <a:avLst/>
            </a:prstGeom>
            <a:gradFill>
              <a:gsLst>
                <a:gs pos="97000">
                  <a:srgbClr val="115EC5"/>
                </a:gs>
                <a:gs pos="1000">
                  <a:srgbClr val="284B90"/>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319739" y="3623379"/>
              <a:ext cx="7620000" cy="461665"/>
            </a:xfrm>
            <a:prstGeom prst="rect">
              <a:avLst/>
            </a:prstGeom>
            <a:noFill/>
          </p:spPr>
          <p:txBody>
            <a:bodyPr wrap="square">
              <a:spAutoFit/>
            </a:bodyPr>
            <a:lstStyle/>
            <a:p>
              <a:pPr algn="ctr"/>
              <a:r>
                <a:rPr lang="zh-CN" altLang="en-US" sz="2400" b="1" dirty="0">
                  <a:solidFill>
                    <a:schemeClr val="bg1"/>
                  </a:solidFill>
                </a:rPr>
                <a:t>今年政府工作报告对积极的财政政策作出了具体部署</a:t>
              </a:r>
            </a:p>
          </p:txBody>
        </p:sp>
      </p:grpSp>
      <p:grpSp>
        <p:nvGrpSpPr>
          <p:cNvPr id="4" name="组合 3"/>
          <p:cNvGrpSpPr/>
          <p:nvPr/>
        </p:nvGrpSpPr>
        <p:grpSpPr>
          <a:xfrm>
            <a:off x="318929" y="3558456"/>
            <a:ext cx="11286982" cy="2694680"/>
            <a:chOff x="318929" y="3500906"/>
            <a:chExt cx="11286982" cy="2694680"/>
          </a:xfrm>
        </p:grpSpPr>
        <p:sp>
          <p:nvSpPr>
            <p:cNvPr id="57" name="箭头: 右 56"/>
            <p:cNvSpPr/>
            <p:nvPr/>
          </p:nvSpPr>
          <p:spPr>
            <a:xfrm>
              <a:off x="2422409" y="4730351"/>
              <a:ext cx="1125759" cy="399558"/>
            </a:xfrm>
            <a:prstGeom prst="rightArrow">
              <a:avLst/>
            </a:prstGeom>
            <a:gradFill flip="none" rotWithShape="1">
              <a:gsLst>
                <a:gs pos="40000">
                  <a:srgbClr val="49BAFF">
                    <a:alpha val="0"/>
                  </a:srgbClr>
                </a:gs>
                <a:gs pos="85000">
                  <a:srgbClr val="0374DB">
                    <a:alpha val="26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58" name="箭头: 右 57"/>
            <p:cNvSpPr/>
            <p:nvPr/>
          </p:nvSpPr>
          <p:spPr>
            <a:xfrm>
              <a:off x="2216166" y="4021089"/>
              <a:ext cx="1125759" cy="399558"/>
            </a:xfrm>
            <a:prstGeom prst="rightArrow">
              <a:avLst/>
            </a:prstGeom>
            <a:gradFill flip="none" rotWithShape="1">
              <a:gsLst>
                <a:gs pos="40000">
                  <a:srgbClr val="49BAFF">
                    <a:alpha val="0"/>
                  </a:srgbClr>
                </a:gs>
                <a:gs pos="85000">
                  <a:srgbClr val="0374DB">
                    <a:alpha val="26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pic>
          <p:nvPicPr>
            <p:cNvPr id="59" name="图片 58" descr="图片包含 天空&#10;&#10;自动生成的说明"/>
            <p:cNvPicPr>
              <a:picLocks noChangeAspect="1"/>
            </p:cNvPicPr>
            <p:nvPr/>
          </p:nvPicPr>
          <p:blipFill>
            <a:blip r:embed="rId3" cstate="print">
              <a:extLst>
                <a:ext uri="{28A0092B-C50C-407E-A947-70E740481C1C}">
                  <a14:useLocalDpi xmlns:a14="http://schemas.microsoft.com/office/drawing/2010/main" val="0"/>
                </a:ext>
              </a:extLst>
            </a:blip>
            <a:srcRect b="80298"/>
            <a:stretch>
              <a:fillRect/>
            </a:stretch>
          </p:blipFill>
          <p:spPr>
            <a:xfrm>
              <a:off x="318929" y="5311361"/>
              <a:ext cx="3173665" cy="625276"/>
            </a:xfrm>
            <a:custGeom>
              <a:avLst/>
              <a:gdLst>
                <a:gd name="connsiteX0" fmla="*/ 614834 w 7581838"/>
                <a:gd name="connsiteY0" fmla="*/ 0 h 1493775"/>
                <a:gd name="connsiteX1" fmla="*/ 7581838 w 7581838"/>
                <a:gd name="connsiteY1" fmla="*/ 0 h 1493775"/>
                <a:gd name="connsiteX2" fmla="*/ 7581838 w 7581838"/>
                <a:gd name="connsiteY2" fmla="*/ 1320830 h 1493775"/>
                <a:gd name="connsiteX3" fmla="*/ 7540751 w 7581838"/>
                <a:gd name="connsiteY3" fmla="*/ 1420978 h 1493775"/>
                <a:gd name="connsiteX4" fmla="*/ 5811819 w 7581838"/>
                <a:gd name="connsiteY4" fmla="*/ 1493775 h 1493775"/>
                <a:gd name="connsiteX5" fmla="*/ 4610666 w 7581838"/>
                <a:gd name="connsiteY5" fmla="*/ 1311782 h 1493775"/>
                <a:gd name="connsiteX6" fmla="*/ 3191122 w 7581838"/>
                <a:gd name="connsiteY6" fmla="*/ 1420978 h 1493775"/>
                <a:gd name="connsiteX7" fmla="*/ 1680581 w 7581838"/>
                <a:gd name="connsiteY7" fmla="*/ 1366380 h 1493775"/>
                <a:gd name="connsiteX8" fmla="*/ 0 w 7581838"/>
                <a:gd name="connsiteY8" fmla="*/ 1391844 h 1493775"/>
                <a:gd name="connsiteX9" fmla="*/ 0 w 7581838"/>
                <a:gd name="connsiteY9" fmla="*/ 310687 h 149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1838" h="1493775">
                  <a:moveTo>
                    <a:pt x="614834" y="0"/>
                  </a:moveTo>
                  <a:lnTo>
                    <a:pt x="7581838" y="0"/>
                  </a:lnTo>
                  <a:lnTo>
                    <a:pt x="7581838" y="1320830"/>
                  </a:lnTo>
                  <a:lnTo>
                    <a:pt x="7540751" y="1420978"/>
                  </a:lnTo>
                  <a:lnTo>
                    <a:pt x="5811819" y="1493775"/>
                  </a:lnTo>
                  <a:lnTo>
                    <a:pt x="4610666" y="1311782"/>
                  </a:lnTo>
                  <a:lnTo>
                    <a:pt x="3191122" y="1420978"/>
                  </a:lnTo>
                  <a:lnTo>
                    <a:pt x="1680581" y="1366380"/>
                  </a:lnTo>
                  <a:lnTo>
                    <a:pt x="0" y="1391844"/>
                  </a:lnTo>
                  <a:lnTo>
                    <a:pt x="0" y="310687"/>
                  </a:lnTo>
                  <a:close/>
                </a:path>
              </a:pathLst>
            </a:custGeom>
            <a:effectLst/>
          </p:spPr>
        </p:pic>
        <p:pic>
          <p:nvPicPr>
            <p:cNvPr id="60" name="图片 59" descr="图片包含 天空&#10;&#10;自动生成的说明"/>
            <p:cNvPicPr>
              <a:picLocks noChangeAspect="1"/>
            </p:cNvPicPr>
            <p:nvPr/>
          </p:nvPicPr>
          <p:blipFill rotWithShape="1">
            <a:blip r:embed="rId4" cstate="print">
              <a:extLst>
                <a:ext uri="{28A0092B-C50C-407E-A947-70E740481C1C}">
                  <a14:useLocalDpi xmlns:a14="http://schemas.microsoft.com/office/drawing/2010/main" val="0"/>
                </a:ext>
              </a:extLst>
            </a:blip>
            <a:srcRect l="43342" t="2052" b="80298"/>
            <a:stretch>
              <a:fillRect/>
            </a:stretch>
          </p:blipFill>
          <p:spPr>
            <a:xfrm>
              <a:off x="1300638" y="5274713"/>
              <a:ext cx="1798141" cy="560163"/>
            </a:xfrm>
            <a:custGeom>
              <a:avLst/>
              <a:gdLst>
                <a:gd name="connsiteX0" fmla="*/ 614834 w 7581838"/>
                <a:gd name="connsiteY0" fmla="*/ 0 h 1493775"/>
                <a:gd name="connsiteX1" fmla="*/ 7581838 w 7581838"/>
                <a:gd name="connsiteY1" fmla="*/ 0 h 1493775"/>
                <a:gd name="connsiteX2" fmla="*/ 7581838 w 7581838"/>
                <a:gd name="connsiteY2" fmla="*/ 1320830 h 1493775"/>
                <a:gd name="connsiteX3" fmla="*/ 7540751 w 7581838"/>
                <a:gd name="connsiteY3" fmla="*/ 1420978 h 1493775"/>
                <a:gd name="connsiteX4" fmla="*/ 5811819 w 7581838"/>
                <a:gd name="connsiteY4" fmla="*/ 1493775 h 1493775"/>
                <a:gd name="connsiteX5" fmla="*/ 4610666 w 7581838"/>
                <a:gd name="connsiteY5" fmla="*/ 1311782 h 1493775"/>
                <a:gd name="connsiteX6" fmla="*/ 3191122 w 7581838"/>
                <a:gd name="connsiteY6" fmla="*/ 1420978 h 1493775"/>
                <a:gd name="connsiteX7" fmla="*/ 1680581 w 7581838"/>
                <a:gd name="connsiteY7" fmla="*/ 1366380 h 1493775"/>
                <a:gd name="connsiteX8" fmla="*/ 0 w 7581838"/>
                <a:gd name="connsiteY8" fmla="*/ 1391844 h 1493775"/>
                <a:gd name="connsiteX9" fmla="*/ 0 w 7581838"/>
                <a:gd name="connsiteY9" fmla="*/ 310687 h 149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1838" h="1493775">
                  <a:moveTo>
                    <a:pt x="614834" y="0"/>
                  </a:moveTo>
                  <a:lnTo>
                    <a:pt x="7581838" y="0"/>
                  </a:lnTo>
                  <a:lnTo>
                    <a:pt x="7581838" y="1320830"/>
                  </a:lnTo>
                  <a:lnTo>
                    <a:pt x="7540751" y="1420978"/>
                  </a:lnTo>
                  <a:lnTo>
                    <a:pt x="5811819" y="1493775"/>
                  </a:lnTo>
                  <a:lnTo>
                    <a:pt x="4610666" y="1311782"/>
                  </a:lnTo>
                  <a:lnTo>
                    <a:pt x="3191122" y="1420978"/>
                  </a:lnTo>
                  <a:lnTo>
                    <a:pt x="1680581" y="1366380"/>
                  </a:lnTo>
                  <a:lnTo>
                    <a:pt x="0" y="1391844"/>
                  </a:lnTo>
                  <a:lnTo>
                    <a:pt x="0" y="310687"/>
                  </a:lnTo>
                  <a:close/>
                </a:path>
              </a:pathLst>
            </a:custGeom>
            <a:effectLst/>
          </p:spPr>
        </p:pic>
        <p:grpSp>
          <p:nvGrpSpPr>
            <p:cNvPr id="14" name="组合 13"/>
            <p:cNvGrpSpPr/>
            <p:nvPr/>
          </p:nvGrpSpPr>
          <p:grpSpPr>
            <a:xfrm>
              <a:off x="353543" y="3500906"/>
              <a:ext cx="2694680" cy="2694680"/>
              <a:chOff x="796324" y="3480525"/>
              <a:chExt cx="2694680" cy="2694680"/>
            </a:xfrm>
          </p:grpSpPr>
          <p:sp>
            <p:nvSpPr>
              <p:cNvPr id="50" name="椭圆 49"/>
              <p:cNvSpPr/>
              <p:nvPr/>
            </p:nvSpPr>
            <p:spPr>
              <a:xfrm>
                <a:off x="796324" y="3480525"/>
                <a:ext cx="2694680" cy="2694680"/>
              </a:xfrm>
              <a:prstGeom prst="ellipse">
                <a:avLst/>
              </a:prstGeom>
              <a:noFill/>
              <a:ln>
                <a:gradFill flip="none" rotWithShape="1">
                  <a:gsLst>
                    <a:gs pos="100000">
                      <a:srgbClr val="49BAFF"/>
                    </a:gs>
                    <a:gs pos="53000">
                      <a:srgbClr val="1081E2">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61" name="椭圆 60"/>
              <p:cNvSpPr/>
              <p:nvPr/>
            </p:nvSpPr>
            <p:spPr>
              <a:xfrm>
                <a:off x="1114875" y="3799076"/>
                <a:ext cx="2057579" cy="2057579"/>
              </a:xfrm>
              <a:prstGeom prst="ellipse">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62" name="弧形 61"/>
              <p:cNvSpPr/>
              <p:nvPr/>
            </p:nvSpPr>
            <p:spPr>
              <a:xfrm>
                <a:off x="922193" y="3606394"/>
                <a:ext cx="2442942" cy="2442942"/>
              </a:xfrm>
              <a:prstGeom prst="arc">
                <a:avLst>
                  <a:gd name="adj1" fmla="val 11123258"/>
                  <a:gd name="adj2" fmla="val 0"/>
                </a:avLst>
              </a:prstGeom>
              <a:noFill/>
              <a:ln>
                <a:gradFill flip="none" rotWithShape="1">
                  <a:gsLst>
                    <a:gs pos="100000">
                      <a:srgbClr val="49BAFF"/>
                    </a:gs>
                    <a:gs pos="53000">
                      <a:srgbClr val="1081E2">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grpSp>
        <p:sp>
          <p:nvSpPr>
            <p:cNvPr id="63" name="文本框 62"/>
            <p:cNvSpPr txBox="1"/>
            <p:nvPr/>
          </p:nvSpPr>
          <p:spPr>
            <a:xfrm>
              <a:off x="771061" y="4112324"/>
              <a:ext cx="1871113" cy="1422762"/>
            </a:xfrm>
            <a:prstGeom prst="rect">
              <a:avLst/>
            </a:prstGeom>
            <a:noFill/>
          </p:spPr>
          <p:txBody>
            <a:bodyPr wrap="square">
              <a:spAutoFit/>
            </a:bodyPr>
            <a:lstStyle/>
            <a:p>
              <a:pPr algn="ctr">
                <a:lnSpc>
                  <a:spcPct val="150000"/>
                </a:lnSpc>
              </a:pPr>
              <a:r>
                <a:rPr lang="zh-CN" altLang="en-US" sz="2000" b="1" dirty="0">
                  <a:solidFill>
                    <a:schemeClr val="bg1"/>
                  </a:solidFill>
                </a:rPr>
                <a:t>国家和省各项减税降费措施陆续出台</a:t>
              </a:r>
            </a:p>
          </p:txBody>
        </p:sp>
        <p:sp>
          <p:nvSpPr>
            <p:cNvPr id="65" name="箭头: 右 64"/>
            <p:cNvSpPr/>
            <p:nvPr/>
          </p:nvSpPr>
          <p:spPr>
            <a:xfrm>
              <a:off x="2216166" y="5439613"/>
              <a:ext cx="1125759" cy="399558"/>
            </a:xfrm>
            <a:prstGeom prst="rightArrow">
              <a:avLst/>
            </a:prstGeom>
            <a:gradFill flip="none" rotWithShape="1">
              <a:gsLst>
                <a:gs pos="40000">
                  <a:srgbClr val="49BAFF">
                    <a:alpha val="0"/>
                  </a:srgbClr>
                </a:gs>
                <a:gs pos="85000">
                  <a:srgbClr val="0374DB">
                    <a:alpha val="26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grpSp>
          <p:nvGrpSpPr>
            <p:cNvPr id="26" name="组合 25"/>
            <p:cNvGrpSpPr/>
            <p:nvPr/>
          </p:nvGrpSpPr>
          <p:grpSpPr>
            <a:xfrm>
              <a:off x="3417092" y="3962931"/>
              <a:ext cx="1589131" cy="430887"/>
              <a:chOff x="3352810" y="4051184"/>
              <a:chExt cx="1589131" cy="430887"/>
            </a:xfrm>
          </p:grpSpPr>
          <p:sp>
            <p:nvSpPr>
              <p:cNvPr id="67" name="矩形: 圆角 66"/>
              <p:cNvSpPr/>
              <p:nvPr/>
            </p:nvSpPr>
            <p:spPr>
              <a:xfrm>
                <a:off x="3352810" y="4054751"/>
                <a:ext cx="1512557" cy="423752"/>
              </a:xfrm>
              <a:prstGeom prst="roundRect">
                <a:avLst>
                  <a:gd name="adj" fmla="val 50000"/>
                </a:avLst>
              </a:prstGeom>
              <a:gradFill flip="none" rotWithShape="1">
                <a:gsLst>
                  <a:gs pos="0">
                    <a:schemeClr val="accent1">
                      <a:lumMod val="20000"/>
                      <a:lumOff val="80000"/>
                    </a:schemeClr>
                  </a:gs>
                  <a:gs pos="100000">
                    <a:schemeClr val="accent1">
                      <a:lumMod val="20000"/>
                      <a:lumOff val="80000"/>
                    </a:schemeClr>
                  </a:gs>
                </a:gsLst>
                <a:lin ang="270000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15" name="文本框 14"/>
              <p:cNvSpPr txBox="1"/>
              <p:nvPr/>
            </p:nvSpPr>
            <p:spPr>
              <a:xfrm>
                <a:off x="3451499" y="4051184"/>
                <a:ext cx="1490442" cy="430887"/>
              </a:xfrm>
              <a:prstGeom prst="rect">
                <a:avLst/>
              </a:prstGeom>
              <a:noFill/>
            </p:spPr>
            <p:txBody>
              <a:bodyPr wrap="square" rtlCol="0">
                <a:spAutoFit/>
              </a:bodyPr>
              <a:lstStyle/>
              <a:p>
                <a:r>
                  <a:rPr lang="zh-CN" altLang="en-US" sz="2200" dirty="0"/>
                  <a:t>力度更大</a:t>
                </a:r>
              </a:p>
            </p:txBody>
          </p:sp>
        </p:grpSp>
        <p:grpSp>
          <p:nvGrpSpPr>
            <p:cNvPr id="21" name="组合 20"/>
            <p:cNvGrpSpPr/>
            <p:nvPr/>
          </p:nvGrpSpPr>
          <p:grpSpPr>
            <a:xfrm>
              <a:off x="3690682" y="4687424"/>
              <a:ext cx="1597204" cy="430887"/>
              <a:chOff x="3577368" y="4743946"/>
              <a:chExt cx="1597204" cy="430887"/>
            </a:xfrm>
          </p:grpSpPr>
          <p:sp>
            <p:nvSpPr>
              <p:cNvPr id="69" name="矩形: 圆角 68"/>
              <p:cNvSpPr/>
              <p:nvPr/>
            </p:nvSpPr>
            <p:spPr>
              <a:xfrm>
                <a:off x="3577368" y="4747513"/>
                <a:ext cx="1512557" cy="423752"/>
              </a:xfrm>
              <a:prstGeom prst="roundRect">
                <a:avLst>
                  <a:gd name="adj" fmla="val 50000"/>
                </a:avLst>
              </a:prstGeom>
              <a:gradFill flip="none" rotWithShape="1">
                <a:gsLst>
                  <a:gs pos="0">
                    <a:schemeClr val="accent1">
                      <a:lumMod val="20000"/>
                      <a:lumOff val="80000"/>
                    </a:schemeClr>
                  </a:gs>
                  <a:gs pos="100000">
                    <a:schemeClr val="accent1">
                      <a:lumMod val="20000"/>
                      <a:lumOff val="80000"/>
                    </a:schemeClr>
                  </a:gs>
                </a:gsLst>
                <a:lin ang="270000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71" name="文本框 70"/>
              <p:cNvSpPr txBox="1"/>
              <p:nvPr/>
            </p:nvSpPr>
            <p:spPr>
              <a:xfrm>
                <a:off x="3684130" y="4743946"/>
                <a:ext cx="1490442" cy="430887"/>
              </a:xfrm>
              <a:prstGeom prst="rect">
                <a:avLst/>
              </a:prstGeom>
              <a:noFill/>
            </p:spPr>
            <p:txBody>
              <a:bodyPr wrap="square" rtlCol="0">
                <a:spAutoFit/>
              </a:bodyPr>
              <a:lstStyle/>
              <a:p>
                <a:r>
                  <a:rPr lang="zh-CN" altLang="en-US" sz="2200" dirty="0"/>
                  <a:t>靶向更准</a:t>
                </a:r>
              </a:p>
            </p:txBody>
          </p:sp>
        </p:grpSp>
        <p:grpSp>
          <p:nvGrpSpPr>
            <p:cNvPr id="19" name="组合 18"/>
            <p:cNvGrpSpPr/>
            <p:nvPr/>
          </p:nvGrpSpPr>
          <p:grpSpPr>
            <a:xfrm>
              <a:off x="3432776" y="5451179"/>
              <a:ext cx="1603890" cy="430887"/>
              <a:chOff x="3389691" y="5370592"/>
              <a:chExt cx="1603890" cy="430887"/>
            </a:xfrm>
          </p:grpSpPr>
          <p:sp>
            <p:nvSpPr>
              <p:cNvPr id="70" name="矩形: 圆角 69"/>
              <p:cNvSpPr/>
              <p:nvPr/>
            </p:nvSpPr>
            <p:spPr>
              <a:xfrm>
                <a:off x="3389691" y="5374159"/>
                <a:ext cx="1512557" cy="423752"/>
              </a:xfrm>
              <a:prstGeom prst="roundRect">
                <a:avLst>
                  <a:gd name="adj" fmla="val 50000"/>
                </a:avLst>
              </a:prstGeom>
              <a:gradFill flip="none" rotWithShape="1">
                <a:gsLst>
                  <a:gs pos="0">
                    <a:schemeClr val="accent1">
                      <a:lumMod val="20000"/>
                      <a:lumOff val="80000"/>
                    </a:schemeClr>
                  </a:gs>
                  <a:gs pos="100000">
                    <a:schemeClr val="accent1">
                      <a:lumMod val="20000"/>
                      <a:lumOff val="80000"/>
                    </a:schemeClr>
                  </a:gs>
                </a:gsLst>
                <a:lin ang="270000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72" name="文本框 71"/>
              <p:cNvSpPr txBox="1"/>
              <p:nvPr/>
            </p:nvSpPr>
            <p:spPr>
              <a:xfrm>
                <a:off x="3503139" y="5370592"/>
                <a:ext cx="1490442" cy="430887"/>
              </a:xfrm>
              <a:prstGeom prst="rect">
                <a:avLst/>
              </a:prstGeom>
              <a:noFill/>
            </p:spPr>
            <p:txBody>
              <a:bodyPr wrap="square" rtlCol="0">
                <a:spAutoFit/>
              </a:bodyPr>
              <a:lstStyle/>
              <a:p>
                <a:r>
                  <a:rPr lang="zh-CN" altLang="en-US" sz="2200" dirty="0"/>
                  <a:t>协同更强</a:t>
                </a:r>
              </a:p>
            </p:txBody>
          </p:sp>
        </p:grpSp>
        <p:grpSp>
          <p:nvGrpSpPr>
            <p:cNvPr id="84" name="组合 83"/>
            <p:cNvGrpSpPr/>
            <p:nvPr/>
          </p:nvGrpSpPr>
          <p:grpSpPr>
            <a:xfrm>
              <a:off x="5441717" y="3570368"/>
              <a:ext cx="6164194" cy="2625218"/>
              <a:chOff x="5495621" y="3446427"/>
              <a:chExt cx="6164194" cy="2625218"/>
            </a:xfrm>
          </p:grpSpPr>
          <p:sp>
            <p:nvSpPr>
              <p:cNvPr id="73" name="矩形: 圆角 72"/>
              <p:cNvSpPr/>
              <p:nvPr/>
            </p:nvSpPr>
            <p:spPr>
              <a:xfrm>
                <a:off x="5506419" y="3452338"/>
                <a:ext cx="6153396" cy="2619307"/>
              </a:xfrm>
              <a:prstGeom prst="roundRect">
                <a:avLst>
                  <a:gd name="adj" fmla="val 0"/>
                </a:avLst>
              </a:prstGeom>
              <a:solidFill>
                <a:schemeClr val="bg1"/>
              </a:solidFill>
              <a:ln>
                <a:gradFill>
                  <a:gsLst>
                    <a:gs pos="0">
                      <a:schemeClr val="accent1">
                        <a:lumMod val="40000"/>
                        <a:lumOff val="60000"/>
                      </a:schemeClr>
                    </a:gs>
                    <a:gs pos="100000">
                      <a:srgbClr val="115E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微软雅黑" panose="020B0503020204020204" charset="-122"/>
                  <a:cs typeface="+mn-cs"/>
                </a:endParaRPr>
              </a:p>
            </p:txBody>
          </p:sp>
          <p:grpSp>
            <p:nvGrpSpPr>
              <p:cNvPr id="79" name="组合 78"/>
              <p:cNvGrpSpPr/>
              <p:nvPr/>
            </p:nvGrpSpPr>
            <p:grpSpPr>
              <a:xfrm>
                <a:off x="5495621" y="3446427"/>
                <a:ext cx="1172179" cy="490517"/>
                <a:chOff x="7060803" y="4050398"/>
                <a:chExt cx="1172179" cy="490517"/>
              </a:xfrm>
            </p:grpSpPr>
            <p:sp>
              <p:nvSpPr>
                <p:cNvPr id="77" name="矩形: 圆顶角 76"/>
                <p:cNvSpPr/>
                <p:nvPr/>
              </p:nvSpPr>
              <p:spPr>
                <a:xfrm rot="5400000">
                  <a:off x="7401634" y="3709567"/>
                  <a:ext cx="490517" cy="1172179"/>
                </a:xfrm>
                <a:prstGeom prst="round2SameRect">
                  <a:avLst>
                    <a:gd name="adj1" fmla="val 50000"/>
                    <a:gd name="adj2" fmla="val 0"/>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文本框 77"/>
                <p:cNvSpPr txBox="1"/>
                <p:nvPr/>
              </p:nvSpPr>
              <p:spPr>
                <a:xfrm>
                  <a:off x="7127480" y="4084103"/>
                  <a:ext cx="954482" cy="430887"/>
                </a:xfrm>
                <a:prstGeom prst="rect">
                  <a:avLst/>
                </a:prstGeom>
                <a:noFill/>
              </p:spPr>
              <p:txBody>
                <a:bodyPr wrap="square">
                  <a:spAutoFit/>
                </a:bodyPr>
                <a:lstStyle/>
                <a:p>
                  <a:pPr algn="ctr"/>
                  <a:r>
                    <a:rPr lang="zh-CN" altLang="en-US" sz="2200" b="1" dirty="0">
                      <a:solidFill>
                        <a:schemeClr val="bg1"/>
                      </a:solidFill>
                    </a:rPr>
                    <a:t>我 市</a:t>
                  </a:r>
                </a:p>
              </p:txBody>
            </p:sp>
          </p:grpSp>
        </p:grpSp>
        <p:sp>
          <p:nvSpPr>
            <p:cNvPr id="80" name="文本框 79"/>
            <p:cNvSpPr txBox="1"/>
            <p:nvPr/>
          </p:nvSpPr>
          <p:spPr>
            <a:xfrm>
              <a:off x="5540217" y="4029740"/>
              <a:ext cx="5991474" cy="1106805"/>
            </a:xfrm>
            <a:prstGeom prst="rect">
              <a:avLst/>
            </a:prstGeom>
            <a:noFill/>
          </p:spPr>
          <p:txBody>
            <a:bodyPr wrap="square" rtlCol="0">
              <a:spAutoFit/>
            </a:bodyPr>
            <a:lstStyle/>
            <a:p>
              <a:pPr marL="342900" indent="-342900">
                <a:lnSpc>
                  <a:spcPct val="150000"/>
                </a:lnSpc>
                <a:buClr>
                  <a:srgbClr val="115EC5"/>
                </a:buClr>
                <a:buFont typeface="Wingdings" panose="05000000000000000000" pitchFamily="2" charset="2"/>
                <a:buChar char="ü"/>
              </a:pPr>
              <a:r>
                <a:rPr lang="zh-CN" altLang="en-US" sz="2200" dirty="0"/>
                <a:t>召开了专题新闻发布会</a:t>
              </a:r>
              <a:endParaRPr lang="en-US" altLang="zh-CN" sz="2200" dirty="0"/>
            </a:p>
            <a:p>
              <a:pPr marL="342900" indent="-342900">
                <a:lnSpc>
                  <a:spcPct val="150000"/>
                </a:lnSpc>
                <a:buClr>
                  <a:srgbClr val="115EC5"/>
                </a:buClr>
                <a:buFont typeface="Wingdings" panose="05000000000000000000" pitchFamily="2" charset="2"/>
                <a:buChar char="ü"/>
              </a:pPr>
              <a:r>
                <a:rPr lang="zh-CN" altLang="en-US" sz="2200" dirty="0"/>
                <a:t>及时宣传解读税费政策，保障政策落地落实</a:t>
              </a:r>
              <a:endParaRPr lang="en-US" altLang="zh-CN" sz="2200" dirty="0"/>
            </a:p>
          </p:txBody>
        </p:sp>
        <p:sp>
          <p:nvSpPr>
            <p:cNvPr id="81" name="文本框 80"/>
            <p:cNvSpPr txBox="1"/>
            <p:nvPr/>
          </p:nvSpPr>
          <p:spPr>
            <a:xfrm>
              <a:off x="5888878" y="5597859"/>
              <a:ext cx="5144318" cy="491490"/>
            </a:xfrm>
            <a:prstGeom prst="rect">
              <a:avLst/>
            </a:prstGeom>
            <a:noFill/>
          </p:spPr>
          <p:txBody>
            <a:bodyPr wrap="square" rtlCol="0">
              <a:spAutoFit/>
            </a:bodyPr>
            <a:lstStyle/>
            <a:p>
              <a:r>
                <a:rPr lang="en-US" altLang="zh-CN" sz="2200" dirty="0">
                  <a:solidFill>
                    <a:srgbClr val="115EC5"/>
                  </a:solidFill>
                </a:rPr>
                <a:t>2022</a:t>
              </a:r>
              <a:r>
                <a:rPr lang="zh-CN" altLang="en-US" sz="2200" dirty="0">
                  <a:solidFill>
                    <a:srgbClr val="115EC5"/>
                  </a:solidFill>
                </a:rPr>
                <a:t>年全市将实现退税减税约</a:t>
              </a:r>
              <a:r>
                <a:rPr lang="en-US" altLang="zh-CN" sz="2600" b="1" dirty="0">
                  <a:solidFill>
                    <a:srgbClr val="C00000"/>
                  </a:solidFill>
                </a:rPr>
                <a:t>62.9</a:t>
              </a:r>
              <a:r>
                <a:rPr lang="zh-CN" altLang="en-US" sz="2200" dirty="0">
                  <a:solidFill>
                    <a:srgbClr val="115EC5"/>
                  </a:solidFill>
                </a:rPr>
                <a:t>亿元</a:t>
              </a:r>
            </a:p>
          </p:txBody>
        </p:sp>
        <p:grpSp>
          <p:nvGrpSpPr>
            <p:cNvPr id="83" name="组合 82"/>
            <p:cNvGrpSpPr/>
            <p:nvPr/>
          </p:nvGrpSpPr>
          <p:grpSpPr>
            <a:xfrm>
              <a:off x="5703735" y="5140229"/>
              <a:ext cx="1399338" cy="430887"/>
              <a:chOff x="5712662" y="5045292"/>
              <a:chExt cx="1399338" cy="430887"/>
            </a:xfrm>
          </p:grpSpPr>
          <p:sp>
            <p:nvSpPr>
              <p:cNvPr id="82" name="矩形 81"/>
              <p:cNvSpPr/>
              <p:nvPr/>
            </p:nvSpPr>
            <p:spPr>
              <a:xfrm>
                <a:off x="5712662" y="5336705"/>
                <a:ext cx="1243723" cy="91688"/>
              </a:xfrm>
              <a:prstGeom prst="rect">
                <a:avLst/>
              </a:prstGeom>
              <a:gradFill flip="none" rotWithShape="1">
                <a:gsLst>
                  <a:gs pos="0">
                    <a:schemeClr val="accent1">
                      <a:lumMod val="40000"/>
                      <a:lumOff val="60000"/>
                      <a:alpha val="0"/>
                    </a:schemeClr>
                  </a:gs>
                  <a:gs pos="100000">
                    <a:schemeClr val="accent4">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5741299" y="5045292"/>
                <a:ext cx="1370701" cy="430887"/>
              </a:xfrm>
              <a:prstGeom prst="rect">
                <a:avLst/>
              </a:prstGeom>
              <a:noFill/>
            </p:spPr>
            <p:txBody>
              <a:bodyPr wrap="square" rtlCol="0">
                <a:spAutoFit/>
              </a:bodyPr>
              <a:lstStyle/>
              <a:p>
                <a:r>
                  <a:rPr lang="zh-CN" altLang="en-US" sz="2200" b="1" dirty="0">
                    <a:solidFill>
                      <a:srgbClr val="115EC5"/>
                    </a:solidFill>
                  </a:rPr>
                  <a:t>初步测算</a:t>
                </a:r>
              </a:p>
            </p:txBody>
          </p:sp>
        </p:grpSp>
      </p:grpSp>
      <p:grpSp>
        <p:nvGrpSpPr>
          <p:cNvPr id="18" name="组合 17"/>
          <p:cNvGrpSpPr/>
          <p:nvPr/>
        </p:nvGrpSpPr>
        <p:grpSpPr>
          <a:xfrm>
            <a:off x="1143001" y="1794627"/>
            <a:ext cx="9905999" cy="1464039"/>
            <a:chOff x="1127197" y="1670802"/>
            <a:chExt cx="9905999" cy="1464039"/>
          </a:xfrm>
        </p:grpSpPr>
        <p:sp>
          <p:nvSpPr>
            <p:cNvPr id="32" name="文本框 31"/>
            <p:cNvSpPr txBox="1"/>
            <p:nvPr/>
          </p:nvSpPr>
          <p:spPr>
            <a:xfrm>
              <a:off x="3770383" y="1840619"/>
              <a:ext cx="7262813" cy="1198880"/>
            </a:xfrm>
            <a:prstGeom prst="rect">
              <a:avLst/>
            </a:prstGeom>
            <a:noFill/>
          </p:spPr>
          <p:txBody>
            <a:bodyPr wrap="square" rtlCol="0">
              <a:spAutoFit/>
            </a:bodyPr>
            <a:lstStyle/>
            <a:p>
              <a:pPr algn="just">
                <a:lnSpc>
                  <a:spcPct val="150000"/>
                </a:lnSpc>
              </a:pPr>
              <a:r>
                <a:rPr lang="zh-CN" altLang="en-US" sz="2200" dirty="0"/>
                <a:t>要实施新的组合式税费支持政策，预计全国全年退税减税约</a:t>
              </a:r>
              <a:r>
                <a:rPr lang="en-US" altLang="zh-CN" sz="2600" b="1" dirty="0">
                  <a:solidFill>
                    <a:srgbClr val="C00000"/>
                  </a:solidFill>
                </a:rPr>
                <a:t>2.5</a:t>
              </a:r>
              <a:r>
                <a:rPr lang="zh-CN" altLang="en-US" sz="2200" dirty="0"/>
                <a:t>万亿元</a:t>
              </a:r>
              <a:endParaRPr lang="en-US" altLang="zh-CN" sz="2200" dirty="0"/>
            </a:p>
          </p:txBody>
        </p:sp>
        <p:pic>
          <p:nvPicPr>
            <p:cNvPr id="17" name="图片 16"/>
            <p:cNvPicPr>
              <a:picLocks noChangeAspect="1"/>
            </p:cNvPicPr>
            <p:nvPr/>
          </p:nvPicPr>
          <p:blipFill rotWithShape="1">
            <a:blip r:embed="rId5" cstate="print">
              <a:extLst>
                <a:ext uri="{28A0092B-C50C-407E-A947-70E740481C1C}">
                  <a14:useLocalDpi xmlns:a14="http://schemas.microsoft.com/office/drawing/2010/main" val="0"/>
                </a:ext>
              </a:extLst>
            </a:blip>
            <a:srcRect b="7479"/>
            <a:stretch>
              <a:fillRect/>
            </a:stretch>
          </p:blipFill>
          <p:spPr>
            <a:xfrm>
              <a:off x="1127197" y="1670802"/>
              <a:ext cx="2371725" cy="1464039"/>
            </a:xfrm>
            <a:prstGeom prst="rect">
              <a:avLst/>
            </a:prstGeom>
            <a:effectLst>
              <a:softEdge rad="317500"/>
            </a:effectLst>
          </p:spPr>
        </p:pic>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5038725" cy="460375"/>
            </a:xfrm>
            <a:prstGeom prst="rect">
              <a:avLst/>
            </a:prstGeom>
            <a:noFill/>
          </p:spPr>
          <p:txBody>
            <a:bodyPr wrap="square">
              <a:spAutoFit/>
            </a:bodyPr>
            <a:lstStyle/>
            <a:p>
              <a:r>
                <a:rPr lang="zh-CN" altLang="en-US" sz="2400" b="1" dirty="0">
                  <a:solidFill>
                    <a:srgbClr val="284B90"/>
                  </a:solidFill>
                </a:rPr>
                <a:t>一、新的组合式税费支持政策解读</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2857500" y="2091401"/>
            <a:ext cx="6477000" cy="590070"/>
            <a:chOff x="1390698" y="2092518"/>
            <a:chExt cx="6436328" cy="590070"/>
          </a:xfrm>
        </p:grpSpPr>
        <p:sp>
          <p:nvSpPr>
            <p:cNvPr id="41" name="矩形: 对角圆角 40"/>
            <p:cNvSpPr/>
            <p:nvPr/>
          </p:nvSpPr>
          <p:spPr>
            <a:xfrm>
              <a:off x="1390698" y="2092518"/>
              <a:ext cx="6436328" cy="590070"/>
            </a:xfrm>
            <a:prstGeom prst="round2DiagRect">
              <a:avLst/>
            </a:prstGeom>
            <a:gradFill>
              <a:gsLst>
                <a:gs pos="97000">
                  <a:srgbClr val="115EC5"/>
                </a:gs>
                <a:gs pos="1000">
                  <a:srgbClr val="284B90"/>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456954" y="2147196"/>
              <a:ext cx="6303815" cy="461665"/>
            </a:xfrm>
            <a:prstGeom prst="rect">
              <a:avLst/>
            </a:prstGeom>
            <a:noFill/>
          </p:spPr>
          <p:txBody>
            <a:bodyPr wrap="square" rtlCol="0">
              <a:spAutoFit/>
            </a:bodyPr>
            <a:lstStyle/>
            <a:p>
              <a:pPr algn="ctr"/>
              <a:r>
                <a:rPr lang="zh-CN" altLang="en-US" sz="2400" b="1" dirty="0">
                  <a:solidFill>
                    <a:schemeClr val="bg1"/>
                  </a:solidFill>
                </a:rPr>
                <a:t>重点支持小微企业和制造业等</a:t>
              </a:r>
              <a:r>
                <a:rPr lang="en-US" altLang="zh-CN" sz="2400" b="1" dirty="0">
                  <a:solidFill>
                    <a:srgbClr val="FFFF00"/>
                  </a:solidFill>
                </a:rPr>
                <a:t>6</a:t>
              </a:r>
              <a:r>
                <a:rPr lang="zh-CN" altLang="en-US" sz="2400" b="1" dirty="0">
                  <a:solidFill>
                    <a:schemeClr val="bg1"/>
                  </a:solidFill>
                </a:rPr>
                <a:t>个行业</a:t>
              </a:r>
            </a:p>
          </p:txBody>
        </p:sp>
      </p:grpSp>
      <p:grpSp>
        <p:nvGrpSpPr>
          <p:cNvPr id="15" name="组合 14"/>
          <p:cNvGrpSpPr/>
          <p:nvPr/>
        </p:nvGrpSpPr>
        <p:grpSpPr>
          <a:xfrm>
            <a:off x="1107410" y="3208020"/>
            <a:ext cx="9368850" cy="2501900"/>
            <a:chOff x="1885833" y="3009900"/>
            <a:chExt cx="9368850" cy="2501900"/>
          </a:xfrm>
        </p:grpSpPr>
        <p:grpSp>
          <p:nvGrpSpPr>
            <p:cNvPr id="14" name="组合 13"/>
            <p:cNvGrpSpPr/>
            <p:nvPr/>
          </p:nvGrpSpPr>
          <p:grpSpPr>
            <a:xfrm>
              <a:off x="1885833" y="3743919"/>
              <a:ext cx="9368850" cy="1767881"/>
              <a:chOff x="1885833" y="3950033"/>
              <a:chExt cx="9368850" cy="1767881"/>
            </a:xfrm>
          </p:grpSpPr>
          <p:sp>
            <p:nvSpPr>
              <p:cNvPr id="47" name="矩形: 圆角 46"/>
              <p:cNvSpPr/>
              <p:nvPr/>
            </p:nvSpPr>
            <p:spPr>
              <a:xfrm>
                <a:off x="1885833" y="3981184"/>
                <a:ext cx="9368850" cy="1736730"/>
              </a:xfrm>
              <a:prstGeom prst="roundRect">
                <a:avLst>
                  <a:gd name="adj" fmla="val 4957"/>
                </a:avLst>
              </a:prstGeom>
              <a:gradFill flip="none" rotWithShape="1">
                <a:gsLst>
                  <a:gs pos="0">
                    <a:srgbClr val="D5E5FB">
                      <a:alpha val="0"/>
                    </a:srgbClr>
                  </a:gs>
                  <a:gs pos="100000">
                    <a:srgbClr val="D5E5FB"/>
                  </a:gs>
                </a:gsLst>
                <a:lin ang="0" scaled="1"/>
                <a:tileRect/>
              </a:gradFill>
              <a:ln>
                <a:gradFill flip="none" rotWithShape="1">
                  <a:gsLst>
                    <a:gs pos="0">
                      <a:schemeClr val="accent1">
                        <a:lumMod val="5000"/>
                        <a:lumOff val="95000"/>
                        <a:alpha val="0"/>
                      </a:schemeClr>
                    </a:gs>
                    <a:gs pos="100000">
                      <a:srgbClr val="1E77E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2267528" y="3950033"/>
                <a:ext cx="2115023" cy="540148"/>
              </a:xfrm>
              <a:prstGeom prst="rect">
                <a:avLst/>
              </a:prstGeom>
              <a:noFill/>
            </p:spPr>
            <p:txBody>
              <a:bodyPr wrap="square" rtlCol="0">
                <a:spAutoFit/>
              </a:bodyPr>
              <a:lstStyle/>
              <a:p>
                <a:pPr algn="ctr">
                  <a:lnSpc>
                    <a:spcPct val="150000"/>
                  </a:lnSpc>
                </a:pPr>
                <a:r>
                  <a:rPr lang="zh-CN" altLang="en-US" sz="2200" b="1" dirty="0">
                    <a:solidFill>
                      <a:srgbClr val="115EC5"/>
                    </a:solidFill>
                  </a:rPr>
                  <a:t>存量留抵税额</a:t>
                </a:r>
                <a:endParaRPr lang="zh-CN" altLang="en-US" sz="2200" dirty="0"/>
              </a:p>
            </p:txBody>
          </p:sp>
          <p:sp>
            <p:nvSpPr>
              <p:cNvPr id="49" name="文本框 48"/>
              <p:cNvSpPr txBox="1"/>
              <p:nvPr/>
            </p:nvSpPr>
            <p:spPr>
              <a:xfrm>
                <a:off x="4670745" y="3970469"/>
                <a:ext cx="6469638" cy="1684051"/>
              </a:xfrm>
              <a:prstGeom prst="rect">
                <a:avLst/>
              </a:prstGeom>
              <a:noFill/>
            </p:spPr>
            <p:txBody>
              <a:bodyPr wrap="square" rtlCol="0">
                <a:spAutoFit/>
              </a:bodyPr>
              <a:lstStyle/>
              <a:p>
                <a:pPr marL="342900" indent="-342900" algn="just">
                  <a:lnSpc>
                    <a:spcPct val="150000"/>
                  </a:lnSpc>
                  <a:spcAft>
                    <a:spcPts val="1000"/>
                  </a:spcAft>
                  <a:buClr>
                    <a:srgbClr val="115EC5"/>
                  </a:buClr>
                  <a:buFont typeface="Wingdings" panose="05000000000000000000" pitchFamily="2" charset="2"/>
                  <a:buChar char="ü"/>
                </a:pPr>
                <a:r>
                  <a:rPr lang="zh-CN" altLang="en-US" sz="2200" dirty="0"/>
                  <a:t>小微企业、制造业等</a:t>
                </a:r>
                <a:r>
                  <a:rPr lang="en-US" altLang="zh-CN" sz="2200" dirty="0"/>
                  <a:t>6</a:t>
                </a:r>
                <a:r>
                  <a:rPr lang="zh-CN" altLang="en-US" sz="2200" dirty="0"/>
                  <a:t>个行业的中型企业于</a:t>
                </a:r>
                <a:r>
                  <a:rPr lang="en-US" altLang="zh-CN" sz="2200" dirty="0"/>
                  <a:t>6</a:t>
                </a:r>
                <a:r>
                  <a:rPr lang="zh-CN" altLang="en-US" sz="2200" dirty="0"/>
                  <a:t>月底前一次性全部退还</a:t>
                </a:r>
                <a:endParaRPr lang="en-US" altLang="zh-CN" sz="2200" dirty="0"/>
              </a:p>
              <a:p>
                <a:pPr marL="342900" indent="-342900" algn="just">
                  <a:lnSpc>
                    <a:spcPct val="150000"/>
                  </a:lnSpc>
                  <a:spcAft>
                    <a:spcPts val="1000"/>
                  </a:spcAft>
                  <a:buClr>
                    <a:srgbClr val="115EC5"/>
                  </a:buClr>
                  <a:buFont typeface="Wingdings" panose="05000000000000000000" pitchFamily="2" charset="2"/>
                  <a:buChar char="ü"/>
                </a:pPr>
                <a:r>
                  <a:rPr lang="zh-CN" altLang="en-US" sz="2200" dirty="0"/>
                  <a:t>制造业等</a:t>
                </a:r>
                <a:r>
                  <a:rPr lang="en-US" altLang="zh-CN" sz="2200" dirty="0"/>
                  <a:t>6</a:t>
                </a:r>
                <a:r>
                  <a:rPr lang="zh-CN" altLang="en-US" sz="2200" dirty="0"/>
                  <a:t>个行业的大型企业年底前退完</a:t>
                </a:r>
              </a:p>
            </p:txBody>
          </p:sp>
        </p:grpSp>
        <p:grpSp>
          <p:nvGrpSpPr>
            <p:cNvPr id="4" name="组合 3"/>
            <p:cNvGrpSpPr/>
            <p:nvPr/>
          </p:nvGrpSpPr>
          <p:grpSpPr>
            <a:xfrm>
              <a:off x="2016755" y="3009900"/>
              <a:ext cx="9237927" cy="645034"/>
              <a:chOff x="2016755" y="3009900"/>
              <a:chExt cx="9237927" cy="645034"/>
            </a:xfrm>
          </p:grpSpPr>
          <p:sp>
            <p:nvSpPr>
              <p:cNvPr id="43" name="矩形: 圆角 42"/>
              <p:cNvSpPr/>
              <p:nvPr/>
            </p:nvSpPr>
            <p:spPr>
              <a:xfrm>
                <a:off x="2016755" y="3009900"/>
                <a:ext cx="9237927" cy="645034"/>
              </a:xfrm>
              <a:prstGeom prst="roundRect">
                <a:avLst>
                  <a:gd name="adj" fmla="val 4957"/>
                </a:avLst>
              </a:prstGeom>
              <a:gradFill flip="none" rotWithShape="1">
                <a:gsLst>
                  <a:gs pos="0">
                    <a:srgbClr val="D5E5FB">
                      <a:alpha val="0"/>
                    </a:srgbClr>
                  </a:gs>
                  <a:gs pos="100000">
                    <a:srgbClr val="D5E5FB"/>
                  </a:gs>
                </a:gsLst>
                <a:lin ang="0" scaled="1"/>
                <a:tileRect/>
              </a:gradFill>
              <a:ln>
                <a:gradFill flip="none" rotWithShape="1">
                  <a:gsLst>
                    <a:gs pos="0">
                      <a:schemeClr val="accent1">
                        <a:lumMod val="5000"/>
                        <a:lumOff val="95000"/>
                        <a:alpha val="0"/>
                      </a:schemeClr>
                    </a:gs>
                    <a:gs pos="100000">
                      <a:srgbClr val="1E77E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351701" y="3116974"/>
                <a:ext cx="2006085" cy="430887"/>
              </a:xfrm>
              <a:prstGeom prst="rect">
                <a:avLst/>
              </a:prstGeom>
              <a:noFill/>
            </p:spPr>
            <p:txBody>
              <a:bodyPr wrap="square" rtlCol="0">
                <a:spAutoFit/>
              </a:bodyPr>
              <a:lstStyle/>
              <a:p>
                <a:pPr algn="ctr"/>
                <a:r>
                  <a:rPr lang="zh-CN" altLang="en-US" sz="2200" b="1" dirty="0">
                    <a:solidFill>
                      <a:srgbClr val="115EC5"/>
                    </a:solidFill>
                  </a:rPr>
                  <a:t>增量留抵税额</a:t>
                </a:r>
                <a:endParaRPr lang="zh-CN" altLang="en-US" sz="2200" dirty="0"/>
              </a:p>
            </p:txBody>
          </p:sp>
          <p:sp>
            <p:nvSpPr>
              <p:cNvPr id="50" name="文本框 49"/>
              <p:cNvSpPr txBox="1"/>
              <p:nvPr/>
            </p:nvSpPr>
            <p:spPr>
              <a:xfrm>
                <a:off x="4670745" y="3116974"/>
                <a:ext cx="2301753" cy="429895"/>
              </a:xfrm>
              <a:prstGeom prst="rect">
                <a:avLst/>
              </a:prstGeom>
              <a:noFill/>
            </p:spPr>
            <p:txBody>
              <a:bodyPr wrap="square" rtlCol="0">
                <a:spAutoFit/>
              </a:bodyPr>
              <a:lstStyle/>
              <a:p>
                <a:pPr algn="just"/>
                <a:r>
                  <a:rPr lang="zh-CN" altLang="en-US" sz="2200" dirty="0"/>
                  <a:t>按月全额退还</a:t>
                </a:r>
              </a:p>
            </p:txBody>
          </p:sp>
        </p:grpSp>
      </p:grpSp>
      <p:grpSp>
        <p:nvGrpSpPr>
          <p:cNvPr id="52" name="组合 51"/>
          <p:cNvGrpSpPr/>
          <p:nvPr/>
        </p:nvGrpSpPr>
        <p:grpSpPr>
          <a:xfrm>
            <a:off x="909314" y="1005355"/>
            <a:ext cx="4024635" cy="559038"/>
            <a:chOff x="3543294" y="3063632"/>
            <a:chExt cx="4024635" cy="559038"/>
          </a:xfrm>
        </p:grpSpPr>
        <p:sp>
          <p:nvSpPr>
            <p:cNvPr id="53" name="矩形: 圆角 52"/>
            <p:cNvSpPr/>
            <p:nvPr/>
          </p:nvSpPr>
          <p:spPr>
            <a:xfrm flipH="1">
              <a:off x="3543294" y="3063632"/>
              <a:ext cx="4024635"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54" name="文本框 22"/>
            <p:cNvSpPr txBox="1"/>
            <p:nvPr/>
          </p:nvSpPr>
          <p:spPr>
            <a:xfrm>
              <a:off x="3848101" y="3127708"/>
              <a:ext cx="3677283" cy="429895"/>
            </a:xfrm>
            <a:prstGeom prst="rect">
              <a:avLst/>
            </a:prstGeom>
            <a:noFill/>
          </p:spPr>
          <p:txBody>
            <a:bodyPr wrap="square">
              <a:spAutoFit/>
            </a:bodyPr>
            <a:lstStyle>
              <a:defPPr>
                <a:defRPr lang="zh-CN"/>
              </a:defPPr>
              <a:lvl1pPr>
                <a:defRPr sz="2400"/>
              </a:lvl1pPr>
            </a:lstStyle>
            <a:p>
              <a:r>
                <a:rPr lang="zh-CN" altLang="en-US" sz="2200"/>
                <a:t>（一）大规模留抵退税政策</a:t>
              </a:r>
            </a:p>
          </p:txBody>
        </p:sp>
        <p:sp>
          <p:nvSpPr>
            <p:cNvPr id="55" name="椭圆 54"/>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0607" y="1281040"/>
            <a:ext cx="5641393" cy="3760928"/>
          </a:xfrm>
          <a:prstGeom prst="rect">
            <a:avLst/>
          </a:prstGeom>
          <a:effectLst>
            <a:softEdge rad="1117600"/>
          </a:effectLst>
        </p:spPr>
      </p:pic>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5038725" cy="461665"/>
            </a:xfrm>
            <a:prstGeom prst="rect">
              <a:avLst/>
            </a:prstGeom>
            <a:noFill/>
          </p:spPr>
          <p:txBody>
            <a:bodyPr wrap="square">
              <a:spAutoFit/>
            </a:bodyPr>
            <a:lstStyle/>
            <a:p>
              <a:r>
                <a:rPr lang="zh-CN" altLang="en-US" sz="2400" b="1" dirty="0">
                  <a:solidFill>
                    <a:srgbClr val="284B90"/>
                  </a:solidFill>
                </a:rPr>
                <a:t>一、新的组合式税费支持政策解读</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a:off x="633730" y="2463800"/>
            <a:ext cx="5280660" cy="838835"/>
            <a:chOff x="948682" y="1079240"/>
            <a:chExt cx="5280668" cy="1224486"/>
          </a:xfrm>
        </p:grpSpPr>
        <p:sp>
          <p:nvSpPr>
            <p:cNvPr id="74" name="文本框 73"/>
            <p:cNvSpPr txBox="1"/>
            <p:nvPr/>
          </p:nvSpPr>
          <p:spPr>
            <a:xfrm>
              <a:off x="2533650" y="1843351"/>
              <a:ext cx="3695700" cy="460375"/>
            </a:xfrm>
            <a:prstGeom prst="rect">
              <a:avLst/>
            </a:prstGeom>
            <a:noFill/>
          </p:spPr>
          <p:txBody>
            <a:bodyPr wrap="square">
              <a:spAutoFit/>
            </a:bodyPr>
            <a:lstStyle/>
            <a:p>
              <a:pPr marL="0" marR="0" algn="ctr">
                <a:spcBef>
                  <a:spcPts val="0"/>
                </a:spcBef>
                <a:spcAft>
                  <a:spcPts val="0"/>
                </a:spcAft>
              </a:pPr>
              <a:endParaRPr lang="zh-CN" altLang="en-US" sz="2400" b="1" dirty="0"/>
            </a:p>
          </p:txBody>
        </p:sp>
        <p:grpSp>
          <p:nvGrpSpPr>
            <p:cNvPr id="39" name="组合 38"/>
            <p:cNvGrpSpPr/>
            <p:nvPr/>
          </p:nvGrpSpPr>
          <p:grpSpPr>
            <a:xfrm>
              <a:off x="948682" y="1079240"/>
              <a:ext cx="4023366" cy="854637"/>
              <a:chOff x="3543294" y="3063632"/>
              <a:chExt cx="4023366" cy="854637"/>
            </a:xfrm>
          </p:grpSpPr>
          <p:sp>
            <p:nvSpPr>
              <p:cNvPr id="40" name="矩形: 圆角 39"/>
              <p:cNvSpPr/>
              <p:nvPr/>
            </p:nvSpPr>
            <p:spPr>
              <a:xfrm flipH="1">
                <a:off x="3543294" y="3063632"/>
                <a:ext cx="4023366" cy="854637"/>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41" name="文本框 22"/>
              <p:cNvSpPr txBox="1"/>
              <p:nvPr/>
            </p:nvSpPr>
            <p:spPr>
              <a:xfrm>
                <a:off x="3848101" y="3127708"/>
                <a:ext cx="3677283" cy="627537"/>
              </a:xfrm>
              <a:prstGeom prst="rect">
                <a:avLst/>
              </a:prstGeom>
              <a:noFill/>
            </p:spPr>
            <p:txBody>
              <a:bodyPr wrap="square">
                <a:spAutoFit/>
              </a:bodyPr>
              <a:lstStyle>
                <a:defPPr>
                  <a:defRPr lang="zh-CN"/>
                </a:defPPr>
                <a:lvl1pPr>
                  <a:defRPr sz="2400"/>
                </a:lvl1pPr>
              </a:lstStyle>
              <a:p>
                <a:r>
                  <a:rPr lang="zh-CN" altLang="en-US" sz="2200"/>
                  <a:t>（二）支持中小微企业政策</a:t>
                </a:r>
              </a:p>
            </p:txBody>
          </p:sp>
          <p:sp>
            <p:nvSpPr>
              <p:cNvPr id="42" name="椭圆 41"/>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28" name="组合 27"/>
          <p:cNvGrpSpPr/>
          <p:nvPr/>
        </p:nvGrpSpPr>
        <p:grpSpPr>
          <a:xfrm>
            <a:off x="739140" y="3491230"/>
            <a:ext cx="3734435" cy="558800"/>
            <a:chOff x="3543293" y="3063632"/>
            <a:chExt cx="3734443" cy="559038"/>
          </a:xfrm>
        </p:grpSpPr>
        <p:sp>
          <p:nvSpPr>
            <p:cNvPr id="29" name="矩形: 圆角 28"/>
            <p:cNvSpPr/>
            <p:nvPr/>
          </p:nvSpPr>
          <p:spPr>
            <a:xfrm flipH="1">
              <a:off x="3543293" y="3063632"/>
              <a:ext cx="3728091"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30" name="文本框 22"/>
            <p:cNvSpPr txBox="1"/>
            <p:nvPr/>
          </p:nvSpPr>
          <p:spPr>
            <a:xfrm>
              <a:off x="3848102" y="3127708"/>
              <a:ext cx="3429634" cy="429895"/>
            </a:xfrm>
            <a:prstGeom prst="rect">
              <a:avLst/>
            </a:prstGeom>
            <a:noFill/>
          </p:spPr>
          <p:txBody>
            <a:bodyPr wrap="square">
              <a:spAutoFit/>
            </a:bodyPr>
            <a:lstStyle>
              <a:defPPr>
                <a:defRPr lang="zh-CN"/>
              </a:defPPr>
              <a:lvl1pPr>
                <a:defRPr sz="2400"/>
              </a:lvl1pPr>
            </a:lstStyle>
            <a:p>
              <a:r>
                <a:rPr lang="zh-CN" altLang="en-US" sz="2200"/>
                <a:t>（三）鼓励企业创新政策</a:t>
              </a:r>
            </a:p>
          </p:txBody>
        </p:sp>
        <p:sp>
          <p:nvSpPr>
            <p:cNvPr id="31" name="椭圆 30"/>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5" name="组合 14"/>
          <p:cNvGrpSpPr/>
          <p:nvPr/>
        </p:nvGrpSpPr>
        <p:grpSpPr>
          <a:xfrm>
            <a:off x="815967" y="4555756"/>
            <a:ext cx="8629648" cy="1342086"/>
            <a:chOff x="948682" y="4924561"/>
            <a:chExt cx="8629648" cy="1342086"/>
          </a:xfrm>
        </p:grpSpPr>
        <p:grpSp>
          <p:nvGrpSpPr>
            <p:cNvPr id="32" name="组合 31"/>
            <p:cNvGrpSpPr/>
            <p:nvPr/>
          </p:nvGrpSpPr>
          <p:grpSpPr>
            <a:xfrm>
              <a:off x="948682" y="4924561"/>
              <a:ext cx="4471042" cy="559038"/>
              <a:chOff x="3543292" y="3063632"/>
              <a:chExt cx="4471042" cy="559038"/>
            </a:xfrm>
          </p:grpSpPr>
          <p:sp>
            <p:nvSpPr>
              <p:cNvPr id="35" name="矩形: 圆角 34"/>
              <p:cNvSpPr/>
              <p:nvPr/>
            </p:nvSpPr>
            <p:spPr>
              <a:xfrm flipH="1">
                <a:off x="3543292" y="3063632"/>
                <a:ext cx="4023367"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36" name="文本框 22"/>
              <p:cNvSpPr txBox="1"/>
              <p:nvPr/>
            </p:nvSpPr>
            <p:spPr>
              <a:xfrm>
                <a:off x="3848101" y="3127708"/>
                <a:ext cx="4166233" cy="430887"/>
              </a:xfrm>
              <a:prstGeom prst="rect">
                <a:avLst/>
              </a:prstGeom>
              <a:noFill/>
            </p:spPr>
            <p:txBody>
              <a:bodyPr wrap="square">
                <a:spAutoFit/>
              </a:bodyPr>
              <a:lstStyle>
                <a:defPPr>
                  <a:defRPr lang="zh-CN"/>
                </a:defPPr>
                <a:lvl1pPr>
                  <a:defRPr sz="2400"/>
                </a:lvl1pPr>
              </a:lstStyle>
              <a:p>
                <a:r>
                  <a:rPr lang="zh-CN" altLang="en-US" sz="2200"/>
                  <a:t>（四）支持民生保障类政策</a:t>
                </a:r>
              </a:p>
            </p:txBody>
          </p:sp>
          <p:sp>
            <p:nvSpPr>
              <p:cNvPr id="37" name="椭圆 36"/>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6" name="组合 55"/>
            <p:cNvGrpSpPr/>
            <p:nvPr/>
          </p:nvGrpSpPr>
          <p:grpSpPr>
            <a:xfrm>
              <a:off x="1329680" y="5681177"/>
              <a:ext cx="8248650" cy="585470"/>
              <a:chOff x="257175" y="1486772"/>
              <a:chExt cx="8248650" cy="585470"/>
            </a:xfrm>
          </p:grpSpPr>
          <p:grpSp>
            <p:nvGrpSpPr>
              <p:cNvPr id="57" name="组合 56"/>
              <p:cNvGrpSpPr/>
              <p:nvPr/>
            </p:nvGrpSpPr>
            <p:grpSpPr>
              <a:xfrm>
                <a:off x="797562" y="1486772"/>
                <a:ext cx="6997065" cy="585470"/>
                <a:chOff x="165229" y="892729"/>
                <a:chExt cx="8564699" cy="454375"/>
              </a:xfrm>
            </p:grpSpPr>
            <p:sp>
              <p:nvSpPr>
                <p:cNvPr id="59" name="矩形: 圆角 58"/>
                <p:cNvSpPr/>
                <p:nvPr/>
              </p:nvSpPr>
              <p:spPr>
                <a:xfrm>
                  <a:off x="165229" y="892729"/>
                  <a:ext cx="8351728" cy="454375"/>
                </a:xfrm>
                <a:prstGeom prst="roundRect">
                  <a:avLst>
                    <a:gd name="adj" fmla="val 38954"/>
                  </a:avLst>
                </a:prstGeom>
                <a:solidFill>
                  <a:srgbClr val="0773E2">
                    <a:alpha val="10000"/>
                  </a:srgbClr>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60" name="矩形: 圆角 59"/>
                <p:cNvSpPr/>
                <p:nvPr/>
              </p:nvSpPr>
              <p:spPr>
                <a:xfrm>
                  <a:off x="165229" y="892729"/>
                  <a:ext cx="8564699" cy="447475"/>
                </a:xfrm>
                <a:prstGeom prst="roundRect">
                  <a:avLst>
                    <a:gd name="adj" fmla="val 41013"/>
                  </a:avLst>
                </a:prstGeom>
                <a:solidFill>
                  <a:schemeClr val="bg1"/>
                </a:solidFill>
                <a:ln w="12700">
                  <a:solidFill>
                    <a:srgbClr val="1963E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grpSp>
          <p:sp>
            <p:nvSpPr>
              <p:cNvPr id="58" name="文本框 57"/>
              <p:cNvSpPr txBox="1"/>
              <p:nvPr/>
            </p:nvSpPr>
            <p:spPr>
              <a:xfrm>
                <a:off x="257175" y="1501586"/>
                <a:ext cx="8248650" cy="460375"/>
              </a:xfrm>
              <a:prstGeom prst="rect">
                <a:avLst/>
              </a:prstGeom>
              <a:noFill/>
            </p:spPr>
            <p:txBody>
              <a:bodyPr wrap="square">
                <a:spAutoFit/>
              </a:bodyPr>
              <a:lstStyle/>
              <a:p>
                <a:pPr marL="0" marR="0" algn="ctr">
                  <a:spcBef>
                    <a:spcPts val="0"/>
                  </a:spcBef>
                  <a:spcAft>
                    <a:spcPts val="0"/>
                  </a:spcAft>
                </a:pPr>
                <a:r>
                  <a:rPr lang="zh-CN" altLang="en-US" sz="2400" b="1"/>
                  <a:t>今年</a:t>
                </a:r>
                <a:r>
                  <a:rPr lang="en-US" altLang="zh-CN" sz="2400" b="1"/>
                  <a:t>5</a:t>
                </a:r>
                <a:r>
                  <a:rPr lang="zh-CN" altLang="en-US" sz="2400" b="1"/>
                  <a:t>月</a:t>
                </a:r>
                <a:r>
                  <a:rPr lang="en-US" altLang="zh-CN" sz="2400" b="1"/>
                  <a:t>4</a:t>
                </a:r>
                <a:r>
                  <a:rPr lang="zh-CN" altLang="en-US" sz="2400" b="1"/>
                  <a:t>日起，核酸检测全部免费</a:t>
                </a:r>
              </a:p>
            </p:txBody>
          </p:sp>
        </p:gr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5556662" cy="461665"/>
            </a:xfrm>
            <a:prstGeom prst="rect">
              <a:avLst/>
            </a:prstGeom>
            <a:noFill/>
          </p:spPr>
          <p:txBody>
            <a:bodyPr wrap="square">
              <a:spAutoFit/>
            </a:bodyPr>
            <a:lstStyle/>
            <a:p>
              <a:r>
                <a:rPr lang="zh-CN" altLang="en-US" sz="2400" b="1" dirty="0">
                  <a:solidFill>
                    <a:srgbClr val="284B90"/>
                  </a:solidFill>
                </a:rPr>
                <a:t>二、新增减税降费政策对财政的影响</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0" name="组合 29"/>
          <p:cNvGrpSpPr/>
          <p:nvPr/>
        </p:nvGrpSpPr>
        <p:grpSpPr>
          <a:xfrm>
            <a:off x="680357" y="1113183"/>
            <a:ext cx="10831285" cy="590070"/>
            <a:chOff x="1390699" y="2092518"/>
            <a:chExt cx="7751804" cy="590070"/>
          </a:xfrm>
        </p:grpSpPr>
        <p:sp>
          <p:nvSpPr>
            <p:cNvPr id="31" name="矩形: 对角圆角 30"/>
            <p:cNvSpPr/>
            <p:nvPr/>
          </p:nvSpPr>
          <p:spPr>
            <a:xfrm>
              <a:off x="1390699" y="2092518"/>
              <a:ext cx="7751804" cy="590070"/>
            </a:xfrm>
            <a:prstGeom prst="round2DiagRect">
              <a:avLst/>
            </a:prstGeom>
            <a:gradFill>
              <a:gsLst>
                <a:gs pos="97000">
                  <a:srgbClr val="115EC5"/>
                </a:gs>
                <a:gs pos="1000">
                  <a:srgbClr val="284B90"/>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426325" y="2156721"/>
              <a:ext cx="7680552" cy="461665"/>
            </a:xfrm>
            <a:prstGeom prst="rect">
              <a:avLst/>
            </a:prstGeom>
            <a:noFill/>
          </p:spPr>
          <p:txBody>
            <a:bodyPr wrap="square" rtlCol="0">
              <a:spAutoFit/>
            </a:bodyPr>
            <a:lstStyle/>
            <a:p>
              <a:pPr algn="ctr"/>
              <a:r>
                <a:rPr lang="zh-CN" altLang="en-US" sz="2400" b="1" dirty="0">
                  <a:solidFill>
                    <a:schemeClr val="bg1"/>
                  </a:solidFill>
                </a:rPr>
                <a:t>总体看，今年的政策</a:t>
              </a:r>
              <a:r>
                <a:rPr lang="zh-CN" altLang="en-US" sz="2400" b="1" dirty="0">
                  <a:solidFill>
                    <a:srgbClr val="FFFF00"/>
                  </a:solidFill>
                </a:rPr>
                <a:t>力度更大</a:t>
              </a:r>
              <a:r>
                <a:rPr lang="zh-CN" altLang="en-US" sz="2400" b="1" dirty="0">
                  <a:solidFill>
                    <a:schemeClr val="bg1"/>
                  </a:solidFill>
                </a:rPr>
                <a:t>、</a:t>
              </a:r>
              <a:r>
                <a:rPr lang="zh-CN" altLang="en-US" sz="2400" b="1" dirty="0">
                  <a:solidFill>
                    <a:srgbClr val="FFFF00"/>
                  </a:solidFill>
                </a:rPr>
                <a:t>靶向更准</a:t>
              </a:r>
              <a:r>
                <a:rPr lang="zh-CN" altLang="en-US" sz="2400" b="1" dirty="0">
                  <a:solidFill>
                    <a:schemeClr val="bg1"/>
                  </a:solidFill>
                </a:rPr>
                <a:t>、</a:t>
              </a:r>
              <a:r>
                <a:rPr lang="zh-CN" altLang="en-US" sz="2400" b="1" dirty="0">
                  <a:solidFill>
                    <a:srgbClr val="FFFF00"/>
                  </a:solidFill>
                </a:rPr>
                <a:t>协同</a:t>
              </a:r>
              <a:r>
                <a:rPr lang="zh-CN" altLang="en-US" sz="2400" b="1">
                  <a:solidFill>
                    <a:srgbClr val="FFFF00"/>
                  </a:solidFill>
                </a:rPr>
                <a:t>更强</a:t>
              </a:r>
              <a:endParaRPr lang="zh-CN" altLang="en-US" sz="2400" b="1" dirty="0">
                <a:solidFill>
                  <a:srgbClr val="FFFF00"/>
                </a:solidFill>
              </a:endParaRPr>
            </a:p>
          </p:txBody>
        </p:sp>
      </p:grpSp>
      <p:grpSp>
        <p:nvGrpSpPr>
          <p:cNvPr id="14" name="组合 13"/>
          <p:cNvGrpSpPr/>
          <p:nvPr/>
        </p:nvGrpSpPr>
        <p:grpSpPr>
          <a:xfrm>
            <a:off x="680992" y="2125122"/>
            <a:ext cx="10831286" cy="1739468"/>
            <a:chOff x="849309" y="1866315"/>
            <a:chExt cx="10831286" cy="1739468"/>
          </a:xfrm>
        </p:grpSpPr>
        <p:grpSp>
          <p:nvGrpSpPr>
            <p:cNvPr id="34" name="组合 33"/>
            <p:cNvGrpSpPr/>
            <p:nvPr/>
          </p:nvGrpSpPr>
          <p:grpSpPr>
            <a:xfrm>
              <a:off x="849310" y="1866315"/>
              <a:ext cx="10831285" cy="815778"/>
              <a:chOff x="5236029" y="1404336"/>
              <a:chExt cx="10831285" cy="815778"/>
            </a:xfrm>
          </p:grpSpPr>
          <p:sp>
            <p:nvSpPr>
              <p:cNvPr id="35" name="矩形: 圆角 34"/>
              <p:cNvSpPr/>
              <p:nvPr/>
            </p:nvSpPr>
            <p:spPr>
              <a:xfrm>
                <a:off x="5236029" y="1404336"/>
                <a:ext cx="10831285" cy="815778"/>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5353734" y="1517383"/>
                <a:ext cx="8710609" cy="553085"/>
              </a:xfrm>
              <a:prstGeom prst="rect">
                <a:avLst/>
              </a:prstGeom>
              <a:noFill/>
            </p:spPr>
            <p:txBody>
              <a:bodyPr wrap="square">
                <a:spAutoFit/>
              </a:bodyPr>
              <a:lstStyle/>
              <a:p>
                <a:pPr algn="just">
                  <a:lnSpc>
                    <a:spcPct val="150000"/>
                  </a:lnSpc>
                </a:pPr>
                <a:r>
                  <a:rPr lang="zh-CN" altLang="en-US" sz="2000" dirty="0"/>
                  <a:t>预计全省将新增退税和减税降费约</a:t>
                </a:r>
                <a:r>
                  <a:rPr lang="en-US" altLang="zh-CN" sz="2000" dirty="0"/>
                  <a:t>1700</a:t>
                </a:r>
                <a:r>
                  <a:rPr lang="zh-CN" altLang="en-US" sz="2000" dirty="0"/>
                  <a:t>亿元，其中新增退税超过</a:t>
                </a:r>
                <a:r>
                  <a:rPr lang="en-US" altLang="zh-CN" sz="2000" dirty="0"/>
                  <a:t>900</a:t>
                </a:r>
                <a:r>
                  <a:rPr lang="zh-CN" altLang="en-US" sz="2000" dirty="0"/>
                  <a:t>亿。</a:t>
                </a:r>
              </a:p>
            </p:txBody>
          </p:sp>
        </p:grpSp>
        <p:grpSp>
          <p:nvGrpSpPr>
            <p:cNvPr id="44" name="组合 43"/>
            <p:cNvGrpSpPr/>
            <p:nvPr/>
          </p:nvGrpSpPr>
          <p:grpSpPr>
            <a:xfrm>
              <a:off x="849309" y="2790005"/>
              <a:ext cx="10831286" cy="815778"/>
              <a:chOff x="5236029" y="1404336"/>
              <a:chExt cx="10831286" cy="815778"/>
            </a:xfrm>
          </p:grpSpPr>
          <p:sp>
            <p:nvSpPr>
              <p:cNvPr id="45" name="矩形: 圆角 44"/>
              <p:cNvSpPr/>
              <p:nvPr/>
            </p:nvSpPr>
            <p:spPr>
              <a:xfrm>
                <a:off x="5236029" y="1404336"/>
                <a:ext cx="10831286" cy="815778"/>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324705" y="1531897"/>
                <a:ext cx="10404706" cy="553085"/>
              </a:xfrm>
              <a:prstGeom prst="rect">
                <a:avLst/>
              </a:prstGeom>
              <a:noFill/>
            </p:spPr>
            <p:txBody>
              <a:bodyPr wrap="square">
                <a:spAutoFit/>
              </a:bodyPr>
              <a:lstStyle/>
              <a:p>
                <a:pPr algn="just">
                  <a:lnSpc>
                    <a:spcPct val="150000"/>
                  </a:lnSpc>
                </a:pPr>
                <a:r>
                  <a:rPr lang="zh-CN" altLang="en-US" sz="2000" dirty="0"/>
                  <a:t>预计全市全口径退税减税约</a:t>
                </a:r>
                <a:r>
                  <a:rPr lang="en-US" altLang="zh-CN" sz="2000" dirty="0"/>
                  <a:t>62.9</a:t>
                </a:r>
                <a:r>
                  <a:rPr lang="zh-CN" altLang="en-US" sz="2000" dirty="0"/>
                  <a:t>亿元。</a:t>
                </a:r>
              </a:p>
            </p:txBody>
          </p:sp>
        </p:grpSp>
      </p:grpSp>
      <p:grpSp>
        <p:nvGrpSpPr>
          <p:cNvPr id="13" name="组合 12"/>
          <p:cNvGrpSpPr/>
          <p:nvPr/>
        </p:nvGrpSpPr>
        <p:grpSpPr>
          <a:xfrm>
            <a:off x="2185838" y="4670471"/>
            <a:ext cx="7820325" cy="553998"/>
            <a:chOff x="2185837" y="5088872"/>
            <a:chExt cx="7820325" cy="553998"/>
          </a:xfrm>
        </p:grpSpPr>
        <p:sp>
          <p:nvSpPr>
            <p:cNvPr id="12" name="矩形 11"/>
            <p:cNvSpPr/>
            <p:nvPr/>
          </p:nvSpPr>
          <p:spPr>
            <a:xfrm>
              <a:off x="2185837" y="5486400"/>
              <a:ext cx="7654849" cy="156470"/>
            </a:xfrm>
            <a:prstGeom prst="rect">
              <a:avLst/>
            </a:prstGeom>
            <a:solidFill>
              <a:schemeClr val="accent4">
                <a:lumMod val="40000"/>
                <a:lumOff val="60000"/>
              </a:schemeClr>
            </a:solidFill>
            <a:ln>
              <a:solidFill>
                <a:srgbClr val="D5E5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2185837" y="5088872"/>
              <a:ext cx="7820325" cy="553998"/>
            </a:xfrm>
            <a:prstGeom prst="rect">
              <a:avLst/>
            </a:prstGeom>
            <a:noFill/>
          </p:spPr>
          <p:txBody>
            <a:bodyPr wrap="square">
              <a:spAutoFit/>
            </a:bodyPr>
            <a:lstStyle/>
            <a:p>
              <a:r>
                <a:rPr lang="zh-CN" altLang="en-US" sz="3000" b="1" dirty="0">
                  <a:solidFill>
                    <a:srgbClr val="284B90"/>
                  </a:solidFill>
                </a:rPr>
                <a:t>表面上地方收入减少了，看起来“不漂亮”了</a:t>
              </a:r>
            </a:p>
          </p:txBody>
        </p:sp>
      </p:grpSp>
      <p:pic>
        <p:nvPicPr>
          <p:cNvPr id="15" name="图片 14"/>
          <p:cNvPicPr>
            <a:picLocks noChangeAspect="1"/>
          </p:cNvPicPr>
          <p:nvPr/>
        </p:nvPicPr>
        <p:blipFill>
          <a:blip r:embed="rId3"/>
          <a:stretch>
            <a:fillRect/>
          </a:stretch>
        </p:blipFill>
        <p:spPr>
          <a:xfrm>
            <a:off x="2560014" y="5158693"/>
            <a:ext cx="7071973" cy="1603387"/>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5599534"/>
            <a:ext cx="12192000" cy="1258466"/>
          </a:xfrm>
          <a:prstGeom prst="rect">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5556662" cy="461665"/>
            </a:xfrm>
            <a:prstGeom prst="rect">
              <a:avLst/>
            </a:prstGeom>
            <a:noFill/>
          </p:spPr>
          <p:txBody>
            <a:bodyPr wrap="square">
              <a:spAutoFit/>
            </a:bodyPr>
            <a:lstStyle/>
            <a:p>
              <a:r>
                <a:rPr lang="zh-CN" altLang="en-US" sz="2400" b="1" dirty="0">
                  <a:solidFill>
                    <a:srgbClr val="284B90"/>
                  </a:solidFill>
                </a:rPr>
                <a:t>二、新增减税降费政策对财政的影响</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a:off x="691680" y="1348737"/>
            <a:ext cx="10808642" cy="1130621"/>
            <a:chOff x="691680" y="1200148"/>
            <a:chExt cx="10808642" cy="839124"/>
          </a:xfrm>
        </p:grpSpPr>
        <p:sp>
          <p:nvSpPr>
            <p:cNvPr id="22" name="矩形: 圆角 21"/>
            <p:cNvSpPr/>
            <p:nvPr/>
          </p:nvSpPr>
          <p:spPr>
            <a:xfrm rot="5400000" flipV="1">
              <a:off x="5729288" y="-3731761"/>
              <a:ext cx="733425" cy="10808642"/>
            </a:xfrm>
            <a:prstGeom prst="roundRect">
              <a:avLst>
                <a:gd name="adj" fmla="val 4338"/>
              </a:avLst>
            </a:prstGeom>
            <a:gradFill flip="none" rotWithShape="1">
              <a:gsLst>
                <a:gs pos="0">
                  <a:srgbClr val="D5E5FB">
                    <a:alpha val="0"/>
                  </a:srgbClr>
                </a:gs>
                <a:gs pos="100000">
                  <a:srgbClr val="D5E5FB"/>
                </a:gs>
              </a:gsLst>
              <a:lin ang="0" scaled="1"/>
              <a:tileRect/>
            </a:gradFill>
            <a:ln>
              <a:gradFill flip="none" rotWithShape="1">
                <a:gsLst>
                  <a:gs pos="0">
                    <a:schemeClr val="accent1">
                      <a:lumMod val="5000"/>
                      <a:lumOff val="95000"/>
                      <a:alpha val="0"/>
                    </a:schemeClr>
                  </a:gs>
                  <a:gs pos="100000">
                    <a:srgbClr val="1E77E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3" name="矩形: 圆角 22"/>
            <p:cNvSpPr/>
            <p:nvPr/>
          </p:nvSpPr>
          <p:spPr>
            <a:xfrm rot="16200000">
              <a:off x="5729288" y="-3837460"/>
              <a:ext cx="733425" cy="10808642"/>
            </a:xfrm>
            <a:prstGeom prst="roundRect">
              <a:avLst>
                <a:gd name="adj" fmla="val 4338"/>
              </a:avLst>
            </a:prstGeom>
            <a:gradFill flip="none" rotWithShape="1">
              <a:gsLst>
                <a:gs pos="0">
                  <a:srgbClr val="D5E5FB">
                    <a:alpha val="0"/>
                  </a:srgbClr>
                </a:gs>
                <a:gs pos="100000">
                  <a:srgbClr val="D5E5FB"/>
                </a:gs>
              </a:gsLst>
              <a:lin ang="0" scaled="1"/>
              <a:tileRect/>
            </a:gradFill>
            <a:ln>
              <a:gradFill flip="none" rotWithShape="1">
                <a:gsLst>
                  <a:gs pos="0">
                    <a:schemeClr val="accent1">
                      <a:lumMod val="5000"/>
                      <a:lumOff val="95000"/>
                      <a:alpha val="0"/>
                    </a:schemeClr>
                  </a:gs>
                  <a:gs pos="100000">
                    <a:srgbClr val="1E77E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24" name="文本框 23"/>
          <p:cNvSpPr txBox="1"/>
          <p:nvPr/>
        </p:nvSpPr>
        <p:spPr>
          <a:xfrm>
            <a:off x="866775" y="1331051"/>
            <a:ext cx="10458448" cy="1005596"/>
          </a:xfrm>
          <a:prstGeom prst="rect">
            <a:avLst/>
          </a:prstGeom>
          <a:noFill/>
        </p:spPr>
        <p:txBody>
          <a:bodyPr wrap="square" rtlCol="0">
            <a:spAutoFit/>
          </a:bodyPr>
          <a:lstStyle/>
          <a:p>
            <a:pPr algn="just">
              <a:lnSpc>
                <a:spcPct val="130000"/>
              </a:lnSpc>
            </a:pPr>
            <a:r>
              <a:rPr lang="zh-CN" altLang="en-US" sz="2400" b="1">
                <a:solidFill>
                  <a:srgbClr val="115EC5"/>
                </a:solidFill>
              </a:rPr>
              <a:t>短期来看，</a:t>
            </a:r>
            <a:r>
              <a:rPr lang="zh-CN" altLang="en-US" sz="2400">
                <a:solidFill>
                  <a:schemeClr val="tx1">
                    <a:lumMod val="85000"/>
                    <a:lumOff val="15000"/>
                  </a:schemeClr>
                </a:solidFill>
              </a:rPr>
              <a:t>为保障地方财力不受影响，中央除负担自身退税外，还通过专项转移支付对地方负担部分给予支持。</a:t>
            </a:r>
          </a:p>
        </p:txBody>
      </p:sp>
      <p:sp>
        <p:nvSpPr>
          <p:cNvPr id="25" name="文本框 24"/>
          <p:cNvSpPr txBox="1"/>
          <p:nvPr/>
        </p:nvSpPr>
        <p:spPr>
          <a:xfrm>
            <a:off x="554990" y="3179567"/>
            <a:ext cx="10591800" cy="1047979"/>
          </a:xfrm>
          <a:prstGeom prst="rect">
            <a:avLst/>
          </a:prstGeom>
          <a:noFill/>
        </p:spPr>
        <p:txBody>
          <a:bodyPr wrap="square" rtlCol="0">
            <a:spAutoFit/>
          </a:bodyPr>
          <a:lstStyle/>
          <a:p>
            <a:pPr algn="just">
              <a:lnSpc>
                <a:spcPct val="150000"/>
              </a:lnSpc>
              <a:buClr>
                <a:srgbClr val="115EC5"/>
              </a:buClr>
            </a:pPr>
            <a:r>
              <a:rPr lang="zh-CN" altLang="en-US" sz="2200" b="1" dirty="0"/>
              <a:t>中央</a:t>
            </a:r>
            <a:r>
              <a:rPr lang="zh-CN" altLang="en-US" sz="2200" dirty="0"/>
              <a:t>财政将分三批共安排</a:t>
            </a:r>
            <a:r>
              <a:rPr lang="en-US" altLang="zh-CN" sz="2200" b="1" dirty="0">
                <a:solidFill>
                  <a:srgbClr val="115EC5"/>
                </a:solidFill>
              </a:rPr>
              <a:t>1.2</a:t>
            </a:r>
            <a:r>
              <a:rPr lang="zh-CN" altLang="en-US" sz="2200" b="1" dirty="0">
                <a:solidFill>
                  <a:srgbClr val="115EC5"/>
                </a:solidFill>
              </a:rPr>
              <a:t>万亿元</a:t>
            </a:r>
            <a:r>
              <a:rPr lang="zh-CN" altLang="en-US" sz="2200" dirty="0"/>
              <a:t>一次性转移支付，弥补县区落实减税降费政策以及各项增支政策的财力缺口。</a:t>
            </a:r>
            <a:endParaRPr lang="en-US" altLang="zh-CN" sz="22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91680" y="1181098"/>
            <a:ext cx="10808642" cy="839124"/>
            <a:chOff x="691680" y="1200148"/>
            <a:chExt cx="10808642" cy="839124"/>
          </a:xfrm>
        </p:grpSpPr>
        <p:sp>
          <p:nvSpPr>
            <p:cNvPr id="57" name="矩形: 圆角 56"/>
            <p:cNvSpPr/>
            <p:nvPr/>
          </p:nvSpPr>
          <p:spPr>
            <a:xfrm rot="5400000" flipV="1">
              <a:off x="5729288" y="-3731761"/>
              <a:ext cx="733425" cy="10808642"/>
            </a:xfrm>
            <a:prstGeom prst="roundRect">
              <a:avLst>
                <a:gd name="adj" fmla="val 4338"/>
              </a:avLst>
            </a:prstGeom>
            <a:gradFill flip="none" rotWithShape="1">
              <a:gsLst>
                <a:gs pos="0">
                  <a:srgbClr val="D5E5FB">
                    <a:alpha val="0"/>
                  </a:srgbClr>
                </a:gs>
                <a:gs pos="100000">
                  <a:srgbClr val="D5E5FB"/>
                </a:gs>
              </a:gsLst>
              <a:lin ang="0" scaled="1"/>
              <a:tileRect/>
            </a:gradFill>
            <a:ln>
              <a:gradFill flip="none" rotWithShape="1">
                <a:gsLst>
                  <a:gs pos="0">
                    <a:schemeClr val="accent1">
                      <a:lumMod val="5000"/>
                      <a:lumOff val="95000"/>
                      <a:alpha val="0"/>
                    </a:schemeClr>
                  </a:gs>
                  <a:gs pos="100000">
                    <a:srgbClr val="1E77E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6" name="矩形: 圆角 55"/>
            <p:cNvSpPr/>
            <p:nvPr/>
          </p:nvSpPr>
          <p:spPr>
            <a:xfrm rot="16200000">
              <a:off x="5729288" y="-3837460"/>
              <a:ext cx="733425" cy="10808642"/>
            </a:xfrm>
            <a:prstGeom prst="roundRect">
              <a:avLst>
                <a:gd name="adj" fmla="val 4338"/>
              </a:avLst>
            </a:prstGeom>
            <a:gradFill flip="none" rotWithShape="1">
              <a:gsLst>
                <a:gs pos="0">
                  <a:srgbClr val="D5E5FB">
                    <a:alpha val="0"/>
                  </a:srgbClr>
                </a:gs>
                <a:gs pos="100000">
                  <a:srgbClr val="D5E5FB"/>
                </a:gs>
              </a:gsLst>
              <a:lin ang="0" scaled="1"/>
              <a:tileRect/>
            </a:gradFill>
            <a:ln>
              <a:gradFill flip="none" rotWithShape="1">
                <a:gsLst>
                  <a:gs pos="0">
                    <a:schemeClr val="accent1">
                      <a:lumMod val="5000"/>
                      <a:lumOff val="95000"/>
                      <a:alpha val="0"/>
                    </a:schemeClr>
                  </a:gs>
                  <a:gs pos="100000">
                    <a:srgbClr val="1E77E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5556662" cy="461665"/>
            </a:xfrm>
            <a:prstGeom prst="rect">
              <a:avLst/>
            </a:prstGeom>
            <a:noFill/>
          </p:spPr>
          <p:txBody>
            <a:bodyPr wrap="square">
              <a:spAutoFit/>
            </a:bodyPr>
            <a:lstStyle/>
            <a:p>
              <a:r>
                <a:rPr lang="zh-CN" altLang="en-US" sz="2400" b="1" dirty="0">
                  <a:solidFill>
                    <a:srgbClr val="284B90"/>
                  </a:solidFill>
                </a:rPr>
                <a:t>二、新增减税降费政策对财政的影响</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6" name="文本框 35"/>
          <p:cNvSpPr txBox="1"/>
          <p:nvPr/>
        </p:nvSpPr>
        <p:spPr>
          <a:xfrm>
            <a:off x="2447680" y="1360303"/>
            <a:ext cx="7296638" cy="461665"/>
          </a:xfrm>
          <a:prstGeom prst="rect">
            <a:avLst/>
          </a:prstGeom>
          <a:noFill/>
        </p:spPr>
        <p:txBody>
          <a:bodyPr wrap="square" rtlCol="0">
            <a:spAutoFit/>
          </a:bodyPr>
          <a:lstStyle/>
          <a:p>
            <a:pPr algn="ctr"/>
            <a:r>
              <a:rPr lang="zh-CN" altLang="en-US" sz="2400" b="1">
                <a:solidFill>
                  <a:srgbClr val="115EC5"/>
                </a:solidFill>
              </a:rPr>
              <a:t>长期来看</a:t>
            </a:r>
            <a:r>
              <a:rPr lang="zh-CN" altLang="en-US" sz="2400">
                <a:solidFill>
                  <a:schemeClr val="tx1">
                    <a:lumMod val="85000"/>
                    <a:lumOff val="15000"/>
                  </a:schemeClr>
                </a:solidFill>
              </a:rPr>
              <a:t>，有利于激发企业发展活力，保持税收增长</a:t>
            </a:r>
            <a:endParaRPr lang="zh-CN" altLang="en-US" sz="2400" dirty="0">
              <a:solidFill>
                <a:schemeClr val="tx1">
                  <a:lumMod val="85000"/>
                  <a:lumOff val="15000"/>
                </a:schemeClr>
              </a:solidFill>
            </a:endParaRPr>
          </a:p>
        </p:txBody>
      </p:sp>
      <p:sp>
        <p:nvSpPr>
          <p:cNvPr id="41" name="矩形: 圆角 40"/>
          <p:cNvSpPr/>
          <p:nvPr/>
        </p:nvSpPr>
        <p:spPr>
          <a:xfrm>
            <a:off x="691680" y="2421475"/>
            <a:ext cx="2967887" cy="3864329"/>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a:p>
        </p:txBody>
      </p:sp>
      <p:grpSp>
        <p:nvGrpSpPr>
          <p:cNvPr id="16" name="组合 15"/>
          <p:cNvGrpSpPr/>
          <p:nvPr/>
        </p:nvGrpSpPr>
        <p:grpSpPr>
          <a:xfrm>
            <a:off x="932042" y="2498419"/>
            <a:ext cx="2487162" cy="1948373"/>
            <a:chOff x="811861" y="2878435"/>
            <a:chExt cx="2487162" cy="1948373"/>
          </a:xfrm>
        </p:grpSpPr>
        <p:grpSp>
          <p:nvGrpSpPr>
            <p:cNvPr id="25" name="组合 24"/>
            <p:cNvGrpSpPr/>
            <p:nvPr/>
          </p:nvGrpSpPr>
          <p:grpSpPr>
            <a:xfrm>
              <a:off x="1328473" y="2878435"/>
              <a:ext cx="1453938" cy="475615"/>
              <a:chOff x="4007209" y="5131697"/>
              <a:chExt cx="3776007" cy="475615"/>
            </a:xfrm>
          </p:grpSpPr>
          <p:sp>
            <p:nvSpPr>
              <p:cNvPr id="26" name="文本框 25"/>
              <p:cNvSpPr txBox="1"/>
              <p:nvPr/>
            </p:nvSpPr>
            <p:spPr>
              <a:xfrm>
                <a:off x="4141253" y="5131697"/>
                <a:ext cx="3507920" cy="475615"/>
              </a:xfrm>
              <a:prstGeom prst="rect">
                <a:avLst/>
              </a:prstGeom>
              <a:noFill/>
            </p:spPr>
            <p:txBody>
              <a:bodyPr wrap="square">
                <a:spAutoFit/>
              </a:bodyPr>
              <a:lstStyle/>
              <a:p>
                <a:pPr marL="0" marR="0" algn="ctr">
                  <a:lnSpc>
                    <a:spcPts val="3000"/>
                  </a:lnSpc>
                  <a:spcBef>
                    <a:spcPts val="0"/>
                  </a:spcBef>
                  <a:spcAft>
                    <a:spcPts val="0"/>
                  </a:spcAft>
                </a:pPr>
                <a:r>
                  <a:rPr lang="zh-CN" altLang="en-US" sz="2200" b="1" dirty="0">
                    <a:solidFill>
                      <a:srgbClr val="115EC5"/>
                    </a:solidFill>
                  </a:rPr>
                  <a:t>举例</a:t>
                </a:r>
                <a:endParaRPr lang="en-US" altLang="zh-CN" sz="2200" b="1" dirty="0">
                  <a:solidFill>
                    <a:srgbClr val="115EC5"/>
                  </a:solidFill>
                </a:endParaRPr>
              </a:p>
            </p:txBody>
          </p:sp>
          <p:cxnSp>
            <p:nvCxnSpPr>
              <p:cNvPr id="27" name="直接连接符 26"/>
              <p:cNvCxnSpPr/>
              <p:nvPr/>
            </p:nvCxnSpPr>
            <p:spPr>
              <a:xfrm>
                <a:off x="4007209" y="5562359"/>
                <a:ext cx="377600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811861" y="3270997"/>
              <a:ext cx="2487162" cy="1555811"/>
            </a:xfrm>
            <a:prstGeom prst="rect">
              <a:avLst/>
            </a:prstGeom>
            <a:noFill/>
          </p:spPr>
          <p:txBody>
            <a:bodyPr wrap="square">
              <a:spAutoFit/>
            </a:bodyPr>
            <a:lstStyle/>
            <a:p>
              <a:pPr marL="0" marR="0" algn="just">
                <a:lnSpc>
                  <a:spcPct val="150000"/>
                </a:lnSpc>
                <a:spcBef>
                  <a:spcPts val="0"/>
                </a:spcBef>
                <a:spcAft>
                  <a:spcPts val="0"/>
                </a:spcAft>
              </a:pPr>
              <a:r>
                <a:rPr lang="zh-CN" altLang="en-US" sz="2200" dirty="0"/>
                <a:t>某企业待抵扣税额</a:t>
              </a:r>
              <a:r>
                <a:rPr lang="en-US" altLang="zh-CN" sz="2200" dirty="0"/>
                <a:t>100</a:t>
              </a:r>
              <a:r>
                <a:rPr lang="zh-CN" altLang="en-US" sz="2200" dirty="0"/>
                <a:t>万元，每月销项税额</a:t>
              </a:r>
              <a:r>
                <a:rPr lang="en-US" altLang="zh-CN" sz="2200" dirty="0"/>
                <a:t>10</a:t>
              </a:r>
              <a:r>
                <a:rPr lang="zh-CN" altLang="en-US" sz="2200" dirty="0"/>
                <a:t>万元。</a:t>
              </a:r>
            </a:p>
          </p:txBody>
        </p:sp>
      </p:grpSp>
      <p:sp>
        <p:nvSpPr>
          <p:cNvPr id="35" name="右大括号 34"/>
          <p:cNvSpPr/>
          <p:nvPr/>
        </p:nvSpPr>
        <p:spPr>
          <a:xfrm flipH="1">
            <a:off x="3777555" y="2767191"/>
            <a:ext cx="331031" cy="2909710"/>
          </a:xfrm>
          <a:prstGeom prst="rightBrace">
            <a:avLst>
              <a:gd name="adj1" fmla="val 0"/>
              <a:gd name="adj2" fmla="val 50000"/>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5" name="组合 14"/>
          <p:cNvGrpSpPr/>
          <p:nvPr/>
        </p:nvGrpSpPr>
        <p:grpSpPr>
          <a:xfrm>
            <a:off x="4275758" y="2450051"/>
            <a:ext cx="7224562" cy="1740259"/>
            <a:chOff x="4155577" y="2507201"/>
            <a:chExt cx="7224562" cy="1740259"/>
          </a:xfrm>
        </p:grpSpPr>
        <p:sp>
          <p:nvSpPr>
            <p:cNvPr id="54" name="矩形: 圆角 53"/>
            <p:cNvSpPr/>
            <p:nvPr/>
          </p:nvSpPr>
          <p:spPr bwMode="auto">
            <a:xfrm>
              <a:off x="4155577" y="3122767"/>
              <a:ext cx="7224562" cy="1124693"/>
            </a:xfrm>
            <a:prstGeom prst="roundRect">
              <a:avLst>
                <a:gd name="adj" fmla="val 4175"/>
              </a:avLst>
            </a:prstGeom>
            <a:solidFill>
              <a:srgbClr val="D5E5FB">
                <a:alpha val="18000"/>
              </a:srgbClr>
            </a:solidFill>
            <a:ln w="952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sz="2600" dirty="0">
                <a:latin typeface="微软雅黑" panose="020B0503020204020204" charset="-122"/>
                <a:ea typeface="微软雅黑" panose="020B0503020204020204" charset="-122"/>
              </a:endParaRPr>
            </a:p>
          </p:txBody>
        </p:sp>
        <p:grpSp>
          <p:nvGrpSpPr>
            <p:cNvPr id="37" name="组合 36"/>
            <p:cNvGrpSpPr/>
            <p:nvPr/>
          </p:nvGrpSpPr>
          <p:grpSpPr>
            <a:xfrm>
              <a:off x="4155577" y="2507201"/>
              <a:ext cx="2365784" cy="469478"/>
              <a:chOff x="1600199" y="1238985"/>
              <a:chExt cx="5642123" cy="469478"/>
            </a:xfrm>
          </p:grpSpPr>
          <p:sp>
            <p:nvSpPr>
              <p:cNvPr id="38" name="矩形: 圆角 37"/>
              <p:cNvSpPr/>
              <p:nvPr/>
            </p:nvSpPr>
            <p:spPr>
              <a:xfrm>
                <a:off x="1600199" y="1238985"/>
                <a:ext cx="5642123" cy="469478"/>
              </a:xfrm>
              <a:prstGeom prst="roundRect">
                <a:avLst>
                  <a:gd name="adj" fmla="val 38954"/>
                </a:avLst>
              </a:prstGeom>
              <a:solidFill>
                <a:srgbClr val="0773E2">
                  <a:alpha val="10000"/>
                </a:srgbClr>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39" name="矩形: 圆角 38"/>
              <p:cNvSpPr/>
              <p:nvPr/>
            </p:nvSpPr>
            <p:spPr>
              <a:xfrm>
                <a:off x="1865007" y="1238985"/>
                <a:ext cx="5112507" cy="469478"/>
              </a:xfrm>
              <a:prstGeom prst="roundRect">
                <a:avLst>
                  <a:gd name="adj" fmla="val 41013"/>
                </a:avLst>
              </a:prstGeom>
              <a:gradFill>
                <a:gsLst>
                  <a:gs pos="0">
                    <a:srgbClr val="1E77EC"/>
                  </a:gs>
                  <a:gs pos="100000">
                    <a:srgbClr val="0E4FA6"/>
                  </a:gs>
                </a:gsLst>
                <a:lin ang="0" scaled="0"/>
              </a:gradFill>
              <a:ln w="12700">
                <a:solidFill>
                  <a:srgbClr val="1963E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200" b="1" dirty="0">
                  <a:solidFill>
                    <a:schemeClr val="bg1"/>
                  </a:solidFill>
                  <a:cs typeface="+mn-ea"/>
                  <a:sym typeface="+mn-lt"/>
                </a:endParaRPr>
              </a:p>
            </p:txBody>
          </p:sp>
          <p:sp>
            <p:nvSpPr>
              <p:cNvPr id="40" name="文本框 39"/>
              <p:cNvSpPr txBox="1"/>
              <p:nvPr/>
            </p:nvSpPr>
            <p:spPr>
              <a:xfrm>
                <a:off x="2114883" y="1258281"/>
                <a:ext cx="4612754" cy="430887"/>
              </a:xfrm>
              <a:prstGeom prst="rect">
                <a:avLst/>
              </a:prstGeom>
              <a:noFill/>
            </p:spPr>
            <p:txBody>
              <a:bodyPr wrap="square">
                <a:spAutoFit/>
              </a:bodyPr>
              <a:lstStyle>
                <a:defPPr>
                  <a:defRPr lang="zh-CN"/>
                </a:defPPr>
                <a:lvl1pPr algn="ctr">
                  <a:defRPr sz="2800" kern="100">
                    <a:gradFill flip="none" rotWithShape="1">
                      <a:gsLst>
                        <a:gs pos="0">
                          <a:srgbClr val="469CF5"/>
                        </a:gs>
                        <a:gs pos="84000">
                          <a:srgbClr val="042BD2"/>
                        </a:gs>
                      </a:gsLst>
                      <a:lin ang="5400000" scaled="1"/>
                      <a:tileRect/>
                    </a:gradFill>
                    <a:latin typeface="方正粗黑宋简体" panose="02000000000000000000" pitchFamily="2" charset="-122"/>
                    <a:ea typeface="方正粗黑宋简体" panose="02000000000000000000" pitchFamily="2" charset="-122"/>
                  </a:defRPr>
                </a:lvl1pPr>
              </a:lstStyle>
              <a:p>
                <a:r>
                  <a:rPr lang="zh-CN" altLang="en-US" sz="2200" kern="1200">
                    <a:solidFill>
                      <a:schemeClr val="bg1"/>
                    </a:solidFill>
                    <a:latin typeface="+mn-lt"/>
                    <a:ea typeface="+mn-ea"/>
                    <a:cs typeface="+mn-ea"/>
                    <a:sym typeface="+mn-lt"/>
                  </a:rPr>
                  <a:t>按照</a:t>
                </a:r>
                <a:r>
                  <a:rPr lang="zh-CN" altLang="en-US" sz="2200" b="1" kern="1200">
                    <a:solidFill>
                      <a:schemeClr val="bg1"/>
                    </a:solidFill>
                    <a:latin typeface="+mn-lt"/>
                    <a:ea typeface="+mn-ea"/>
                    <a:cs typeface="+mn-ea"/>
                    <a:sym typeface="+mn-lt"/>
                  </a:rPr>
                  <a:t>原政策</a:t>
                </a:r>
              </a:p>
            </p:txBody>
          </p:sp>
        </p:grpSp>
        <p:sp>
          <p:nvSpPr>
            <p:cNvPr id="42" name="文本框 41"/>
            <p:cNvSpPr txBox="1"/>
            <p:nvPr/>
          </p:nvSpPr>
          <p:spPr>
            <a:xfrm>
              <a:off x="4161292" y="3116370"/>
              <a:ext cx="7051676" cy="1047979"/>
            </a:xfrm>
            <a:prstGeom prst="rect">
              <a:avLst/>
            </a:prstGeom>
            <a:noFill/>
          </p:spPr>
          <p:txBody>
            <a:bodyPr wrap="square">
              <a:spAutoFit/>
            </a:bodyPr>
            <a:lstStyle/>
            <a:p>
              <a:pPr algn="just">
                <a:lnSpc>
                  <a:spcPct val="150000"/>
                </a:lnSpc>
              </a:pPr>
              <a:r>
                <a:rPr lang="zh-CN" altLang="en-US" sz="2200"/>
                <a:t>需要</a:t>
              </a:r>
              <a:r>
                <a:rPr lang="en-US" altLang="zh-CN" sz="2200"/>
                <a:t>10</a:t>
              </a:r>
              <a:r>
                <a:rPr lang="zh-CN" altLang="en-US" sz="2200"/>
                <a:t>个月才能将</a:t>
              </a:r>
              <a:r>
                <a:rPr lang="en-US" altLang="zh-CN" sz="2200"/>
                <a:t>100</a:t>
              </a:r>
              <a:r>
                <a:rPr lang="zh-CN" altLang="en-US" sz="2200"/>
                <a:t>万元进项抵扣完毕，也就是说</a:t>
              </a:r>
              <a:r>
                <a:rPr lang="en-US" altLang="zh-CN" sz="2200"/>
                <a:t>10</a:t>
              </a:r>
              <a:r>
                <a:rPr lang="zh-CN" altLang="en-US" sz="2200"/>
                <a:t>个月之内企业不产生增值税。</a:t>
              </a:r>
            </a:p>
          </p:txBody>
        </p:sp>
      </p:grpSp>
      <p:grpSp>
        <p:nvGrpSpPr>
          <p:cNvPr id="14" name="组合 13"/>
          <p:cNvGrpSpPr/>
          <p:nvPr/>
        </p:nvGrpSpPr>
        <p:grpSpPr>
          <a:xfrm>
            <a:off x="4275758" y="4502001"/>
            <a:ext cx="7224562" cy="1745709"/>
            <a:chOff x="4155577" y="4740126"/>
            <a:chExt cx="7224562" cy="1745709"/>
          </a:xfrm>
        </p:grpSpPr>
        <p:sp>
          <p:nvSpPr>
            <p:cNvPr id="55" name="矩形: 圆角 54"/>
            <p:cNvSpPr/>
            <p:nvPr/>
          </p:nvSpPr>
          <p:spPr bwMode="auto">
            <a:xfrm>
              <a:off x="4155577" y="5361142"/>
              <a:ext cx="7224562" cy="1124693"/>
            </a:xfrm>
            <a:prstGeom prst="roundRect">
              <a:avLst>
                <a:gd name="adj" fmla="val 4175"/>
              </a:avLst>
            </a:prstGeom>
            <a:solidFill>
              <a:srgbClr val="D5E5FB">
                <a:alpha val="18000"/>
              </a:srgbClr>
            </a:solidFill>
            <a:ln w="952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sz="2600" dirty="0">
                <a:latin typeface="微软雅黑" panose="020B0503020204020204" charset="-122"/>
                <a:ea typeface="微软雅黑" panose="020B0503020204020204" charset="-122"/>
              </a:endParaRPr>
            </a:p>
          </p:txBody>
        </p:sp>
        <p:grpSp>
          <p:nvGrpSpPr>
            <p:cNvPr id="46" name="组合 45"/>
            <p:cNvGrpSpPr/>
            <p:nvPr/>
          </p:nvGrpSpPr>
          <p:grpSpPr>
            <a:xfrm>
              <a:off x="4155577" y="4740126"/>
              <a:ext cx="3420062" cy="469478"/>
              <a:chOff x="343033" y="1238985"/>
              <a:chExt cx="8156455" cy="469478"/>
            </a:xfrm>
          </p:grpSpPr>
          <p:sp>
            <p:nvSpPr>
              <p:cNvPr id="48" name="矩形: 圆角 47"/>
              <p:cNvSpPr/>
              <p:nvPr/>
            </p:nvSpPr>
            <p:spPr>
              <a:xfrm>
                <a:off x="343033" y="1238985"/>
                <a:ext cx="8156455" cy="469478"/>
              </a:xfrm>
              <a:prstGeom prst="roundRect">
                <a:avLst>
                  <a:gd name="adj" fmla="val 38954"/>
                </a:avLst>
              </a:prstGeom>
              <a:solidFill>
                <a:srgbClr val="0773E2">
                  <a:alpha val="10000"/>
                </a:srgbClr>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52" name="矩形: 圆角 51"/>
              <p:cNvSpPr/>
              <p:nvPr/>
            </p:nvSpPr>
            <p:spPr>
              <a:xfrm>
                <a:off x="570193" y="1238985"/>
                <a:ext cx="7702134" cy="469478"/>
              </a:xfrm>
              <a:prstGeom prst="roundRect">
                <a:avLst>
                  <a:gd name="adj" fmla="val 41013"/>
                </a:avLst>
              </a:prstGeom>
              <a:gradFill>
                <a:gsLst>
                  <a:gs pos="0">
                    <a:srgbClr val="1E77EC"/>
                  </a:gs>
                  <a:gs pos="100000">
                    <a:srgbClr val="0E4FA6"/>
                  </a:gs>
                </a:gsLst>
                <a:lin ang="0" scaled="0"/>
              </a:gradFill>
              <a:ln w="12700">
                <a:solidFill>
                  <a:srgbClr val="1963E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200" b="1" dirty="0">
                  <a:solidFill>
                    <a:schemeClr val="bg1"/>
                  </a:solidFill>
                  <a:cs typeface="+mn-ea"/>
                  <a:sym typeface="+mn-lt"/>
                </a:endParaRPr>
              </a:p>
            </p:txBody>
          </p:sp>
          <p:sp>
            <p:nvSpPr>
              <p:cNvPr id="53" name="文本框 52"/>
              <p:cNvSpPr txBox="1"/>
              <p:nvPr/>
            </p:nvSpPr>
            <p:spPr>
              <a:xfrm>
                <a:off x="570193" y="1258281"/>
                <a:ext cx="7702134" cy="430887"/>
              </a:xfrm>
              <a:prstGeom prst="rect">
                <a:avLst/>
              </a:prstGeom>
              <a:noFill/>
            </p:spPr>
            <p:txBody>
              <a:bodyPr wrap="square">
                <a:spAutoFit/>
              </a:bodyPr>
              <a:lstStyle>
                <a:defPPr>
                  <a:defRPr lang="zh-CN"/>
                </a:defPPr>
                <a:lvl1pPr algn="ctr">
                  <a:defRPr sz="2800" kern="100">
                    <a:gradFill flip="none" rotWithShape="1">
                      <a:gsLst>
                        <a:gs pos="0">
                          <a:srgbClr val="469CF5"/>
                        </a:gs>
                        <a:gs pos="84000">
                          <a:srgbClr val="042BD2"/>
                        </a:gs>
                      </a:gsLst>
                      <a:lin ang="5400000" scaled="1"/>
                      <a:tileRect/>
                    </a:gradFill>
                    <a:latin typeface="方正粗黑宋简体" panose="02000000000000000000" pitchFamily="2" charset="-122"/>
                    <a:ea typeface="方正粗黑宋简体" panose="02000000000000000000" pitchFamily="2" charset="-122"/>
                  </a:defRPr>
                </a:lvl1pPr>
              </a:lstStyle>
              <a:p>
                <a:r>
                  <a:rPr lang="zh-CN" altLang="en-US" sz="2200" kern="1200">
                    <a:solidFill>
                      <a:schemeClr val="bg1"/>
                    </a:solidFill>
                    <a:latin typeface="+mn-lt"/>
                    <a:ea typeface="+mn-ea"/>
                    <a:cs typeface="+mn-ea"/>
                    <a:sym typeface="+mn-lt"/>
                  </a:rPr>
                  <a:t>按照</a:t>
                </a:r>
                <a:r>
                  <a:rPr lang="zh-CN" altLang="en-US" sz="2200" b="1" kern="1200">
                    <a:solidFill>
                      <a:schemeClr val="bg1"/>
                    </a:solidFill>
                    <a:latin typeface="+mn-lt"/>
                    <a:ea typeface="+mn-ea"/>
                    <a:cs typeface="+mn-ea"/>
                    <a:sym typeface="+mn-lt"/>
                  </a:rPr>
                  <a:t>新的留抵退税政策</a:t>
                </a:r>
              </a:p>
            </p:txBody>
          </p:sp>
        </p:grpSp>
        <p:sp>
          <p:nvSpPr>
            <p:cNvPr id="47" name="文本框 46"/>
            <p:cNvSpPr txBox="1"/>
            <p:nvPr/>
          </p:nvSpPr>
          <p:spPr>
            <a:xfrm>
              <a:off x="4161292" y="5349295"/>
              <a:ext cx="7051676" cy="1047979"/>
            </a:xfrm>
            <a:prstGeom prst="rect">
              <a:avLst/>
            </a:prstGeom>
            <a:noFill/>
          </p:spPr>
          <p:txBody>
            <a:bodyPr wrap="square">
              <a:spAutoFit/>
            </a:bodyPr>
            <a:lstStyle/>
            <a:p>
              <a:pPr algn="just">
                <a:lnSpc>
                  <a:spcPct val="150000"/>
                </a:lnSpc>
              </a:pPr>
              <a:r>
                <a:rPr lang="zh-CN" altLang="en-US" sz="2200"/>
                <a:t>本月政府退还企业待抵扣税款</a:t>
              </a:r>
              <a:r>
                <a:rPr lang="en-US" altLang="zh-CN" sz="2200"/>
                <a:t>100</a:t>
              </a:r>
              <a:r>
                <a:rPr lang="zh-CN" altLang="en-US" sz="2200"/>
                <a:t>万元，第二个月开始该企业就需每月缴纳</a:t>
              </a:r>
              <a:r>
                <a:rPr lang="en-US" altLang="zh-CN" sz="2200"/>
                <a:t>10</a:t>
              </a:r>
              <a:r>
                <a:rPr lang="zh-CN" altLang="en-US" sz="2200"/>
                <a:t>万元税款。</a:t>
              </a:r>
            </a:p>
          </p:txBody>
        </p:sp>
      </p:grpSp>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l="14081" r="27425"/>
          <a:stretch>
            <a:fillRect/>
          </a:stretch>
        </p:blipFill>
        <p:spPr>
          <a:xfrm>
            <a:off x="1017497" y="4040474"/>
            <a:ext cx="2316254" cy="2639650"/>
          </a:xfrm>
          <a:prstGeom prst="rect">
            <a:avLst/>
          </a:prstGeom>
          <a:effectLst>
            <a:softEdge rad="635000"/>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6471285" cy="461665"/>
            </a:xfrm>
            <a:prstGeom prst="rect">
              <a:avLst/>
            </a:prstGeom>
            <a:noFill/>
          </p:spPr>
          <p:txBody>
            <a:bodyPr wrap="square">
              <a:spAutoFit/>
            </a:bodyPr>
            <a:lstStyle/>
            <a:p>
              <a:r>
                <a:rPr lang="zh-CN" altLang="en-US" sz="2400" b="1" dirty="0">
                  <a:solidFill>
                    <a:srgbClr val="284B90"/>
                  </a:solidFill>
                </a:rPr>
                <a:t>三、“双管齐下”实现政策效应最大化</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647699" y="2447001"/>
            <a:ext cx="10744200" cy="2634337"/>
            <a:chOff x="904681" y="2323264"/>
            <a:chExt cx="10744200" cy="2634337"/>
          </a:xfrm>
        </p:grpSpPr>
        <p:sp>
          <p:nvSpPr>
            <p:cNvPr id="46" name="矩形 45"/>
            <p:cNvSpPr/>
            <p:nvPr/>
          </p:nvSpPr>
          <p:spPr>
            <a:xfrm>
              <a:off x="904681" y="2323264"/>
              <a:ext cx="10744200" cy="2634337"/>
            </a:xfrm>
            <a:prstGeom prst="rect">
              <a:avLst/>
            </a:prstGeom>
            <a:gradFill flip="none" rotWithShape="1">
              <a:gsLst>
                <a:gs pos="97000">
                  <a:srgbClr val="D5E5FB">
                    <a:alpha val="48000"/>
                  </a:srgbClr>
                </a:gs>
                <a:gs pos="1000">
                  <a:srgbClr val="D5E5FB">
                    <a:alpha val="0"/>
                  </a:srgbClr>
                </a:gs>
              </a:gsLst>
              <a:lin ang="5400000" scaled="1"/>
              <a:tileRect/>
            </a:gradFill>
            <a:ln>
              <a:gradFill flip="none" rotWithShape="1">
                <a:gsLst>
                  <a:gs pos="0">
                    <a:srgbClr val="115EC5">
                      <a:alpha val="0"/>
                    </a:srgbClr>
                  </a:gs>
                  <a:gs pos="100000">
                    <a:srgbClr val="115E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076132" y="2525612"/>
              <a:ext cx="10401300" cy="2242858"/>
            </a:xfrm>
            <a:prstGeom prst="rect">
              <a:avLst/>
            </a:prstGeom>
            <a:noFill/>
          </p:spPr>
          <p:txBody>
            <a:bodyPr wrap="square" rtlCol="0">
              <a:spAutoFit/>
            </a:bodyPr>
            <a:lstStyle/>
            <a:p>
              <a:pPr algn="just">
                <a:lnSpc>
                  <a:spcPct val="150000"/>
                </a:lnSpc>
              </a:pPr>
              <a:r>
                <a:rPr lang="zh-CN" altLang="en-US" sz="2400" dirty="0"/>
                <a:t>为将政策不折不扣落实到位，</a:t>
              </a:r>
              <a:r>
                <a:rPr lang="zh-CN" altLang="en-US" sz="2400" b="1" dirty="0">
                  <a:solidFill>
                    <a:srgbClr val="115EC5"/>
                  </a:solidFill>
                </a:rPr>
                <a:t>市财政局</a:t>
              </a:r>
              <a:r>
                <a:rPr lang="zh-CN" altLang="en-US" sz="2400" dirty="0"/>
                <a:t>会同</a:t>
              </a:r>
              <a:r>
                <a:rPr lang="zh-CN" altLang="en-US" sz="2400" b="1" dirty="0">
                  <a:solidFill>
                    <a:srgbClr val="115EC5"/>
                  </a:solidFill>
                </a:rPr>
                <a:t>税务</a:t>
              </a:r>
              <a:r>
                <a:rPr lang="zh-CN" altLang="en-US" sz="2400" dirty="0"/>
                <a:t>、</a:t>
              </a:r>
              <a:r>
                <a:rPr lang="zh-CN" altLang="en-US" sz="2400" b="1" dirty="0">
                  <a:solidFill>
                    <a:srgbClr val="115EC5"/>
                  </a:solidFill>
                </a:rPr>
                <a:t>人行</a:t>
              </a:r>
              <a:r>
                <a:rPr lang="zh-CN" altLang="en-US" sz="2400" dirty="0"/>
                <a:t>等部门制定了具体工作方案，建立了退库办理协作机制，明确了目标任务和职责分工，三个部门协同合作、密切配合，保障政策红利直达市场主体，让每一户符合条件的企业都能顺利</a:t>
              </a:r>
              <a:r>
                <a:rPr lang="zh-CN" altLang="en-US" sz="2400" b="1" dirty="0">
                  <a:solidFill>
                    <a:srgbClr val="115EC5"/>
                  </a:solidFill>
                </a:rPr>
                <a:t>实现退税减税</a:t>
              </a:r>
              <a:r>
                <a:rPr lang="zh-CN" altLang="en-US" sz="2400" dirty="0"/>
                <a:t>。</a:t>
              </a:r>
              <a:endParaRPr lang="en-US" altLang="zh-CN" sz="2400" dirty="0"/>
            </a:p>
          </p:txBody>
        </p:sp>
      </p:grpSp>
      <p:grpSp>
        <p:nvGrpSpPr>
          <p:cNvPr id="21" name="组合 20"/>
          <p:cNvGrpSpPr/>
          <p:nvPr/>
        </p:nvGrpSpPr>
        <p:grpSpPr>
          <a:xfrm>
            <a:off x="2585720" y="5716407"/>
            <a:ext cx="2705100" cy="587483"/>
            <a:chOff x="3373294" y="4750769"/>
            <a:chExt cx="2005352" cy="587483"/>
          </a:xfrm>
        </p:grpSpPr>
        <p:sp>
          <p:nvSpPr>
            <p:cNvPr id="69" name="矩形: 圆角 68"/>
            <p:cNvSpPr/>
            <p:nvPr/>
          </p:nvSpPr>
          <p:spPr>
            <a:xfrm>
              <a:off x="3373294" y="4750769"/>
              <a:ext cx="2005352" cy="587483"/>
            </a:xfrm>
            <a:prstGeom prst="roundRect">
              <a:avLst>
                <a:gd name="adj" fmla="val 50000"/>
              </a:avLst>
            </a:prstGeom>
            <a:gradFill flip="none" rotWithShape="1">
              <a:gsLst>
                <a:gs pos="0">
                  <a:schemeClr val="accent1">
                    <a:lumMod val="20000"/>
                    <a:lumOff val="80000"/>
                  </a:schemeClr>
                </a:gs>
                <a:gs pos="100000">
                  <a:schemeClr val="accent1">
                    <a:lumMod val="20000"/>
                    <a:lumOff val="80000"/>
                  </a:schemeClr>
                </a:gs>
              </a:gsLst>
              <a:lin ang="270000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a:ln>
                  <a:noFill/>
                </a:ln>
                <a:solidFill>
                  <a:srgbClr val="115EC5"/>
                </a:solidFill>
                <a:effectLst/>
                <a:uLnTx/>
                <a:uFillTx/>
                <a:latin typeface="Calibri" panose="020F0502020204030204"/>
                <a:ea typeface="微软雅黑" panose="020B0503020204020204" charset="-122"/>
                <a:cs typeface="+mn-cs"/>
              </a:endParaRPr>
            </a:p>
          </p:txBody>
        </p:sp>
        <p:sp>
          <p:nvSpPr>
            <p:cNvPr id="71" name="文本框 70"/>
            <p:cNvSpPr txBox="1"/>
            <p:nvPr/>
          </p:nvSpPr>
          <p:spPr>
            <a:xfrm>
              <a:off x="3574260" y="4782900"/>
              <a:ext cx="1490442" cy="523220"/>
            </a:xfrm>
            <a:prstGeom prst="rect">
              <a:avLst/>
            </a:prstGeom>
            <a:noFill/>
          </p:spPr>
          <p:txBody>
            <a:bodyPr wrap="square" rtlCol="0">
              <a:spAutoFit/>
            </a:bodyPr>
            <a:lstStyle/>
            <a:p>
              <a:r>
                <a:rPr lang="zh-CN" altLang="en-US" sz="2800" b="1" dirty="0">
                  <a:solidFill>
                    <a:srgbClr val="115EC5"/>
                  </a:solidFill>
                </a:rPr>
                <a:t>“三个机制”</a:t>
              </a:r>
              <a:endParaRPr lang="en-US" altLang="zh-CN" sz="2800" b="1" dirty="0">
                <a:solidFill>
                  <a:srgbClr val="115EC5"/>
                </a:solidFill>
              </a:endParaRPr>
            </a:p>
          </p:txBody>
        </p:sp>
      </p:grpSp>
      <p:grpSp>
        <p:nvGrpSpPr>
          <p:cNvPr id="48" name="组合 47"/>
          <p:cNvGrpSpPr/>
          <p:nvPr/>
        </p:nvGrpSpPr>
        <p:grpSpPr>
          <a:xfrm>
            <a:off x="1638300" y="1188353"/>
            <a:ext cx="8915400" cy="1285132"/>
            <a:chOff x="244082" y="2092518"/>
            <a:chExt cx="10045038" cy="795839"/>
          </a:xfrm>
        </p:grpSpPr>
        <p:sp>
          <p:nvSpPr>
            <p:cNvPr id="49" name="矩形: 对角圆角 48"/>
            <p:cNvSpPr/>
            <p:nvPr/>
          </p:nvSpPr>
          <p:spPr>
            <a:xfrm>
              <a:off x="244082" y="2092518"/>
              <a:ext cx="10045038" cy="795839"/>
            </a:xfrm>
            <a:prstGeom prst="round2DiagRect">
              <a:avLst/>
            </a:prstGeom>
            <a:gradFill>
              <a:gsLst>
                <a:gs pos="97000">
                  <a:srgbClr val="115EC5"/>
                </a:gs>
                <a:gs pos="1000">
                  <a:srgbClr val="284B90"/>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1048972" y="2108018"/>
              <a:ext cx="8435256" cy="742426"/>
            </a:xfrm>
            <a:prstGeom prst="rect">
              <a:avLst/>
            </a:prstGeom>
            <a:noFill/>
          </p:spPr>
          <p:txBody>
            <a:bodyPr wrap="square" rtlCol="0">
              <a:spAutoFit/>
            </a:bodyPr>
            <a:lstStyle/>
            <a:p>
              <a:pPr>
                <a:lnSpc>
                  <a:spcPct val="150000"/>
                </a:lnSpc>
              </a:pPr>
              <a:r>
                <a:rPr lang="zh-CN" altLang="en-US" sz="2400" b="1" dirty="0">
                  <a:solidFill>
                    <a:schemeClr val="bg1"/>
                  </a:solidFill>
                </a:rPr>
                <a:t>“全力落实退税减税降费政策” </a:t>
              </a:r>
            </a:p>
            <a:p>
              <a:pPr>
                <a:lnSpc>
                  <a:spcPct val="150000"/>
                </a:lnSpc>
              </a:pPr>
              <a:r>
                <a:rPr lang="zh-CN" altLang="en-US" sz="2400" b="1">
                  <a:solidFill>
                    <a:schemeClr val="bg1"/>
                  </a:solidFill>
                </a:rPr>
                <a:t>                                 “</a:t>
              </a:r>
              <a:r>
                <a:rPr lang="zh-CN" altLang="en-US" sz="2400" b="1" dirty="0">
                  <a:solidFill>
                    <a:schemeClr val="bg1"/>
                  </a:solidFill>
                </a:rPr>
                <a:t>管好用好一次性转移</a:t>
              </a:r>
              <a:r>
                <a:rPr lang="zh-CN" altLang="en-US" sz="2400" b="1">
                  <a:solidFill>
                    <a:schemeClr val="bg1"/>
                  </a:solidFill>
                </a:rPr>
                <a:t>支付”</a:t>
              </a:r>
              <a:endParaRPr lang="en-US" altLang="zh-CN" sz="2400" b="1" dirty="0">
                <a:solidFill>
                  <a:schemeClr val="bg1"/>
                </a:solidFill>
              </a:endParaRPr>
            </a:p>
          </p:txBody>
        </p:sp>
      </p:grpSp>
      <p:sp>
        <p:nvSpPr>
          <p:cNvPr id="22" name="箭头: 右 21"/>
          <p:cNvSpPr/>
          <p:nvPr/>
        </p:nvSpPr>
        <p:spPr>
          <a:xfrm rot="5400000">
            <a:off x="5734940" y="5061541"/>
            <a:ext cx="722120" cy="437950"/>
          </a:xfrm>
          <a:prstGeom prst="rightArrow">
            <a:avLst/>
          </a:prstGeom>
          <a:gradFill flip="none" rotWithShape="1">
            <a:gsLst>
              <a:gs pos="97000">
                <a:srgbClr val="1E77EC"/>
              </a:gs>
              <a:gs pos="3000">
                <a:srgbClr val="1E77E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852285" y="5748792"/>
            <a:ext cx="2705100" cy="587483"/>
            <a:chOff x="3373294" y="4750769"/>
            <a:chExt cx="2005352" cy="587483"/>
          </a:xfrm>
        </p:grpSpPr>
        <p:sp>
          <p:nvSpPr>
            <p:cNvPr id="6" name="矩形: 圆角 68"/>
            <p:cNvSpPr/>
            <p:nvPr/>
          </p:nvSpPr>
          <p:spPr>
            <a:xfrm>
              <a:off x="3373294" y="4750769"/>
              <a:ext cx="2005352" cy="587483"/>
            </a:xfrm>
            <a:prstGeom prst="roundRect">
              <a:avLst>
                <a:gd name="adj" fmla="val 50000"/>
              </a:avLst>
            </a:prstGeom>
            <a:gradFill flip="none" rotWithShape="1">
              <a:gsLst>
                <a:gs pos="0">
                  <a:schemeClr val="accent1">
                    <a:lumMod val="20000"/>
                    <a:lumOff val="80000"/>
                  </a:schemeClr>
                </a:gs>
                <a:gs pos="100000">
                  <a:schemeClr val="accent1">
                    <a:lumMod val="20000"/>
                    <a:lumOff val="80000"/>
                  </a:schemeClr>
                </a:gs>
              </a:gsLst>
              <a:lin ang="270000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a:ln>
                  <a:noFill/>
                </a:ln>
                <a:solidFill>
                  <a:srgbClr val="115EC5"/>
                </a:solidFill>
                <a:effectLst/>
                <a:uLnTx/>
                <a:uFillTx/>
                <a:latin typeface="Calibri" panose="020F0502020204030204"/>
                <a:ea typeface="微软雅黑" panose="020B0503020204020204" charset="-122"/>
                <a:cs typeface="+mn-cs"/>
              </a:endParaRPr>
            </a:p>
          </p:txBody>
        </p:sp>
        <p:sp>
          <p:nvSpPr>
            <p:cNvPr id="14" name="文本框 13"/>
            <p:cNvSpPr txBox="1"/>
            <p:nvPr/>
          </p:nvSpPr>
          <p:spPr>
            <a:xfrm>
              <a:off x="3574260" y="4782900"/>
              <a:ext cx="1490442" cy="521970"/>
            </a:xfrm>
            <a:prstGeom prst="rect">
              <a:avLst/>
            </a:prstGeom>
            <a:noFill/>
          </p:spPr>
          <p:txBody>
            <a:bodyPr wrap="square" rtlCol="0">
              <a:spAutoFit/>
            </a:bodyPr>
            <a:lstStyle/>
            <a:p>
              <a:r>
                <a:rPr lang="zh-CN" altLang="en-US" sz="2800" b="1" dirty="0">
                  <a:solidFill>
                    <a:srgbClr val="115EC5"/>
                  </a:solidFill>
                </a:rPr>
                <a:t>“三个加强”</a:t>
              </a:r>
              <a:endParaRPr lang="en-US" altLang="zh-CN" sz="2800" b="1" dirty="0">
                <a:solidFill>
                  <a:srgbClr val="115EC5"/>
                </a:solidFill>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2" cstate="print">
            <a:extLst>
              <a:ext uri="{28A0092B-C50C-407E-A947-70E740481C1C}">
                <a14:useLocalDpi xmlns:a14="http://schemas.microsoft.com/office/drawing/2010/main" val="0"/>
              </a:ext>
            </a:extLst>
          </a:blip>
          <a:srcRect t="22476" b="15668"/>
          <a:stretch>
            <a:fillRect/>
          </a:stretch>
        </p:blipFill>
        <p:spPr>
          <a:xfrm>
            <a:off x="0" y="2104571"/>
            <a:ext cx="12192000" cy="4753429"/>
          </a:xfrm>
          <a:prstGeom prst="rect">
            <a:avLst/>
          </a:prstGeom>
        </p:spPr>
      </p:pic>
      <p:sp>
        <p:nvSpPr>
          <p:cNvPr id="32" name="矩形 31"/>
          <p:cNvSpPr/>
          <p:nvPr/>
        </p:nvSpPr>
        <p:spPr>
          <a:xfrm>
            <a:off x="0" y="1610332"/>
            <a:ext cx="12192000" cy="5247664"/>
          </a:xfrm>
          <a:prstGeom prst="rect">
            <a:avLst/>
          </a:prstGeom>
          <a:gradFill flip="none" rotWithShape="1">
            <a:gsLst>
              <a:gs pos="31000">
                <a:srgbClr val="FFFFFF"/>
              </a:gs>
              <a:gs pos="0">
                <a:schemeClr val="bg1"/>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flipV="1">
            <a:off x="653342" y="1228725"/>
            <a:ext cx="10885317" cy="4400549"/>
          </a:xfrm>
          <a:prstGeom prst="rect">
            <a:avLst/>
          </a:prstGeom>
          <a:gradFill flip="none" rotWithShape="1">
            <a:gsLst>
              <a:gs pos="97000">
                <a:srgbClr val="D5E5FB">
                  <a:alpha val="48000"/>
                </a:srgbClr>
              </a:gs>
              <a:gs pos="1000">
                <a:srgbClr val="D5E5FB">
                  <a:alpha val="0"/>
                </a:srgbClr>
              </a:gs>
            </a:gsLst>
            <a:lin ang="5400000" scaled="1"/>
            <a:tileRect/>
          </a:gradFill>
          <a:ln>
            <a:gradFill flip="none" rotWithShape="1">
              <a:gsLst>
                <a:gs pos="0">
                  <a:srgbClr val="115EC5">
                    <a:alpha val="0"/>
                  </a:srgbClr>
                </a:gs>
                <a:gs pos="100000">
                  <a:srgbClr val="1E77EC"/>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t>
            </a:r>
            <a:endParaRPr lang="zh-CN" altLang="en-US"/>
          </a:p>
        </p:txBody>
      </p:sp>
      <p:sp>
        <p:nvSpPr>
          <p:cNvPr id="34" name="矩形: 圆角 33"/>
          <p:cNvSpPr/>
          <p:nvPr/>
        </p:nvSpPr>
        <p:spPr>
          <a:xfrm>
            <a:off x="4476750" y="1528254"/>
            <a:ext cx="3238500" cy="657224"/>
          </a:xfrm>
          <a:prstGeom prst="roundRect">
            <a:avLst>
              <a:gd name="adj" fmla="val 50000"/>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600">
                <a:solidFill>
                  <a:schemeClr val="bg1"/>
                </a:solidFill>
              </a:rPr>
              <a:t>三个机制</a:t>
            </a:r>
          </a:p>
        </p:txBody>
      </p:sp>
      <p:grpSp>
        <p:nvGrpSpPr>
          <p:cNvPr id="35" name="组合 34"/>
          <p:cNvGrpSpPr/>
          <p:nvPr/>
        </p:nvGrpSpPr>
        <p:grpSpPr>
          <a:xfrm>
            <a:off x="3835464" y="2586004"/>
            <a:ext cx="5692646" cy="655862"/>
            <a:chOff x="1265961" y="3763644"/>
            <a:chExt cx="5692646" cy="655862"/>
          </a:xfrm>
        </p:grpSpPr>
        <p:sp>
          <p:nvSpPr>
            <p:cNvPr id="36" name="椭圆 35"/>
            <p:cNvSpPr/>
            <p:nvPr/>
          </p:nvSpPr>
          <p:spPr>
            <a:xfrm>
              <a:off x="1265961" y="3763644"/>
              <a:ext cx="655864" cy="655862"/>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t>建</a:t>
              </a:r>
            </a:p>
          </p:txBody>
        </p:sp>
        <p:sp>
          <p:nvSpPr>
            <p:cNvPr id="37" name="椭圆 36"/>
            <p:cNvSpPr/>
            <p:nvPr/>
          </p:nvSpPr>
          <p:spPr>
            <a:xfrm>
              <a:off x="2107284" y="3763644"/>
              <a:ext cx="655864" cy="655862"/>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t>立</a:t>
              </a:r>
            </a:p>
          </p:txBody>
        </p:sp>
        <p:sp>
          <p:nvSpPr>
            <p:cNvPr id="38" name="文本框 37"/>
            <p:cNvSpPr txBox="1"/>
            <p:nvPr/>
          </p:nvSpPr>
          <p:spPr>
            <a:xfrm>
              <a:off x="2968384" y="3845353"/>
              <a:ext cx="3990223" cy="492443"/>
            </a:xfrm>
            <a:prstGeom prst="rect">
              <a:avLst/>
            </a:prstGeom>
            <a:noFill/>
          </p:spPr>
          <p:txBody>
            <a:bodyPr wrap="square">
              <a:spAutoFit/>
            </a:bodyPr>
            <a:lstStyle/>
            <a:p>
              <a:r>
                <a:rPr lang="zh-CN" altLang="en-US" sz="2600"/>
                <a:t>跨部门会商机制</a:t>
              </a:r>
            </a:p>
          </p:txBody>
        </p:sp>
      </p:grpSp>
      <p:grpSp>
        <p:nvGrpSpPr>
          <p:cNvPr id="39" name="组合 38"/>
          <p:cNvGrpSpPr/>
          <p:nvPr/>
        </p:nvGrpSpPr>
        <p:grpSpPr>
          <a:xfrm>
            <a:off x="3835464" y="3624229"/>
            <a:ext cx="5816472" cy="655862"/>
            <a:chOff x="1265961" y="3763644"/>
            <a:chExt cx="5816472" cy="655862"/>
          </a:xfrm>
        </p:grpSpPr>
        <p:sp>
          <p:nvSpPr>
            <p:cNvPr id="40" name="椭圆 39"/>
            <p:cNvSpPr/>
            <p:nvPr/>
          </p:nvSpPr>
          <p:spPr>
            <a:xfrm>
              <a:off x="1265961" y="3763644"/>
              <a:ext cx="655864" cy="655862"/>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t>建</a:t>
              </a:r>
            </a:p>
          </p:txBody>
        </p:sp>
        <p:sp>
          <p:nvSpPr>
            <p:cNvPr id="41" name="椭圆 40"/>
            <p:cNvSpPr/>
            <p:nvPr/>
          </p:nvSpPr>
          <p:spPr>
            <a:xfrm>
              <a:off x="2107284" y="3763644"/>
              <a:ext cx="655864" cy="655862"/>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t>立</a:t>
              </a:r>
            </a:p>
          </p:txBody>
        </p:sp>
        <p:sp>
          <p:nvSpPr>
            <p:cNvPr id="42" name="文本框 41"/>
            <p:cNvSpPr txBox="1"/>
            <p:nvPr/>
          </p:nvSpPr>
          <p:spPr>
            <a:xfrm>
              <a:off x="2968385" y="3845353"/>
              <a:ext cx="4114048" cy="492443"/>
            </a:xfrm>
            <a:prstGeom prst="rect">
              <a:avLst/>
            </a:prstGeom>
            <a:noFill/>
          </p:spPr>
          <p:txBody>
            <a:bodyPr wrap="square">
              <a:spAutoFit/>
            </a:bodyPr>
            <a:lstStyle/>
            <a:p>
              <a:r>
                <a:rPr lang="zh-CN" altLang="en-US" sz="2600"/>
                <a:t>服务督导机制</a:t>
              </a:r>
            </a:p>
          </p:txBody>
        </p:sp>
      </p:grpSp>
      <p:grpSp>
        <p:nvGrpSpPr>
          <p:cNvPr id="52" name="组合 51"/>
          <p:cNvGrpSpPr/>
          <p:nvPr/>
        </p:nvGrpSpPr>
        <p:grpSpPr>
          <a:xfrm>
            <a:off x="3835464" y="4662454"/>
            <a:ext cx="5816472" cy="655862"/>
            <a:chOff x="1265961" y="3763644"/>
            <a:chExt cx="5816472" cy="655862"/>
          </a:xfrm>
        </p:grpSpPr>
        <p:sp>
          <p:nvSpPr>
            <p:cNvPr id="53" name="椭圆 52"/>
            <p:cNvSpPr/>
            <p:nvPr/>
          </p:nvSpPr>
          <p:spPr>
            <a:xfrm>
              <a:off x="1265961" y="3763644"/>
              <a:ext cx="655864" cy="655862"/>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t>建</a:t>
              </a:r>
            </a:p>
          </p:txBody>
        </p:sp>
        <p:sp>
          <p:nvSpPr>
            <p:cNvPr id="54" name="椭圆 53"/>
            <p:cNvSpPr/>
            <p:nvPr/>
          </p:nvSpPr>
          <p:spPr>
            <a:xfrm>
              <a:off x="2107284" y="3763644"/>
              <a:ext cx="655864" cy="655862"/>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t>立</a:t>
              </a:r>
            </a:p>
          </p:txBody>
        </p:sp>
        <p:sp>
          <p:nvSpPr>
            <p:cNvPr id="57" name="文本框 56"/>
            <p:cNvSpPr txBox="1"/>
            <p:nvPr/>
          </p:nvSpPr>
          <p:spPr>
            <a:xfrm>
              <a:off x="2968385" y="3845353"/>
              <a:ext cx="4114048" cy="492443"/>
            </a:xfrm>
            <a:prstGeom prst="rect">
              <a:avLst/>
            </a:prstGeom>
            <a:noFill/>
          </p:spPr>
          <p:txBody>
            <a:bodyPr wrap="square">
              <a:spAutoFit/>
            </a:bodyPr>
            <a:lstStyle/>
            <a:p>
              <a:r>
                <a:rPr lang="zh-CN" altLang="en-US" sz="2600"/>
                <a:t>库款保障机制</a:t>
              </a:r>
            </a:p>
          </p:txBody>
        </p:sp>
      </p:grpSp>
      <p:grpSp>
        <p:nvGrpSpPr>
          <p:cNvPr id="27" name="组合 26"/>
          <p:cNvGrpSpPr/>
          <p:nvPr/>
        </p:nvGrpSpPr>
        <p:grpSpPr>
          <a:xfrm>
            <a:off x="0" y="170556"/>
            <a:ext cx="11927682" cy="579538"/>
            <a:chOff x="0" y="170556"/>
            <a:chExt cx="11927682" cy="579538"/>
          </a:xfrm>
        </p:grpSpPr>
        <p:sp>
          <p:nvSpPr>
            <p:cNvPr id="28" name="矩形 27"/>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381000" y="229492"/>
              <a:ext cx="6471285" cy="461665"/>
            </a:xfrm>
            <a:prstGeom prst="rect">
              <a:avLst/>
            </a:prstGeom>
            <a:noFill/>
          </p:spPr>
          <p:txBody>
            <a:bodyPr wrap="square">
              <a:spAutoFit/>
            </a:bodyPr>
            <a:lstStyle/>
            <a:p>
              <a:r>
                <a:rPr lang="zh-CN" altLang="en-US" sz="2400" b="1" dirty="0">
                  <a:solidFill>
                    <a:srgbClr val="284B90"/>
                  </a:solidFill>
                </a:rPr>
                <a:t>三、“双管齐下”实现政策效应最大化</a:t>
              </a:r>
            </a:p>
          </p:txBody>
        </p:sp>
        <p:grpSp>
          <p:nvGrpSpPr>
            <p:cNvPr id="56" name="组合 55"/>
            <p:cNvGrpSpPr/>
            <p:nvPr/>
          </p:nvGrpSpPr>
          <p:grpSpPr>
            <a:xfrm>
              <a:off x="11641932" y="591388"/>
              <a:ext cx="285750" cy="129237"/>
              <a:chOff x="11641931" y="489798"/>
              <a:chExt cx="392907" cy="230828"/>
            </a:xfrm>
          </p:grpSpPr>
          <p:sp>
            <p:nvSpPr>
              <p:cNvPr id="58" name="平行四边形 5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26890" y="735841"/>
            <a:ext cx="5386320" cy="5386318"/>
            <a:chOff x="2561433" y="977034"/>
            <a:chExt cx="4903935" cy="4903933"/>
          </a:xfrm>
        </p:grpSpPr>
        <p:sp>
          <p:nvSpPr>
            <p:cNvPr id="10" name="椭圆 9"/>
            <p:cNvSpPr/>
            <p:nvPr/>
          </p:nvSpPr>
          <p:spPr>
            <a:xfrm>
              <a:off x="2561433" y="977034"/>
              <a:ext cx="4903935" cy="4903933"/>
            </a:xfrm>
            <a:prstGeom prst="ellipse">
              <a:avLst/>
            </a:prstGeom>
            <a:solidFill>
              <a:srgbClr val="1E77EC">
                <a:alpha val="5000"/>
              </a:srgbClr>
            </a:solidFill>
            <a:ln w="6350" cmpd="sng">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Segoe UI" panose="020B0502040204020203"/>
                  <a:ea typeface="微软雅黑 Light" panose="020B0502040204020203" charset="-122"/>
                  <a:cs typeface="+mn-cs"/>
                </a:rPr>
                <a:t>90</a:t>
              </a:r>
              <a:endParaRPr kumimoji="0" lang="zh-CN" altLang="en-US" sz="1800" b="0" i="0" u="none" strike="noStrike" kern="1200" cap="none" spc="0" normalizeH="0" baseline="0" noProof="0" dirty="0">
                <a:ln>
                  <a:noFill/>
                </a:ln>
                <a:solidFill>
                  <a:prstClr val="white"/>
                </a:solidFill>
                <a:effectLst/>
                <a:uLnTx/>
                <a:uFillTx/>
                <a:latin typeface="Segoe UI" panose="020B0502040204020203"/>
                <a:ea typeface="微软雅黑 Light" panose="020B0502040204020203" charset="-122"/>
                <a:cs typeface="+mn-cs"/>
              </a:endParaRPr>
            </a:p>
          </p:txBody>
        </p:sp>
        <p:sp>
          <p:nvSpPr>
            <p:cNvPr id="11" name="椭圆 10"/>
            <p:cNvSpPr/>
            <p:nvPr/>
          </p:nvSpPr>
          <p:spPr>
            <a:xfrm>
              <a:off x="2931380" y="1346980"/>
              <a:ext cx="4164046" cy="4164038"/>
            </a:xfrm>
            <a:prstGeom prst="ellipse">
              <a:avLst/>
            </a:prstGeom>
            <a:solidFill>
              <a:srgbClr val="1E77EC">
                <a:alpha val="15000"/>
              </a:srgbClr>
            </a:solidFill>
            <a:ln w="6350" cmpd="sng">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cs typeface="+mn-cs"/>
              </a:endParaRPr>
            </a:p>
          </p:txBody>
        </p:sp>
        <p:sp>
          <p:nvSpPr>
            <p:cNvPr id="12" name="椭圆 11"/>
            <p:cNvSpPr/>
            <p:nvPr/>
          </p:nvSpPr>
          <p:spPr>
            <a:xfrm>
              <a:off x="3275969" y="1691574"/>
              <a:ext cx="3474862" cy="3474855"/>
            </a:xfrm>
            <a:prstGeom prst="ellipse">
              <a:avLst/>
            </a:prstGeom>
            <a:gradFill flip="none" rotWithShape="1">
              <a:gsLst>
                <a:gs pos="0">
                  <a:srgbClr val="1E77EC"/>
                </a:gs>
                <a:gs pos="83000">
                  <a:srgbClr val="284B90"/>
                </a:gs>
              </a:gsLst>
              <a:lin ang="2700000" scaled="1"/>
              <a:tileRect/>
            </a:gradFill>
            <a:ln>
              <a:noFill/>
            </a:ln>
            <a:effectLst>
              <a:innerShdw blurRad="355600">
                <a:schemeClr val="accent1">
                  <a:lumMod val="7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cs typeface="+mn-cs"/>
              </a:endParaRPr>
            </a:p>
          </p:txBody>
        </p:sp>
      </p:grpSp>
      <p:grpSp>
        <p:nvGrpSpPr>
          <p:cNvPr id="7" name="组合 6"/>
          <p:cNvGrpSpPr/>
          <p:nvPr/>
        </p:nvGrpSpPr>
        <p:grpSpPr>
          <a:xfrm>
            <a:off x="587992" y="2855181"/>
            <a:ext cx="1420192" cy="1147634"/>
            <a:chOff x="1233213" y="2620448"/>
            <a:chExt cx="1420192" cy="1147634"/>
          </a:xfrm>
        </p:grpSpPr>
        <p:sp>
          <p:nvSpPr>
            <p:cNvPr id="8" name="文本框 7"/>
            <p:cNvSpPr txBox="1"/>
            <p:nvPr/>
          </p:nvSpPr>
          <p:spPr>
            <a:xfrm>
              <a:off x="1278499" y="2620448"/>
              <a:ext cx="1329620" cy="707886"/>
            </a:xfrm>
            <a:prstGeom prst="rect">
              <a:avLst/>
            </a:prstGeom>
            <a:noFill/>
          </p:spPr>
          <p:txBody>
            <a:bodyPr wrap="square">
              <a:spAutoFit/>
            </a:bodyPr>
            <a:lstStyle/>
            <a:p>
              <a:pPr algn="dist"/>
              <a:r>
                <a:rPr lang="zh-CN" altLang="en-US" sz="4000" b="1" dirty="0">
                  <a:solidFill>
                    <a:schemeClr val="bg1"/>
                  </a:solidFill>
                </a:rPr>
                <a:t>目录</a:t>
              </a:r>
            </a:p>
          </p:txBody>
        </p:sp>
        <p:sp>
          <p:nvSpPr>
            <p:cNvPr id="9" name="文本框 8"/>
            <p:cNvSpPr txBox="1"/>
            <p:nvPr/>
          </p:nvSpPr>
          <p:spPr>
            <a:xfrm>
              <a:off x="1233213" y="3367972"/>
              <a:ext cx="1420192" cy="400110"/>
            </a:xfrm>
            <a:prstGeom prst="rect">
              <a:avLst/>
            </a:prstGeom>
            <a:noFill/>
          </p:spPr>
          <p:txBody>
            <a:bodyPr wrap="square">
              <a:spAutoFit/>
            </a:bodyPr>
            <a:lstStyle/>
            <a:p>
              <a:pPr algn="dist"/>
              <a:r>
                <a:rPr lang="en-US" altLang="zh-CN" sz="2000" dirty="0">
                  <a:solidFill>
                    <a:schemeClr val="bg1"/>
                  </a:solidFill>
                </a:rPr>
                <a:t>Contents</a:t>
              </a:r>
            </a:p>
          </p:txBody>
        </p:sp>
      </p:grpSp>
      <p:cxnSp>
        <p:nvCxnSpPr>
          <p:cNvPr id="4" name="直接连接符 3"/>
          <p:cNvCxnSpPr/>
          <p:nvPr/>
        </p:nvCxnSpPr>
        <p:spPr>
          <a:xfrm flipH="1">
            <a:off x="4285142" y="2987691"/>
            <a:ext cx="7050927" cy="0"/>
          </a:xfrm>
          <a:prstGeom prst="line">
            <a:avLst/>
          </a:prstGeom>
          <a:ln w="158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平行四边形 20"/>
          <p:cNvSpPr/>
          <p:nvPr/>
        </p:nvSpPr>
        <p:spPr>
          <a:xfrm>
            <a:off x="6042721" y="956137"/>
            <a:ext cx="3200400" cy="206889"/>
          </a:xfrm>
          <a:prstGeom prst="parallelogram">
            <a:avLst/>
          </a:prstGeom>
          <a:gradFill flip="none" rotWithShape="1">
            <a:gsLst>
              <a:gs pos="97000">
                <a:srgbClr val="1E77EC">
                  <a:alpha val="0"/>
                </a:srgbClr>
              </a:gs>
              <a:gs pos="1000">
                <a:srgbClr val="1E77EC">
                  <a:alpha val="43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090814" y="658236"/>
            <a:ext cx="4241207" cy="460375"/>
          </a:xfrm>
          <a:prstGeom prst="rect">
            <a:avLst/>
          </a:prstGeom>
          <a:noFill/>
        </p:spPr>
        <p:txBody>
          <a:bodyPr wrap="square">
            <a:spAutoFit/>
          </a:bodyPr>
          <a:lstStyle/>
          <a:p>
            <a:r>
              <a:rPr lang="zh-CN" altLang="en-US" sz="2400" b="1" dirty="0"/>
              <a:t>现代财政制度与我市财政形势</a:t>
            </a:r>
          </a:p>
        </p:txBody>
      </p:sp>
      <p:grpSp>
        <p:nvGrpSpPr>
          <p:cNvPr id="41" name="组合 40"/>
          <p:cNvGrpSpPr/>
          <p:nvPr/>
        </p:nvGrpSpPr>
        <p:grpSpPr>
          <a:xfrm>
            <a:off x="4285142" y="1477761"/>
            <a:ext cx="5232251" cy="460375"/>
            <a:chOff x="4064440" y="1781476"/>
            <a:chExt cx="5232251" cy="460375"/>
          </a:xfrm>
        </p:grpSpPr>
        <p:sp>
          <p:nvSpPr>
            <p:cNvPr id="31" name="文本框 30"/>
            <p:cNvSpPr txBox="1"/>
            <p:nvPr/>
          </p:nvSpPr>
          <p:spPr>
            <a:xfrm>
              <a:off x="4337593" y="1781476"/>
              <a:ext cx="4959098" cy="460375"/>
            </a:xfrm>
            <a:prstGeom prst="rect">
              <a:avLst/>
            </a:prstGeom>
            <a:noFill/>
          </p:spPr>
          <p:txBody>
            <a:bodyPr wrap="square">
              <a:spAutoFit/>
            </a:bodyPr>
            <a:lstStyle/>
            <a:p>
              <a:r>
                <a:rPr lang="zh-CN" altLang="en-US" sz="2400" dirty="0"/>
                <a:t>第一部分 </a:t>
              </a:r>
              <a:r>
                <a:rPr lang="en-US" altLang="zh-CN" sz="2400" dirty="0"/>
                <a:t>   </a:t>
              </a:r>
              <a:r>
                <a:rPr lang="zh-CN" altLang="en-US" sz="2400" dirty="0"/>
                <a:t>四本预算及财政体制</a:t>
              </a:r>
              <a:endParaRPr lang="zh-CN" altLang="en-US" sz="2400" dirty="0">
                <a:sym typeface="+mn-ea"/>
              </a:endParaRPr>
            </a:p>
          </p:txBody>
        </p:sp>
        <p:grpSp>
          <p:nvGrpSpPr>
            <p:cNvPr id="37" name="组合 36"/>
            <p:cNvGrpSpPr/>
            <p:nvPr/>
          </p:nvGrpSpPr>
          <p:grpSpPr>
            <a:xfrm>
              <a:off x="4064440" y="1928816"/>
              <a:ext cx="199458" cy="177994"/>
              <a:chOff x="4064440" y="1928816"/>
              <a:chExt cx="199458" cy="177994"/>
            </a:xfrm>
          </p:grpSpPr>
          <p:sp>
            <p:nvSpPr>
              <p:cNvPr id="33" name="等腰三角形 32"/>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 name="组合 41"/>
          <p:cNvGrpSpPr/>
          <p:nvPr/>
        </p:nvGrpSpPr>
        <p:grpSpPr>
          <a:xfrm>
            <a:off x="4285142" y="2197175"/>
            <a:ext cx="5232251" cy="460375"/>
            <a:chOff x="4064440" y="2421776"/>
            <a:chExt cx="5232251" cy="460375"/>
          </a:xfrm>
        </p:grpSpPr>
        <p:sp>
          <p:nvSpPr>
            <p:cNvPr id="32" name="文本框 31"/>
            <p:cNvSpPr txBox="1"/>
            <p:nvPr/>
          </p:nvSpPr>
          <p:spPr>
            <a:xfrm>
              <a:off x="4337593" y="2421776"/>
              <a:ext cx="4959098" cy="460375"/>
            </a:xfrm>
            <a:prstGeom prst="rect">
              <a:avLst/>
            </a:prstGeom>
            <a:noFill/>
          </p:spPr>
          <p:txBody>
            <a:bodyPr wrap="square">
              <a:spAutoFit/>
            </a:bodyPr>
            <a:lstStyle/>
            <a:p>
              <a:r>
                <a:rPr lang="zh-CN" altLang="en-US" sz="2400" dirty="0"/>
                <a:t>第二部分</a:t>
              </a:r>
              <a:r>
                <a:rPr lang="en-US" altLang="zh-CN" sz="2400" dirty="0"/>
                <a:t>   </a:t>
              </a:r>
              <a:r>
                <a:rPr lang="zh-CN" altLang="en-US" sz="2400" dirty="0"/>
                <a:t> 经济与财政形势分析</a:t>
              </a:r>
            </a:p>
          </p:txBody>
        </p:sp>
        <p:grpSp>
          <p:nvGrpSpPr>
            <p:cNvPr id="38" name="组合 37"/>
            <p:cNvGrpSpPr/>
            <p:nvPr/>
          </p:nvGrpSpPr>
          <p:grpSpPr>
            <a:xfrm>
              <a:off x="4064440" y="2564257"/>
              <a:ext cx="199458" cy="177994"/>
              <a:chOff x="4064440" y="1928816"/>
              <a:chExt cx="199458" cy="177994"/>
            </a:xfrm>
          </p:grpSpPr>
          <p:sp>
            <p:nvSpPr>
              <p:cNvPr id="39" name="等腰三角形 38"/>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4" name="平行四边形 43"/>
          <p:cNvSpPr/>
          <p:nvPr/>
        </p:nvSpPr>
        <p:spPr>
          <a:xfrm>
            <a:off x="6042720" y="3704378"/>
            <a:ext cx="3474673" cy="206889"/>
          </a:xfrm>
          <a:prstGeom prst="parallelogram">
            <a:avLst/>
          </a:prstGeom>
          <a:gradFill flip="none" rotWithShape="1">
            <a:gsLst>
              <a:gs pos="97000">
                <a:srgbClr val="1E77EC">
                  <a:alpha val="0"/>
                </a:srgbClr>
              </a:gs>
              <a:gs pos="1000">
                <a:srgbClr val="1E77EC">
                  <a:alpha val="43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5090814" y="3406477"/>
            <a:ext cx="4761531" cy="461665"/>
          </a:xfrm>
          <a:prstGeom prst="rect">
            <a:avLst/>
          </a:prstGeom>
          <a:noFill/>
        </p:spPr>
        <p:txBody>
          <a:bodyPr wrap="square">
            <a:spAutoFit/>
          </a:bodyPr>
          <a:lstStyle/>
          <a:p>
            <a:r>
              <a:rPr lang="zh-CN" altLang="en-US" sz="2400" b="1" dirty="0"/>
              <a:t>破解财政“紧平衡”的几点思考</a:t>
            </a:r>
          </a:p>
        </p:txBody>
      </p:sp>
      <p:grpSp>
        <p:nvGrpSpPr>
          <p:cNvPr id="51" name="组合 50"/>
          <p:cNvGrpSpPr/>
          <p:nvPr/>
        </p:nvGrpSpPr>
        <p:grpSpPr>
          <a:xfrm>
            <a:off x="4284980" y="4284345"/>
            <a:ext cx="7486650" cy="460375"/>
            <a:chOff x="4064440" y="1781476"/>
            <a:chExt cx="7050927" cy="460375"/>
          </a:xfrm>
        </p:grpSpPr>
        <p:sp>
          <p:nvSpPr>
            <p:cNvPr id="52" name="文本框 51"/>
            <p:cNvSpPr txBox="1"/>
            <p:nvPr/>
          </p:nvSpPr>
          <p:spPr>
            <a:xfrm>
              <a:off x="4337592" y="1781476"/>
              <a:ext cx="6777775" cy="460375"/>
            </a:xfrm>
            <a:prstGeom prst="rect">
              <a:avLst/>
            </a:prstGeom>
            <a:noFill/>
          </p:spPr>
          <p:txBody>
            <a:bodyPr wrap="square">
              <a:spAutoFit/>
            </a:bodyPr>
            <a:lstStyle/>
            <a:p>
              <a:r>
                <a:rPr lang="zh-CN" altLang="en-US" sz="2400"/>
                <a:t>第三部分 </a:t>
              </a:r>
              <a:r>
                <a:rPr lang="en-US" altLang="zh-CN" sz="2400"/>
                <a:t>     </a:t>
              </a:r>
              <a:r>
                <a:rPr lang="zh-CN" altLang="en-US" sz="2400"/>
                <a:t>抢抓减税降费</a:t>
              </a:r>
              <a:r>
                <a:rPr lang="zh-CN" altLang="en-US" sz="2400" dirty="0"/>
                <a:t>红利</a:t>
              </a:r>
              <a:r>
                <a:rPr lang="en-US" altLang="zh-CN" sz="2400" dirty="0"/>
                <a:t>   </a:t>
              </a:r>
              <a:endParaRPr lang="zh-CN" altLang="en-US" sz="2400" dirty="0"/>
            </a:p>
          </p:txBody>
        </p:sp>
        <p:grpSp>
          <p:nvGrpSpPr>
            <p:cNvPr id="53" name="组合 52"/>
            <p:cNvGrpSpPr/>
            <p:nvPr/>
          </p:nvGrpSpPr>
          <p:grpSpPr>
            <a:xfrm>
              <a:off x="4064440" y="1928816"/>
              <a:ext cx="199458" cy="177994"/>
              <a:chOff x="4064440" y="1928816"/>
              <a:chExt cx="199458" cy="177994"/>
            </a:xfrm>
          </p:grpSpPr>
          <p:sp>
            <p:nvSpPr>
              <p:cNvPr id="54" name="等腰三角形 53"/>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6" name="组合 55"/>
          <p:cNvGrpSpPr/>
          <p:nvPr/>
        </p:nvGrpSpPr>
        <p:grpSpPr>
          <a:xfrm>
            <a:off x="4285142" y="5040274"/>
            <a:ext cx="7487285" cy="460375"/>
            <a:chOff x="4064440" y="2421776"/>
            <a:chExt cx="7487285" cy="460375"/>
          </a:xfrm>
        </p:grpSpPr>
        <p:sp>
          <p:nvSpPr>
            <p:cNvPr id="57" name="文本框 56"/>
            <p:cNvSpPr txBox="1"/>
            <p:nvPr/>
          </p:nvSpPr>
          <p:spPr>
            <a:xfrm>
              <a:off x="4337490" y="2421776"/>
              <a:ext cx="7214235" cy="460375"/>
            </a:xfrm>
            <a:prstGeom prst="rect">
              <a:avLst/>
            </a:prstGeom>
            <a:noFill/>
          </p:spPr>
          <p:txBody>
            <a:bodyPr wrap="square">
              <a:spAutoFit/>
            </a:bodyPr>
            <a:lstStyle/>
            <a:p>
              <a:r>
                <a:rPr lang="zh-CN" altLang="en-US" sz="2400"/>
                <a:t>第四部分 </a:t>
              </a:r>
              <a:r>
                <a:rPr lang="en-US" altLang="zh-CN" sz="2400"/>
                <a:t>   </a:t>
              </a:r>
              <a:r>
                <a:rPr lang="zh-CN" altLang="en-US" sz="2400" dirty="0"/>
                <a:t> </a:t>
              </a:r>
              <a:r>
                <a:rPr lang="en-US" altLang="zh-CN" sz="2400" dirty="0"/>
                <a:t>  </a:t>
              </a:r>
              <a:r>
                <a:rPr lang="zh-CN" altLang="en-US" sz="2400" dirty="0"/>
                <a:t>畅通两大融资渠道</a:t>
              </a:r>
            </a:p>
          </p:txBody>
        </p:sp>
        <p:grpSp>
          <p:nvGrpSpPr>
            <p:cNvPr id="58" name="组合 57"/>
            <p:cNvGrpSpPr/>
            <p:nvPr/>
          </p:nvGrpSpPr>
          <p:grpSpPr>
            <a:xfrm>
              <a:off x="4064440" y="2564257"/>
              <a:ext cx="199458" cy="177994"/>
              <a:chOff x="4064440" y="1928816"/>
              <a:chExt cx="199458" cy="177994"/>
            </a:xfrm>
          </p:grpSpPr>
          <p:sp>
            <p:nvSpPr>
              <p:cNvPr id="59" name="等腰三角形 58"/>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3" name="组合 62"/>
          <p:cNvGrpSpPr/>
          <p:nvPr/>
        </p:nvGrpSpPr>
        <p:grpSpPr>
          <a:xfrm>
            <a:off x="4285142" y="5796482"/>
            <a:ext cx="7487285" cy="460375"/>
            <a:chOff x="4064440" y="2421776"/>
            <a:chExt cx="7487285" cy="460375"/>
          </a:xfrm>
        </p:grpSpPr>
        <p:sp>
          <p:nvSpPr>
            <p:cNvPr id="64" name="文本框 63"/>
            <p:cNvSpPr txBox="1"/>
            <p:nvPr/>
          </p:nvSpPr>
          <p:spPr>
            <a:xfrm>
              <a:off x="4337490" y="2421776"/>
              <a:ext cx="7214235" cy="460375"/>
            </a:xfrm>
            <a:prstGeom prst="rect">
              <a:avLst/>
            </a:prstGeom>
            <a:noFill/>
          </p:spPr>
          <p:txBody>
            <a:bodyPr wrap="square">
              <a:spAutoFit/>
            </a:bodyPr>
            <a:lstStyle/>
            <a:p>
              <a:r>
                <a:rPr lang="zh-CN" altLang="en-US" sz="2400"/>
                <a:t>第五部分 </a:t>
              </a:r>
              <a:r>
                <a:rPr lang="en-US" altLang="zh-CN" sz="2400"/>
                <a:t>   </a:t>
              </a:r>
              <a:r>
                <a:rPr lang="en-US" altLang="zh-CN" sz="2400" dirty="0"/>
                <a:t>   </a:t>
              </a:r>
              <a:r>
                <a:rPr lang="zh-CN" altLang="en-US" sz="2400" dirty="0"/>
                <a:t>破解平台融资困境</a:t>
              </a:r>
            </a:p>
          </p:txBody>
        </p:sp>
        <p:grpSp>
          <p:nvGrpSpPr>
            <p:cNvPr id="65" name="组合 64"/>
            <p:cNvGrpSpPr/>
            <p:nvPr/>
          </p:nvGrpSpPr>
          <p:grpSpPr>
            <a:xfrm>
              <a:off x="4064440" y="2564257"/>
              <a:ext cx="199458" cy="177994"/>
              <a:chOff x="4064440" y="1928816"/>
              <a:chExt cx="199458" cy="177994"/>
            </a:xfrm>
          </p:grpSpPr>
          <p:sp>
            <p:nvSpPr>
              <p:cNvPr id="66" name="等腰三角形 65"/>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 name="图片 1"/>
          <p:cNvPicPr>
            <a:picLocks noChangeAspect="1"/>
          </p:cNvPicPr>
          <p:nvPr/>
        </p:nvPicPr>
        <p:blipFill>
          <a:blip r:embed="rId3"/>
          <a:stretch>
            <a:fillRect/>
          </a:stretch>
        </p:blipFill>
        <p:spPr>
          <a:xfrm>
            <a:off x="4040124" y="3209258"/>
            <a:ext cx="1091279" cy="926672"/>
          </a:xfrm>
          <a:prstGeom prst="rect">
            <a:avLst/>
          </a:prstGeom>
        </p:spPr>
      </p:pic>
      <p:pic>
        <p:nvPicPr>
          <p:cNvPr id="3" name="图片 2"/>
          <p:cNvPicPr>
            <a:picLocks noChangeAspect="1"/>
          </p:cNvPicPr>
          <p:nvPr/>
        </p:nvPicPr>
        <p:blipFill>
          <a:blip r:embed="rId4"/>
          <a:stretch>
            <a:fillRect/>
          </a:stretch>
        </p:blipFill>
        <p:spPr>
          <a:xfrm>
            <a:off x="4040124" y="461017"/>
            <a:ext cx="1091279" cy="926672"/>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88"/>
          <p:cNvPicPr>
            <a:picLocks noChangeAspect="1"/>
          </p:cNvPicPr>
          <p:nvPr/>
        </p:nvPicPr>
        <p:blipFill rotWithShape="1">
          <a:blip r:embed="rId3" cstate="print">
            <a:extLst>
              <a:ext uri="{28A0092B-C50C-407E-A947-70E740481C1C}">
                <a14:useLocalDpi xmlns:a14="http://schemas.microsoft.com/office/drawing/2010/main" val="0"/>
              </a:ext>
            </a:extLst>
          </a:blip>
          <a:srcRect t="22476" b="15668"/>
          <a:stretch>
            <a:fillRect/>
          </a:stretch>
        </p:blipFill>
        <p:spPr>
          <a:xfrm>
            <a:off x="0" y="2104571"/>
            <a:ext cx="12192000" cy="4753429"/>
          </a:xfrm>
          <a:prstGeom prst="rect">
            <a:avLst/>
          </a:prstGeom>
        </p:spPr>
      </p:pic>
      <p:sp>
        <p:nvSpPr>
          <p:cNvPr id="90" name="矩形 89"/>
          <p:cNvSpPr/>
          <p:nvPr/>
        </p:nvSpPr>
        <p:spPr>
          <a:xfrm>
            <a:off x="0" y="1610332"/>
            <a:ext cx="12192000" cy="5247664"/>
          </a:xfrm>
          <a:prstGeom prst="rect">
            <a:avLst/>
          </a:prstGeom>
          <a:gradFill flip="none" rotWithShape="1">
            <a:gsLst>
              <a:gs pos="31000">
                <a:srgbClr val="FFFFFF"/>
              </a:gs>
              <a:gs pos="0">
                <a:schemeClr val="bg1"/>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flipV="1">
            <a:off x="653342" y="1228725"/>
            <a:ext cx="10885317" cy="4400549"/>
          </a:xfrm>
          <a:prstGeom prst="rect">
            <a:avLst/>
          </a:prstGeom>
          <a:gradFill flip="none" rotWithShape="1">
            <a:gsLst>
              <a:gs pos="97000">
                <a:srgbClr val="D5E5FB">
                  <a:alpha val="48000"/>
                </a:srgbClr>
              </a:gs>
              <a:gs pos="1000">
                <a:srgbClr val="D5E5FB">
                  <a:alpha val="0"/>
                </a:srgbClr>
              </a:gs>
            </a:gsLst>
            <a:lin ang="5400000" scaled="1"/>
            <a:tileRect/>
          </a:gradFill>
          <a:ln>
            <a:gradFill flip="none" rotWithShape="1">
              <a:gsLst>
                <a:gs pos="0">
                  <a:srgbClr val="115EC5">
                    <a:alpha val="0"/>
                  </a:srgbClr>
                </a:gs>
                <a:gs pos="100000">
                  <a:srgbClr val="1E77EC"/>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t>
            </a:r>
            <a:endParaRPr lang="zh-CN" altLang="en-US"/>
          </a:p>
        </p:txBody>
      </p:sp>
      <p:sp>
        <p:nvSpPr>
          <p:cNvPr id="2" name="矩形: 圆角 1"/>
          <p:cNvSpPr/>
          <p:nvPr/>
        </p:nvSpPr>
        <p:spPr>
          <a:xfrm>
            <a:off x="4476750" y="1528254"/>
            <a:ext cx="3238500" cy="657224"/>
          </a:xfrm>
          <a:prstGeom prst="roundRect">
            <a:avLst>
              <a:gd name="adj" fmla="val 50000"/>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600">
                <a:solidFill>
                  <a:schemeClr val="bg1"/>
                </a:solidFill>
              </a:rPr>
              <a:t>三个加强</a:t>
            </a:r>
          </a:p>
        </p:txBody>
      </p:sp>
      <p:grpSp>
        <p:nvGrpSpPr>
          <p:cNvPr id="3" name="组合 2"/>
          <p:cNvGrpSpPr/>
          <p:nvPr/>
        </p:nvGrpSpPr>
        <p:grpSpPr>
          <a:xfrm>
            <a:off x="3187764" y="2509804"/>
            <a:ext cx="5692646" cy="655862"/>
            <a:chOff x="1265961" y="3763644"/>
            <a:chExt cx="5692646" cy="655862"/>
          </a:xfrm>
        </p:grpSpPr>
        <p:sp>
          <p:nvSpPr>
            <p:cNvPr id="54" name="椭圆 53"/>
            <p:cNvSpPr/>
            <p:nvPr/>
          </p:nvSpPr>
          <p:spPr>
            <a:xfrm>
              <a:off x="1265961" y="3763644"/>
              <a:ext cx="655864" cy="655862"/>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t>加</a:t>
              </a:r>
            </a:p>
          </p:txBody>
        </p:sp>
        <p:sp>
          <p:nvSpPr>
            <p:cNvPr id="57" name="椭圆 56"/>
            <p:cNvSpPr/>
            <p:nvPr/>
          </p:nvSpPr>
          <p:spPr>
            <a:xfrm>
              <a:off x="2107284" y="3763644"/>
              <a:ext cx="655864" cy="655862"/>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t>强</a:t>
              </a:r>
            </a:p>
          </p:txBody>
        </p:sp>
        <p:sp>
          <p:nvSpPr>
            <p:cNvPr id="60" name="文本框 59"/>
            <p:cNvSpPr txBox="1"/>
            <p:nvPr/>
          </p:nvSpPr>
          <p:spPr>
            <a:xfrm>
              <a:off x="2968384" y="3845353"/>
              <a:ext cx="3990223" cy="492443"/>
            </a:xfrm>
            <a:prstGeom prst="rect">
              <a:avLst/>
            </a:prstGeom>
            <a:noFill/>
          </p:spPr>
          <p:txBody>
            <a:bodyPr wrap="square">
              <a:spAutoFit/>
            </a:bodyPr>
            <a:lstStyle/>
            <a:p>
              <a:r>
                <a:rPr lang="zh-CN" altLang="en-US" sz="2600"/>
                <a:t>政策研究，抢抓政策机遇</a:t>
              </a:r>
            </a:p>
          </p:txBody>
        </p:sp>
      </p:grpSp>
      <p:grpSp>
        <p:nvGrpSpPr>
          <p:cNvPr id="81" name="组合 80"/>
          <p:cNvGrpSpPr/>
          <p:nvPr/>
        </p:nvGrpSpPr>
        <p:grpSpPr>
          <a:xfrm>
            <a:off x="3187764" y="3548029"/>
            <a:ext cx="5816472" cy="655862"/>
            <a:chOff x="1265961" y="3763644"/>
            <a:chExt cx="5816472" cy="655862"/>
          </a:xfrm>
        </p:grpSpPr>
        <p:sp>
          <p:nvSpPr>
            <p:cNvPr id="82" name="椭圆 81"/>
            <p:cNvSpPr/>
            <p:nvPr/>
          </p:nvSpPr>
          <p:spPr>
            <a:xfrm>
              <a:off x="1265961" y="3763644"/>
              <a:ext cx="655864" cy="655862"/>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t>加</a:t>
              </a:r>
            </a:p>
          </p:txBody>
        </p:sp>
        <p:sp>
          <p:nvSpPr>
            <p:cNvPr id="83" name="椭圆 82"/>
            <p:cNvSpPr/>
            <p:nvPr/>
          </p:nvSpPr>
          <p:spPr>
            <a:xfrm>
              <a:off x="2107284" y="3763644"/>
              <a:ext cx="655864" cy="655862"/>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t>强</a:t>
              </a:r>
            </a:p>
          </p:txBody>
        </p:sp>
        <p:sp>
          <p:nvSpPr>
            <p:cNvPr id="84" name="文本框 83"/>
            <p:cNvSpPr txBox="1"/>
            <p:nvPr/>
          </p:nvSpPr>
          <p:spPr>
            <a:xfrm>
              <a:off x="2968385" y="3845353"/>
              <a:ext cx="4114048" cy="492443"/>
            </a:xfrm>
            <a:prstGeom prst="rect">
              <a:avLst/>
            </a:prstGeom>
            <a:noFill/>
          </p:spPr>
          <p:txBody>
            <a:bodyPr wrap="square">
              <a:spAutoFit/>
            </a:bodyPr>
            <a:lstStyle/>
            <a:p>
              <a:r>
                <a:rPr lang="zh-CN" altLang="en-US" sz="2600"/>
                <a:t>资金管理，提高资金效益</a:t>
              </a:r>
            </a:p>
          </p:txBody>
        </p:sp>
      </p:grpSp>
      <p:grpSp>
        <p:nvGrpSpPr>
          <p:cNvPr id="85" name="组合 84"/>
          <p:cNvGrpSpPr/>
          <p:nvPr/>
        </p:nvGrpSpPr>
        <p:grpSpPr>
          <a:xfrm>
            <a:off x="3187764" y="4586254"/>
            <a:ext cx="5816472" cy="655862"/>
            <a:chOff x="1265961" y="3763644"/>
            <a:chExt cx="5816472" cy="655862"/>
          </a:xfrm>
        </p:grpSpPr>
        <p:sp>
          <p:nvSpPr>
            <p:cNvPr id="86" name="椭圆 85"/>
            <p:cNvSpPr/>
            <p:nvPr/>
          </p:nvSpPr>
          <p:spPr>
            <a:xfrm>
              <a:off x="1265961" y="3763644"/>
              <a:ext cx="655864" cy="655862"/>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t>加</a:t>
              </a:r>
            </a:p>
          </p:txBody>
        </p:sp>
        <p:sp>
          <p:nvSpPr>
            <p:cNvPr id="87" name="椭圆 86"/>
            <p:cNvSpPr/>
            <p:nvPr/>
          </p:nvSpPr>
          <p:spPr>
            <a:xfrm>
              <a:off x="2107284" y="3763644"/>
              <a:ext cx="655864" cy="655862"/>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t>强</a:t>
              </a:r>
            </a:p>
          </p:txBody>
        </p:sp>
        <p:sp>
          <p:nvSpPr>
            <p:cNvPr id="88" name="文本框 87"/>
            <p:cNvSpPr txBox="1"/>
            <p:nvPr/>
          </p:nvSpPr>
          <p:spPr>
            <a:xfrm>
              <a:off x="2968385" y="3845353"/>
              <a:ext cx="4114048" cy="492443"/>
            </a:xfrm>
            <a:prstGeom prst="rect">
              <a:avLst/>
            </a:prstGeom>
            <a:noFill/>
          </p:spPr>
          <p:txBody>
            <a:bodyPr wrap="square">
              <a:spAutoFit/>
            </a:bodyPr>
            <a:lstStyle/>
            <a:p>
              <a:r>
                <a:rPr lang="zh-CN" altLang="en-US" sz="2600"/>
                <a:t>统筹兼顾，做好综合平衡</a:t>
              </a:r>
            </a:p>
          </p:txBody>
        </p:sp>
      </p:grpSp>
      <p:grpSp>
        <p:nvGrpSpPr>
          <p:cNvPr id="27" name="组合 26"/>
          <p:cNvGrpSpPr/>
          <p:nvPr/>
        </p:nvGrpSpPr>
        <p:grpSpPr>
          <a:xfrm>
            <a:off x="0" y="170556"/>
            <a:ext cx="11927682" cy="579538"/>
            <a:chOff x="0" y="170556"/>
            <a:chExt cx="11927682" cy="579538"/>
          </a:xfrm>
        </p:grpSpPr>
        <p:sp>
          <p:nvSpPr>
            <p:cNvPr id="28" name="矩形 27"/>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81000" y="229492"/>
              <a:ext cx="6471285" cy="461665"/>
            </a:xfrm>
            <a:prstGeom prst="rect">
              <a:avLst/>
            </a:prstGeom>
            <a:noFill/>
          </p:spPr>
          <p:txBody>
            <a:bodyPr wrap="square">
              <a:spAutoFit/>
            </a:bodyPr>
            <a:lstStyle/>
            <a:p>
              <a:r>
                <a:rPr lang="zh-CN" altLang="en-US" sz="2400" b="1" dirty="0">
                  <a:solidFill>
                    <a:srgbClr val="284B90"/>
                  </a:solidFill>
                </a:rPr>
                <a:t>三、“双管齐下”实现政策效应最大化</a:t>
              </a:r>
            </a:p>
          </p:txBody>
        </p:sp>
        <p:grpSp>
          <p:nvGrpSpPr>
            <p:cNvPr id="32" name="组合 31"/>
            <p:cNvGrpSpPr/>
            <p:nvPr/>
          </p:nvGrpSpPr>
          <p:grpSpPr>
            <a:xfrm>
              <a:off x="11641932" y="591388"/>
              <a:ext cx="285750" cy="129237"/>
              <a:chOff x="11641931" y="489798"/>
              <a:chExt cx="392907" cy="230828"/>
            </a:xfrm>
          </p:grpSpPr>
          <p:sp>
            <p:nvSpPr>
              <p:cNvPr id="33" name="平行四边形 32"/>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75" y="4129712"/>
            <a:ext cx="12195175" cy="2829928"/>
            <a:chOff x="-3175" y="3717373"/>
            <a:chExt cx="12195175" cy="3242267"/>
          </a:xfrm>
        </p:grpSpPr>
        <p:sp>
          <p:nvSpPr>
            <p:cNvPr id="2" name="Freeform 6"/>
            <p:cNvSpPr/>
            <p:nvPr/>
          </p:nvSpPr>
          <p:spPr bwMode="auto">
            <a:xfrm>
              <a:off x="-3175" y="3717373"/>
              <a:ext cx="11814175" cy="3092450"/>
            </a:xfrm>
            <a:custGeom>
              <a:avLst/>
              <a:gdLst>
                <a:gd name="T0" fmla="*/ 3721 w 3721"/>
                <a:gd name="T1" fmla="*/ 486 h 1070"/>
                <a:gd name="T2" fmla="*/ 2514 w 3721"/>
                <a:gd name="T3" fmla="*/ 574 h 1070"/>
                <a:gd name="T4" fmla="*/ 54 w 3721"/>
                <a:gd name="T5" fmla="*/ 33 h 1070"/>
                <a:gd name="T6" fmla="*/ 0 w 3721"/>
                <a:gd name="T7" fmla="*/ 0 h 1070"/>
                <a:gd name="T8" fmla="*/ 0 w 3721"/>
                <a:gd name="T9" fmla="*/ 937 h 1070"/>
                <a:gd name="T10" fmla="*/ 3721 w 3721"/>
                <a:gd name="T11" fmla="*/ 486 h 1070"/>
              </a:gdLst>
              <a:ahLst/>
              <a:cxnLst>
                <a:cxn ang="0">
                  <a:pos x="T0" y="T1"/>
                </a:cxn>
                <a:cxn ang="0">
                  <a:pos x="T2" y="T3"/>
                </a:cxn>
                <a:cxn ang="0">
                  <a:pos x="T4" y="T5"/>
                </a:cxn>
                <a:cxn ang="0">
                  <a:pos x="T6" y="T7"/>
                </a:cxn>
                <a:cxn ang="0">
                  <a:pos x="T8" y="T9"/>
                </a:cxn>
                <a:cxn ang="0">
                  <a:pos x="T10" y="T11"/>
                </a:cxn>
              </a:cxnLst>
              <a:rect l="0" t="0" r="r" b="b"/>
              <a:pathLst>
                <a:path w="3721" h="1070">
                  <a:moveTo>
                    <a:pt x="3721" y="486"/>
                  </a:moveTo>
                  <a:cubicBezTo>
                    <a:pt x="3336" y="547"/>
                    <a:pt x="2921" y="578"/>
                    <a:pt x="2514" y="574"/>
                  </a:cubicBezTo>
                  <a:cubicBezTo>
                    <a:pt x="1553" y="566"/>
                    <a:pt x="586" y="358"/>
                    <a:pt x="54" y="33"/>
                  </a:cubicBezTo>
                  <a:cubicBezTo>
                    <a:pt x="35" y="22"/>
                    <a:pt x="18" y="11"/>
                    <a:pt x="0" y="0"/>
                  </a:cubicBezTo>
                  <a:cubicBezTo>
                    <a:pt x="0" y="937"/>
                    <a:pt x="0" y="937"/>
                    <a:pt x="0" y="937"/>
                  </a:cubicBezTo>
                  <a:cubicBezTo>
                    <a:pt x="499" y="980"/>
                    <a:pt x="2207" y="1070"/>
                    <a:pt x="3721" y="486"/>
                  </a:cubicBezTo>
                  <a:close/>
                </a:path>
              </a:pathLst>
            </a:custGeom>
            <a:solidFill>
              <a:srgbClr val="1E77EC">
                <a:alpha val="95000"/>
              </a:srgb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 name="任意多边形: 形状 7"/>
            <p:cNvSpPr/>
            <p:nvPr/>
          </p:nvSpPr>
          <p:spPr bwMode="auto">
            <a:xfrm>
              <a:off x="2136775" y="3807860"/>
              <a:ext cx="10055225" cy="1573213"/>
            </a:xfrm>
            <a:custGeom>
              <a:avLst/>
              <a:gdLst>
                <a:gd name="T0" fmla="*/ 10055225 w 10055225"/>
                <a:gd name="T1" fmla="*/ 0 h 1568809"/>
                <a:gd name="T2" fmla="*/ 10055225 w 10055225"/>
                <a:gd name="T3" fmla="*/ 1255981 h 1568809"/>
                <a:gd name="T4" fmla="*/ 10055215 w 10055225"/>
                <a:gd name="T5" fmla="*/ 1255984 h 1568809"/>
                <a:gd name="T6" fmla="*/ 5841817 w 10055225"/>
                <a:gd name="T7" fmla="*/ 1572156 h 1568809"/>
                <a:gd name="T8" fmla="*/ 0 w 10055225"/>
                <a:gd name="T9" fmla="*/ 789387 h 1568809"/>
                <a:gd name="T10" fmla="*/ 10041195 w 10055225"/>
                <a:gd name="T11" fmla="*/ 298 h 15688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55225" h="1568809">
                  <a:moveTo>
                    <a:pt x="10055225" y="0"/>
                  </a:moveTo>
                  <a:lnTo>
                    <a:pt x="10055225" y="1252335"/>
                  </a:lnTo>
                  <a:lnTo>
                    <a:pt x="10055215" y="1252338"/>
                  </a:lnTo>
                  <a:cubicBezTo>
                    <a:pt x="8727676" y="1469125"/>
                    <a:pt x="7270727" y="1581930"/>
                    <a:pt x="5841817" y="1567593"/>
                  </a:cubicBezTo>
                  <a:cubicBezTo>
                    <a:pt x="3752912" y="1550105"/>
                    <a:pt x="1657536" y="1263997"/>
                    <a:pt x="0" y="787096"/>
                  </a:cubicBezTo>
                  <a:cubicBezTo>
                    <a:pt x="6006816" y="1526946"/>
                    <a:pt x="9237770" y="610169"/>
                    <a:pt x="10041195" y="297"/>
                  </a:cubicBezTo>
                  <a:lnTo>
                    <a:pt x="10055225" y="0"/>
                  </a:lnTo>
                  <a:close/>
                </a:path>
              </a:pathLst>
            </a:custGeom>
            <a:solidFill>
              <a:srgbClr val="284B90"/>
            </a:solidFill>
            <a:ln w="9525">
              <a:noFill/>
              <a:round/>
            </a:ln>
          </p:spPr>
          <p:txBody>
            <a:bodyPr/>
            <a:lstStyle/>
            <a:p>
              <a:pPr>
                <a:defRPr/>
              </a:pPr>
              <a:endParaRPr lang="zh-CN" altLang="en-US"/>
            </a:p>
          </p:txBody>
        </p:sp>
        <p:sp>
          <p:nvSpPr>
            <p:cNvPr id="4" name="任意多边形: 形状 9"/>
            <p:cNvSpPr/>
            <p:nvPr/>
          </p:nvSpPr>
          <p:spPr bwMode="auto">
            <a:xfrm>
              <a:off x="0" y="5124125"/>
              <a:ext cx="11811000" cy="1835515"/>
            </a:xfrm>
            <a:custGeom>
              <a:avLst/>
              <a:gdLst>
                <a:gd name="connsiteX0" fmla="*/ 11811000 w 11811000"/>
                <a:gd name="connsiteY0" fmla="*/ 0 h 1852788"/>
                <a:gd name="connsiteX1" fmla="*/ 156461 w 11811000"/>
                <a:gd name="connsiteY1" fmla="*/ 1836662 h 1852788"/>
                <a:gd name="connsiteX2" fmla="*/ 0 w 11811000"/>
                <a:gd name="connsiteY2" fmla="*/ 1826394 h 1852788"/>
                <a:gd name="connsiteX3" fmla="*/ 0 w 11811000"/>
                <a:gd name="connsiteY3" fmla="*/ 107330 h 1852788"/>
                <a:gd name="connsiteX4" fmla="*/ 118698 w 11811000"/>
                <a:gd name="connsiteY4" fmla="*/ 159825 h 1852788"/>
                <a:gd name="connsiteX5" fmla="*/ 6307957 w 11811000"/>
                <a:gd name="connsiteY5" fmla="*/ 588033 h 1852788"/>
                <a:gd name="connsiteX6" fmla="*/ 11811000 w 11811000"/>
                <a:gd name="connsiteY6" fmla="*/ 0 h 1852788"/>
                <a:gd name="connsiteX0-1" fmla="*/ 11811000 w 11811000"/>
                <a:gd name="connsiteY0-2" fmla="*/ 0 h 1835688"/>
                <a:gd name="connsiteX1-3" fmla="*/ 156461 w 11811000"/>
                <a:gd name="connsiteY1-4" fmla="*/ 1818970 h 1835688"/>
                <a:gd name="connsiteX2-5" fmla="*/ 0 w 11811000"/>
                <a:gd name="connsiteY2-6" fmla="*/ 1808702 h 1835688"/>
                <a:gd name="connsiteX3-7" fmla="*/ 0 w 11811000"/>
                <a:gd name="connsiteY3-8" fmla="*/ 89638 h 1835688"/>
                <a:gd name="connsiteX4-9" fmla="*/ 118698 w 11811000"/>
                <a:gd name="connsiteY4-10" fmla="*/ 142133 h 1835688"/>
                <a:gd name="connsiteX5-11" fmla="*/ 6307957 w 11811000"/>
                <a:gd name="connsiteY5-12" fmla="*/ 570341 h 1835688"/>
                <a:gd name="connsiteX6-13" fmla="*/ 11811000 w 11811000"/>
                <a:gd name="connsiteY6-14" fmla="*/ 0 h 18356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1811000" h="1835688">
                  <a:moveTo>
                    <a:pt x="11811000" y="0"/>
                  </a:moveTo>
                  <a:cubicBezTo>
                    <a:pt x="7154037" y="1635314"/>
                    <a:pt x="1919424" y="1914879"/>
                    <a:pt x="156461" y="1818970"/>
                  </a:cubicBezTo>
                  <a:lnTo>
                    <a:pt x="0" y="1808702"/>
                  </a:lnTo>
                  <a:lnTo>
                    <a:pt x="0" y="89638"/>
                  </a:lnTo>
                  <a:lnTo>
                    <a:pt x="118698" y="142133"/>
                  </a:lnTo>
                  <a:cubicBezTo>
                    <a:pt x="1363171" y="603258"/>
                    <a:pt x="4446118" y="579829"/>
                    <a:pt x="6307957" y="570341"/>
                  </a:cubicBezTo>
                  <a:cubicBezTo>
                    <a:pt x="8293920" y="560222"/>
                    <a:pt x="10588233" y="176410"/>
                    <a:pt x="11811000" y="0"/>
                  </a:cubicBezTo>
                  <a:close/>
                </a:path>
              </a:pathLst>
            </a:custGeom>
            <a:solidFill>
              <a:srgbClr val="19BCF3">
                <a:alpha val="23000"/>
              </a:srgbClr>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sp>
        <p:nvSpPr>
          <p:cNvPr id="35" name="椭圆 34"/>
          <p:cNvSpPr/>
          <p:nvPr/>
        </p:nvSpPr>
        <p:spPr>
          <a:xfrm>
            <a:off x="9604299" y="1042892"/>
            <a:ext cx="858431" cy="858429"/>
          </a:xfrm>
          <a:prstGeom prst="ellipse">
            <a:avLst/>
          </a:prstGeom>
          <a:gradFill flip="none" rotWithShape="1">
            <a:gsLst>
              <a:gs pos="0">
                <a:srgbClr val="1E77EC">
                  <a:alpha val="24000"/>
                </a:srgbClr>
              </a:gs>
              <a:gs pos="83000">
                <a:srgbClr val="284B90">
                  <a:alpha val="0"/>
                </a:srgbClr>
              </a:gs>
            </a:gsLst>
            <a:lin ang="8100000" scaled="1"/>
            <a:tileRect/>
          </a:gradFill>
          <a:ln>
            <a:noFill/>
          </a:ln>
          <a:effectLst>
            <a:innerShdw blurRad="355600">
              <a:schemeClr val="accent1">
                <a:lumMod val="7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cs typeface="+mn-cs"/>
            </a:endParaRPr>
          </a:p>
        </p:txBody>
      </p:sp>
      <p:grpSp>
        <p:nvGrpSpPr>
          <p:cNvPr id="36" name="组合 35"/>
          <p:cNvGrpSpPr/>
          <p:nvPr/>
        </p:nvGrpSpPr>
        <p:grpSpPr>
          <a:xfrm>
            <a:off x="1872476" y="702666"/>
            <a:ext cx="8456720" cy="1422246"/>
            <a:chOff x="2724222" y="1066070"/>
            <a:chExt cx="8456720" cy="1422246"/>
          </a:xfrm>
        </p:grpSpPr>
        <p:grpSp>
          <p:nvGrpSpPr>
            <p:cNvPr id="37" name="组合 36"/>
            <p:cNvGrpSpPr/>
            <p:nvPr/>
          </p:nvGrpSpPr>
          <p:grpSpPr>
            <a:xfrm>
              <a:off x="2724222" y="1066070"/>
              <a:ext cx="1787726" cy="1422246"/>
              <a:chOff x="2653102" y="1682238"/>
              <a:chExt cx="1787726" cy="1422246"/>
            </a:xfrm>
          </p:grpSpPr>
          <p:sp>
            <p:nvSpPr>
              <p:cNvPr id="66" name="文本框 65"/>
              <p:cNvSpPr txBox="1"/>
              <p:nvPr/>
            </p:nvSpPr>
            <p:spPr>
              <a:xfrm>
                <a:off x="2653102" y="2250719"/>
                <a:ext cx="861623" cy="769441"/>
              </a:xfrm>
              <a:prstGeom prst="rect">
                <a:avLst/>
              </a:prstGeom>
              <a:noFill/>
            </p:spPr>
            <p:txBody>
              <a:bodyPr wrap="square">
                <a:spAutoFit/>
              </a:bodyPr>
              <a:lstStyle>
                <a:defPPr>
                  <a:defRPr lang="zh-CN"/>
                </a:defPPr>
                <a:lvl1pPr algn="just">
                  <a:defRPr sz="4000" b="1" spc="300">
                    <a:solidFill>
                      <a:srgbClr val="284B90"/>
                    </a:solidFill>
                  </a:defRPr>
                </a:lvl1pPr>
              </a:lstStyle>
              <a:p>
                <a:r>
                  <a:rPr lang="zh-CN" altLang="en-US" sz="4400" dirty="0"/>
                  <a:t>篇</a:t>
                </a:r>
              </a:p>
            </p:txBody>
          </p:sp>
          <p:sp>
            <p:nvSpPr>
              <p:cNvPr id="67" name="文本框 66"/>
              <p:cNvSpPr txBox="1"/>
              <p:nvPr/>
            </p:nvSpPr>
            <p:spPr>
              <a:xfrm>
                <a:off x="2974390" y="1682238"/>
                <a:ext cx="1060998" cy="769441"/>
              </a:xfrm>
              <a:prstGeom prst="rect">
                <a:avLst/>
              </a:prstGeom>
              <a:noFill/>
            </p:spPr>
            <p:txBody>
              <a:bodyPr wrap="square">
                <a:spAutoFit/>
              </a:bodyPr>
              <a:lstStyle>
                <a:defPPr>
                  <a:defRPr lang="zh-CN"/>
                </a:defPPr>
                <a:lvl1pPr algn="just">
                  <a:defRPr sz="4000" b="1" spc="300">
                    <a:solidFill>
                      <a:srgbClr val="284B90"/>
                    </a:solidFill>
                  </a:defRPr>
                </a:lvl1pPr>
              </a:lstStyle>
              <a:p>
                <a:pPr algn="ctr"/>
                <a:r>
                  <a:rPr lang="zh-CN" altLang="en-US" sz="4400" dirty="0"/>
                  <a:t>下</a:t>
                </a:r>
              </a:p>
            </p:txBody>
          </p:sp>
          <p:sp>
            <p:nvSpPr>
              <p:cNvPr id="68" name="任意多边形: 形状 67"/>
              <p:cNvSpPr/>
              <p:nvPr/>
            </p:nvSpPr>
            <p:spPr>
              <a:xfrm>
                <a:off x="2909208" y="1892904"/>
                <a:ext cx="1531620" cy="1211580"/>
              </a:xfrm>
              <a:custGeom>
                <a:avLst/>
                <a:gdLst>
                  <a:gd name="connsiteX0" fmla="*/ 975360 w 1531620"/>
                  <a:gd name="connsiteY0" fmla="*/ 0 h 1211580"/>
                  <a:gd name="connsiteX1" fmla="*/ 0 w 1531620"/>
                  <a:gd name="connsiteY1" fmla="*/ 1211580 h 1211580"/>
                  <a:gd name="connsiteX2" fmla="*/ 1524000 w 1531620"/>
                  <a:gd name="connsiteY2" fmla="*/ 1211580 h 1211580"/>
                  <a:gd name="connsiteX3" fmla="*/ 1531620 w 1531620"/>
                  <a:gd name="connsiteY3" fmla="*/ 7620 h 1211580"/>
                  <a:gd name="connsiteX4" fmla="*/ 975360 w 1531620"/>
                  <a:gd name="connsiteY4" fmla="*/ 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1620" h="1211580">
                    <a:moveTo>
                      <a:pt x="975360" y="0"/>
                    </a:moveTo>
                    <a:lnTo>
                      <a:pt x="0" y="1211580"/>
                    </a:lnTo>
                    <a:lnTo>
                      <a:pt x="1524000" y="1211580"/>
                    </a:lnTo>
                    <a:lnTo>
                      <a:pt x="1531620" y="7620"/>
                    </a:lnTo>
                    <a:lnTo>
                      <a:pt x="9753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p:nvPr/>
            </p:nvCxnSpPr>
            <p:spPr>
              <a:xfrm flipH="1">
                <a:off x="2909208" y="1914312"/>
                <a:ext cx="972459" cy="1190172"/>
              </a:xfrm>
              <a:prstGeom prst="line">
                <a:avLst/>
              </a:prstGeom>
              <a:ln w="25400">
                <a:solidFill>
                  <a:srgbClr val="284B90"/>
                </a:solidFill>
              </a:ln>
            </p:spPr>
            <p:style>
              <a:lnRef idx="1">
                <a:schemeClr val="accent1"/>
              </a:lnRef>
              <a:fillRef idx="0">
                <a:schemeClr val="accent1"/>
              </a:fillRef>
              <a:effectRef idx="0">
                <a:schemeClr val="accent1"/>
              </a:effectRef>
              <a:fontRef idx="minor">
                <a:schemeClr val="tx1"/>
              </a:fontRef>
            </p:style>
          </p:cxnSp>
        </p:grpSp>
        <p:sp>
          <p:nvSpPr>
            <p:cNvPr id="39" name="文本框 38"/>
            <p:cNvSpPr txBox="1"/>
            <p:nvPr/>
          </p:nvSpPr>
          <p:spPr>
            <a:xfrm>
              <a:off x="3841952" y="1589688"/>
              <a:ext cx="7338990" cy="646331"/>
            </a:xfrm>
            <a:prstGeom prst="rect">
              <a:avLst/>
            </a:prstGeom>
            <a:noFill/>
          </p:spPr>
          <p:txBody>
            <a:bodyPr wrap="square">
              <a:spAutoFit/>
            </a:bodyPr>
            <a:lstStyle/>
            <a:p>
              <a:r>
                <a:rPr lang="zh-CN" altLang="en-US" sz="3600" b="1" spc="300" dirty="0">
                  <a:solidFill>
                    <a:schemeClr val="tx1">
                      <a:lumMod val="95000"/>
                      <a:lumOff val="5000"/>
                    </a:schemeClr>
                  </a:solidFill>
                </a:rPr>
                <a:t>破解财政“紧平衡”的几点思考</a:t>
              </a:r>
            </a:p>
          </p:txBody>
        </p:sp>
      </p:grpSp>
      <p:sp>
        <p:nvSpPr>
          <p:cNvPr id="20" name="文本框 19"/>
          <p:cNvSpPr txBox="1"/>
          <p:nvPr/>
        </p:nvSpPr>
        <p:spPr>
          <a:xfrm>
            <a:off x="2952115" y="2453005"/>
            <a:ext cx="7874635" cy="491490"/>
          </a:xfrm>
          <a:prstGeom prst="rect">
            <a:avLst/>
          </a:prstGeom>
          <a:noFill/>
        </p:spPr>
        <p:txBody>
          <a:bodyPr wrap="square">
            <a:spAutoFit/>
          </a:bodyPr>
          <a:lstStyle/>
          <a:p>
            <a:r>
              <a:rPr lang="zh-CN" altLang="en-US" sz="2600">
                <a:solidFill>
                  <a:srgbClr val="284B90"/>
                </a:solidFill>
              </a:rPr>
              <a:t>第三部分   抢抓减税降费红利</a:t>
            </a:r>
            <a:endParaRPr lang="zh-CN" altLang="en-US" sz="2600" b="1" dirty="0">
              <a:solidFill>
                <a:srgbClr val="284B90"/>
              </a:solidFill>
            </a:endParaRPr>
          </a:p>
        </p:txBody>
      </p:sp>
      <p:grpSp>
        <p:nvGrpSpPr>
          <p:cNvPr id="21" name="组合 20"/>
          <p:cNvGrpSpPr/>
          <p:nvPr/>
        </p:nvGrpSpPr>
        <p:grpSpPr>
          <a:xfrm>
            <a:off x="2740792" y="2608654"/>
            <a:ext cx="199458" cy="177994"/>
            <a:chOff x="4064440" y="1928816"/>
            <a:chExt cx="199458" cy="177994"/>
          </a:xfrm>
        </p:grpSpPr>
        <p:sp>
          <p:nvSpPr>
            <p:cNvPr id="22" name="等腰三角形 21"/>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2952115" y="3265805"/>
            <a:ext cx="7649845" cy="491490"/>
          </a:xfrm>
          <a:prstGeom prst="rect">
            <a:avLst/>
          </a:prstGeom>
          <a:noFill/>
        </p:spPr>
        <p:txBody>
          <a:bodyPr wrap="square">
            <a:spAutoFit/>
          </a:bodyPr>
          <a:lstStyle/>
          <a:p>
            <a:r>
              <a:rPr lang="zh-CN" altLang="en-US" sz="2600" b="1">
                <a:solidFill>
                  <a:srgbClr val="284B90"/>
                </a:solidFill>
              </a:rPr>
              <a:t>第四部分  </a:t>
            </a:r>
            <a:r>
              <a:rPr lang="en-US" altLang="zh-CN" sz="2600" b="1">
                <a:solidFill>
                  <a:srgbClr val="284B90"/>
                </a:solidFill>
              </a:rPr>
              <a:t> </a:t>
            </a:r>
            <a:r>
              <a:rPr lang="zh-CN" altLang="en-US" sz="2600" b="1">
                <a:solidFill>
                  <a:srgbClr val="284B90"/>
                </a:solidFill>
              </a:rPr>
              <a:t>畅通两大融资渠道</a:t>
            </a:r>
            <a:endParaRPr lang="en-US" altLang="zh-CN" sz="2600" dirty="0">
              <a:solidFill>
                <a:srgbClr val="284B90"/>
              </a:solidFill>
            </a:endParaRPr>
          </a:p>
        </p:txBody>
      </p:sp>
      <p:grpSp>
        <p:nvGrpSpPr>
          <p:cNvPr id="9" name="组合 8"/>
          <p:cNvGrpSpPr/>
          <p:nvPr/>
        </p:nvGrpSpPr>
        <p:grpSpPr>
          <a:xfrm>
            <a:off x="2740636" y="3423191"/>
            <a:ext cx="211231" cy="177994"/>
            <a:chOff x="4064440" y="1928815"/>
            <a:chExt cx="199458" cy="177994"/>
          </a:xfrm>
        </p:grpSpPr>
        <p:sp>
          <p:nvSpPr>
            <p:cNvPr id="11" name="等腰三角形 10"/>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098180"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flipH="1">
            <a:off x="10602208" y="3406681"/>
            <a:ext cx="211231" cy="177994"/>
            <a:chOff x="3637409" y="1928815"/>
            <a:chExt cx="199458" cy="177994"/>
          </a:xfrm>
        </p:grpSpPr>
        <p:sp>
          <p:nvSpPr>
            <p:cNvPr id="19" name="等腰三角形 18"/>
            <p:cNvSpPr/>
            <p:nvPr/>
          </p:nvSpPr>
          <p:spPr>
            <a:xfrm rot="5400000">
              <a:off x="3627590"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671149"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2952115" y="4059555"/>
            <a:ext cx="7874000" cy="491490"/>
          </a:xfrm>
          <a:prstGeom prst="rect">
            <a:avLst/>
          </a:prstGeom>
          <a:noFill/>
        </p:spPr>
        <p:txBody>
          <a:bodyPr wrap="square">
            <a:spAutoFit/>
          </a:bodyPr>
          <a:lstStyle/>
          <a:p>
            <a:r>
              <a:rPr lang="zh-CN" altLang="en-US" sz="2600">
                <a:solidFill>
                  <a:srgbClr val="284B90"/>
                </a:solidFill>
              </a:rPr>
              <a:t>第五部分 </a:t>
            </a:r>
            <a:r>
              <a:rPr lang="en-US" altLang="zh-CN" sz="2600">
                <a:solidFill>
                  <a:srgbClr val="284B90"/>
                </a:solidFill>
              </a:rPr>
              <a:t>  </a:t>
            </a:r>
            <a:r>
              <a:rPr lang="zh-CN" altLang="en-US" sz="2600">
                <a:solidFill>
                  <a:srgbClr val="284B90"/>
                </a:solidFill>
              </a:rPr>
              <a:t>破解平台融资困境</a:t>
            </a:r>
            <a:endParaRPr lang="zh-CN" altLang="en-US" sz="2600" dirty="0">
              <a:solidFill>
                <a:srgbClr val="284B90"/>
              </a:solidFill>
            </a:endParaRPr>
          </a:p>
        </p:txBody>
      </p:sp>
      <p:grpSp>
        <p:nvGrpSpPr>
          <p:cNvPr id="32" name="组合 31"/>
          <p:cNvGrpSpPr/>
          <p:nvPr/>
        </p:nvGrpSpPr>
        <p:grpSpPr>
          <a:xfrm flipH="1">
            <a:off x="10602208" y="2590751"/>
            <a:ext cx="211231" cy="177994"/>
            <a:chOff x="3637409" y="1928815"/>
            <a:chExt cx="199458" cy="177994"/>
          </a:xfrm>
        </p:grpSpPr>
        <p:sp>
          <p:nvSpPr>
            <p:cNvPr id="5" name="等腰三角形 4"/>
            <p:cNvSpPr/>
            <p:nvPr/>
          </p:nvSpPr>
          <p:spPr>
            <a:xfrm rot="5400000">
              <a:off x="3627590"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3671149"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2740636" y="4213766"/>
            <a:ext cx="211231" cy="177994"/>
            <a:chOff x="4064440" y="1928815"/>
            <a:chExt cx="199458" cy="177994"/>
          </a:xfrm>
        </p:grpSpPr>
        <p:sp>
          <p:nvSpPr>
            <p:cNvPr id="38" name="等腰三角形 37"/>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4098180"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flipH="1">
            <a:off x="10602208" y="4197256"/>
            <a:ext cx="211231" cy="177994"/>
            <a:chOff x="3637409" y="1928815"/>
            <a:chExt cx="199458" cy="177994"/>
          </a:xfrm>
        </p:grpSpPr>
        <p:sp>
          <p:nvSpPr>
            <p:cNvPr id="41" name="等腰三角形 40"/>
            <p:cNvSpPr/>
            <p:nvPr/>
          </p:nvSpPr>
          <p:spPr>
            <a:xfrm rot="5400000">
              <a:off x="3627590"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5400000">
              <a:off x="3671149"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5038725" cy="461665"/>
            </a:xfrm>
            <a:prstGeom prst="rect">
              <a:avLst/>
            </a:prstGeom>
            <a:noFill/>
          </p:spPr>
          <p:txBody>
            <a:bodyPr wrap="square">
              <a:spAutoFit/>
            </a:bodyPr>
            <a:lstStyle/>
            <a:p>
              <a:r>
                <a:rPr lang="zh-CN" altLang="en-US" sz="2400" b="1" dirty="0">
                  <a:solidFill>
                    <a:srgbClr val="284B90"/>
                  </a:solidFill>
                </a:rPr>
                <a:t>一、用好政府专项债券资金</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1" name="组合 50"/>
          <p:cNvGrpSpPr/>
          <p:nvPr/>
        </p:nvGrpSpPr>
        <p:grpSpPr>
          <a:xfrm>
            <a:off x="762002" y="2463082"/>
            <a:ext cx="10667998" cy="1654242"/>
            <a:chOff x="1051214" y="2777147"/>
            <a:chExt cx="10561292" cy="1653767"/>
          </a:xfrm>
        </p:grpSpPr>
        <p:sp>
          <p:nvSpPr>
            <p:cNvPr id="43" name="矩形: 圆角 42"/>
            <p:cNvSpPr/>
            <p:nvPr/>
          </p:nvSpPr>
          <p:spPr>
            <a:xfrm>
              <a:off x="1051214" y="2777147"/>
              <a:ext cx="10561292" cy="1653767"/>
            </a:xfrm>
            <a:prstGeom prst="roundRect">
              <a:avLst>
                <a:gd name="adj" fmla="val 4957"/>
              </a:avLst>
            </a:prstGeom>
            <a:gradFill flip="none" rotWithShape="1">
              <a:gsLst>
                <a:gs pos="0">
                  <a:srgbClr val="D5E5FB">
                    <a:alpha val="0"/>
                  </a:srgbClr>
                </a:gs>
                <a:gs pos="100000">
                  <a:srgbClr val="D5E5FB"/>
                </a:gs>
              </a:gsLst>
              <a:lin ang="0" scaled="1"/>
              <a:tileRect/>
            </a:gradFill>
            <a:ln>
              <a:gradFill flip="none" rotWithShape="1">
                <a:gsLst>
                  <a:gs pos="0">
                    <a:schemeClr val="accent1">
                      <a:lumMod val="5000"/>
                      <a:lumOff val="95000"/>
                      <a:alpha val="0"/>
                    </a:schemeClr>
                  </a:gs>
                  <a:gs pos="100000">
                    <a:srgbClr val="1E77E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1397417" y="2782284"/>
              <a:ext cx="10049248" cy="1555364"/>
            </a:xfrm>
            <a:prstGeom prst="rect">
              <a:avLst/>
            </a:prstGeom>
            <a:noFill/>
          </p:spPr>
          <p:txBody>
            <a:bodyPr wrap="square" rtlCol="0">
              <a:spAutoFit/>
            </a:bodyPr>
            <a:lstStyle/>
            <a:p>
              <a:pPr algn="just">
                <a:lnSpc>
                  <a:spcPct val="150000"/>
                </a:lnSpc>
              </a:pPr>
              <a:r>
                <a:rPr lang="zh-CN" altLang="en-US" sz="2200" b="1" dirty="0">
                  <a:solidFill>
                    <a:srgbClr val="0E4FA6"/>
                  </a:solidFill>
                </a:rPr>
                <a:t>专项债券</a:t>
              </a:r>
              <a:r>
                <a:rPr lang="zh-CN" altLang="en-US" sz="2200" dirty="0"/>
                <a:t>是指省、自治区、直辖市政府为有一定收益的公益性项目发行的、约定一定期限内以公益性项目对应的政府性基金收入或专项收入作为还本付息资金来源的政府债券。</a:t>
              </a:r>
            </a:p>
          </p:txBody>
        </p:sp>
      </p:grpSp>
      <p:grpSp>
        <p:nvGrpSpPr>
          <p:cNvPr id="52" name="组合 51"/>
          <p:cNvGrpSpPr/>
          <p:nvPr/>
        </p:nvGrpSpPr>
        <p:grpSpPr>
          <a:xfrm>
            <a:off x="1018536" y="1673375"/>
            <a:ext cx="5130434" cy="559038"/>
            <a:chOff x="3543296" y="3063632"/>
            <a:chExt cx="5130434" cy="559038"/>
          </a:xfrm>
        </p:grpSpPr>
        <p:sp>
          <p:nvSpPr>
            <p:cNvPr id="53" name="矩形: 圆角 52"/>
            <p:cNvSpPr/>
            <p:nvPr/>
          </p:nvSpPr>
          <p:spPr>
            <a:xfrm flipH="1">
              <a:off x="3543296" y="3063632"/>
              <a:ext cx="3877314"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54" name="文本框 22"/>
            <p:cNvSpPr txBox="1"/>
            <p:nvPr/>
          </p:nvSpPr>
          <p:spPr>
            <a:xfrm>
              <a:off x="3848101" y="3127708"/>
              <a:ext cx="4825629" cy="430887"/>
            </a:xfrm>
            <a:prstGeom prst="rect">
              <a:avLst/>
            </a:prstGeom>
            <a:noFill/>
          </p:spPr>
          <p:txBody>
            <a:bodyPr wrap="square">
              <a:spAutoFit/>
            </a:bodyPr>
            <a:lstStyle>
              <a:defPPr>
                <a:defRPr lang="zh-CN"/>
              </a:defPPr>
              <a:lvl1pPr>
                <a:defRPr sz="2400"/>
              </a:lvl1pPr>
            </a:lstStyle>
            <a:p>
              <a:r>
                <a:rPr lang="en-US" altLang="zh-CN" sz="2200" dirty="0"/>
                <a:t>1.</a:t>
              </a:r>
              <a:r>
                <a:rPr lang="zh-CN" altLang="en-US" sz="2200" dirty="0"/>
                <a:t>政府专项债券概念及特征</a:t>
              </a:r>
            </a:p>
          </p:txBody>
        </p:sp>
        <p:sp>
          <p:nvSpPr>
            <p:cNvPr id="55" name="椭圆 54"/>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6" name="组合 55"/>
          <p:cNvGrpSpPr/>
          <p:nvPr/>
        </p:nvGrpSpPr>
        <p:grpSpPr>
          <a:xfrm>
            <a:off x="591696" y="1016684"/>
            <a:ext cx="4843694" cy="508519"/>
            <a:chOff x="525021" y="1016684"/>
            <a:chExt cx="4843694" cy="508519"/>
          </a:xfrm>
        </p:grpSpPr>
        <p:grpSp>
          <p:nvGrpSpPr>
            <p:cNvPr id="57" name="组合 56"/>
            <p:cNvGrpSpPr/>
            <p:nvPr/>
          </p:nvGrpSpPr>
          <p:grpSpPr>
            <a:xfrm>
              <a:off x="525021" y="1181101"/>
              <a:ext cx="311718" cy="179686"/>
              <a:chOff x="850900" y="671681"/>
              <a:chExt cx="622467" cy="358815"/>
            </a:xfrm>
          </p:grpSpPr>
          <p:sp>
            <p:nvSpPr>
              <p:cNvPr id="60" name="椭圆 59"/>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61" name="椭圆 60"/>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58" name="矩形: 圆角 57"/>
            <p:cNvSpPr/>
            <p:nvPr/>
          </p:nvSpPr>
          <p:spPr>
            <a:xfrm>
              <a:off x="982720" y="1016684"/>
              <a:ext cx="4366234"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59" name="文本框 58"/>
            <p:cNvSpPr txBox="1"/>
            <p:nvPr/>
          </p:nvSpPr>
          <p:spPr>
            <a:xfrm>
              <a:off x="1002481" y="1040111"/>
              <a:ext cx="4366234" cy="461665"/>
            </a:xfrm>
            <a:prstGeom prst="rect">
              <a:avLst/>
            </a:prstGeom>
            <a:noFill/>
          </p:spPr>
          <p:txBody>
            <a:bodyPr wrap="square">
              <a:spAutoFit/>
            </a:bodyPr>
            <a:lstStyle/>
            <a:p>
              <a:r>
                <a:rPr lang="zh-CN" altLang="en-US" sz="2400" b="1" dirty="0">
                  <a:cs typeface="+mn-ea"/>
                  <a:sym typeface="+mn-lt"/>
                </a:rPr>
                <a:t>（一）政府专项债券基本情况</a:t>
              </a:r>
            </a:p>
          </p:txBody>
        </p:sp>
      </p:grpSp>
      <p:grpSp>
        <p:nvGrpSpPr>
          <p:cNvPr id="9" name="组合 8"/>
          <p:cNvGrpSpPr/>
          <p:nvPr/>
        </p:nvGrpSpPr>
        <p:grpSpPr>
          <a:xfrm>
            <a:off x="984477" y="4524376"/>
            <a:ext cx="10318297" cy="1621697"/>
            <a:chOff x="936852" y="4591051"/>
            <a:chExt cx="10318297" cy="1621697"/>
          </a:xfrm>
        </p:grpSpPr>
        <p:grpSp>
          <p:nvGrpSpPr>
            <p:cNvPr id="4" name="组合 3"/>
            <p:cNvGrpSpPr/>
            <p:nvPr/>
          </p:nvGrpSpPr>
          <p:grpSpPr>
            <a:xfrm>
              <a:off x="936852" y="4591051"/>
              <a:ext cx="2746986" cy="1621697"/>
              <a:chOff x="4517286" y="2675471"/>
              <a:chExt cx="3157432" cy="1864005"/>
            </a:xfrm>
          </p:grpSpPr>
          <p:sp>
            <p:nvSpPr>
              <p:cNvPr id="41" name="任意多边形: 形状 40"/>
              <p:cNvSpPr/>
              <p:nvPr/>
            </p:nvSpPr>
            <p:spPr>
              <a:xfrm>
                <a:off x="4517326" y="2716943"/>
                <a:ext cx="3157351" cy="1822533"/>
              </a:xfrm>
              <a:custGeom>
                <a:avLst/>
                <a:gdLst>
                  <a:gd name="connsiteX0" fmla="*/ 2058351 w 4116702"/>
                  <a:gd name="connsiteY0" fmla="*/ 0 h 2376305"/>
                  <a:gd name="connsiteX1" fmla="*/ 4106127 w 4116702"/>
                  <a:gd name="connsiteY1" fmla="*/ 857780 h 2376305"/>
                  <a:gd name="connsiteX2" fmla="*/ 4116545 w 4116702"/>
                  <a:gd name="connsiteY2" fmla="*/ 953548 h 2376305"/>
                  <a:gd name="connsiteX3" fmla="*/ 4116388 w 4116702"/>
                  <a:gd name="connsiteY3" fmla="*/ 954270 h 2376305"/>
                  <a:gd name="connsiteX4" fmla="*/ 4116702 w 4116702"/>
                  <a:gd name="connsiteY4" fmla="*/ 955713 h 2376305"/>
                  <a:gd name="connsiteX5" fmla="*/ 4116388 w 4116702"/>
                  <a:gd name="connsiteY5" fmla="*/ 957157 h 2376305"/>
                  <a:gd name="connsiteX6" fmla="*/ 4116441 w 4116702"/>
                  <a:gd name="connsiteY6" fmla="*/ 957398 h 2376305"/>
                  <a:gd name="connsiteX7" fmla="*/ 4116388 w 4116702"/>
                  <a:gd name="connsiteY7" fmla="*/ 957639 h 2376305"/>
                  <a:gd name="connsiteX8" fmla="*/ 4116702 w 4116702"/>
                  <a:gd name="connsiteY8" fmla="*/ 959081 h 2376305"/>
                  <a:gd name="connsiteX9" fmla="*/ 4116388 w 4116702"/>
                  <a:gd name="connsiteY9" fmla="*/ 960525 h 2376305"/>
                  <a:gd name="connsiteX10" fmla="*/ 4116441 w 4116702"/>
                  <a:gd name="connsiteY10" fmla="*/ 960766 h 2376305"/>
                  <a:gd name="connsiteX11" fmla="*/ 4116388 w 4116702"/>
                  <a:gd name="connsiteY11" fmla="*/ 961007 h 2376305"/>
                  <a:gd name="connsiteX12" fmla="*/ 4116702 w 4116702"/>
                  <a:gd name="connsiteY12" fmla="*/ 962450 h 2376305"/>
                  <a:gd name="connsiteX13" fmla="*/ 4116388 w 4116702"/>
                  <a:gd name="connsiteY13" fmla="*/ 963894 h 2376305"/>
                  <a:gd name="connsiteX14" fmla="*/ 4116441 w 4116702"/>
                  <a:gd name="connsiteY14" fmla="*/ 964135 h 2376305"/>
                  <a:gd name="connsiteX15" fmla="*/ 4116388 w 4116702"/>
                  <a:gd name="connsiteY15" fmla="*/ 964376 h 2376305"/>
                  <a:gd name="connsiteX16" fmla="*/ 4116702 w 4116702"/>
                  <a:gd name="connsiteY16" fmla="*/ 965818 h 2376305"/>
                  <a:gd name="connsiteX17" fmla="*/ 4116388 w 4116702"/>
                  <a:gd name="connsiteY17" fmla="*/ 967263 h 2376305"/>
                  <a:gd name="connsiteX18" fmla="*/ 4116441 w 4116702"/>
                  <a:gd name="connsiteY18" fmla="*/ 967503 h 2376305"/>
                  <a:gd name="connsiteX19" fmla="*/ 4116388 w 4116702"/>
                  <a:gd name="connsiteY19" fmla="*/ 967745 h 2376305"/>
                  <a:gd name="connsiteX20" fmla="*/ 4116702 w 4116702"/>
                  <a:gd name="connsiteY20" fmla="*/ 969187 h 2376305"/>
                  <a:gd name="connsiteX21" fmla="*/ 4116388 w 4116702"/>
                  <a:gd name="connsiteY21" fmla="*/ 970631 h 2376305"/>
                  <a:gd name="connsiteX22" fmla="*/ 4116441 w 4116702"/>
                  <a:gd name="connsiteY22" fmla="*/ 970872 h 2376305"/>
                  <a:gd name="connsiteX23" fmla="*/ 4116388 w 4116702"/>
                  <a:gd name="connsiteY23" fmla="*/ 971113 h 2376305"/>
                  <a:gd name="connsiteX24" fmla="*/ 4116702 w 4116702"/>
                  <a:gd name="connsiteY24" fmla="*/ 972556 h 2376305"/>
                  <a:gd name="connsiteX25" fmla="*/ 4116388 w 4116702"/>
                  <a:gd name="connsiteY25" fmla="*/ 974000 h 2376305"/>
                  <a:gd name="connsiteX26" fmla="*/ 4116441 w 4116702"/>
                  <a:gd name="connsiteY26" fmla="*/ 974241 h 2376305"/>
                  <a:gd name="connsiteX27" fmla="*/ 4116388 w 4116702"/>
                  <a:gd name="connsiteY27" fmla="*/ 974482 h 2376305"/>
                  <a:gd name="connsiteX28" fmla="*/ 4116702 w 4116702"/>
                  <a:gd name="connsiteY28" fmla="*/ 975924 h 2376305"/>
                  <a:gd name="connsiteX29" fmla="*/ 4116388 w 4116702"/>
                  <a:gd name="connsiteY29" fmla="*/ 977368 h 2376305"/>
                  <a:gd name="connsiteX30" fmla="*/ 4116441 w 4116702"/>
                  <a:gd name="connsiteY30" fmla="*/ 977609 h 2376305"/>
                  <a:gd name="connsiteX31" fmla="*/ 4116388 w 4116702"/>
                  <a:gd name="connsiteY31" fmla="*/ 977850 h 2376305"/>
                  <a:gd name="connsiteX32" fmla="*/ 4116702 w 4116702"/>
                  <a:gd name="connsiteY32" fmla="*/ 979294 h 2376305"/>
                  <a:gd name="connsiteX33" fmla="*/ 4116388 w 4116702"/>
                  <a:gd name="connsiteY33" fmla="*/ 980739 h 2376305"/>
                  <a:gd name="connsiteX34" fmla="*/ 4116440 w 4116702"/>
                  <a:gd name="connsiteY34" fmla="*/ 980979 h 2376305"/>
                  <a:gd name="connsiteX35" fmla="*/ 4116388 w 4116702"/>
                  <a:gd name="connsiteY35" fmla="*/ 981219 h 2376305"/>
                  <a:gd name="connsiteX36" fmla="*/ 4116702 w 4116702"/>
                  <a:gd name="connsiteY36" fmla="*/ 982662 h 2376305"/>
                  <a:gd name="connsiteX37" fmla="*/ 4116388 w 4116702"/>
                  <a:gd name="connsiteY37" fmla="*/ 984107 h 2376305"/>
                  <a:gd name="connsiteX38" fmla="*/ 4116440 w 4116702"/>
                  <a:gd name="connsiteY38" fmla="*/ 984347 h 2376305"/>
                  <a:gd name="connsiteX39" fmla="*/ 4116388 w 4116702"/>
                  <a:gd name="connsiteY39" fmla="*/ 984588 h 2376305"/>
                  <a:gd name="connsiteX40" fmla="*/ 4116702 w 4116702"/>
                  <a:gd name="connsiteY40" fmla="*/ 986031 h 2376305"/>
                  <a:gd name="connsiteX41" fmla="*/ 4116388 w 4116702"/>
                  <a:gd name="connsiteY41" fmla="*/ 987476 h 2376305"/>
                  <a:gd name="connsiteX42" fmla="*/ 4116440 w 4116702"/>
                  <a:gd name="connsiteY42" fmla="*/ 987716 h 2376305"/>
                  <a:gd name="connsiteX43" fmla="*/ 4116388 w 4116702"/>
                  <a:gd name="connsiteY43" fmla="*/ 987956 h 2376305"/>
                  <a:gd name="connsiteX44" fmla="*/ 4116702 w 4116702"/>
                  <a:gd name="connsiteY44" fmla="*/ 989399 h 2376305"/>
                  <a:gd name="connsiteX45" fmla="*/ 4116388 w 4116702"/>
                  <a:gd name="connsiteY45" fmla="*/ 990845 h 2376305"/>
                  <a:gd name="connsiteX46" fmla="*/ 4116440 w 4116702"/>
                  <a:gd name="connsiteY46" fmla="*/ 991085 h 2376305"/>
                  <a:gd name="connsiteX47" fmla="*/ 4116388 w 4116702"/>
                  <a:gd name="connsiteY47" fmla="*/ 991325 h 2376305"/>
                  <a:gd name="connsiteX48" fmla="*/ 4116702 w 4116702"/>
                  <a:gd name="connsiteY48" fmla="*/ 992768 h 2376305"/>
                  <a:gd name="connsiteX49" fmla="*/ 4116388 w 4116702"/>
                  <a:gd name="connsiteY49" fmla="*/ 994213 h 2376305"/>
                  <a:gd name="connsiteX50" fmla="*/ 4116440 w 4116702"/>
                  <a:gd name="connsiteY50" fmla="*/ 994453 h 2376305"/>
                  <a:gd name="connsiteX51" fmla="*/ 4116388 w 4116702"/>
                  <a:gd name="connsiteY51" fmla="*/ 994693 h 2376305"/>
                  <a:gd name="connsiteX52" fmla="*/ 4116702 w 4116702"/>
                  <a:gd name="connsiteY52" fmla="*/ 996137 h 2376305"/>
                  <a:gd name="connsiteX53" fmla="*/ 4116388 w 4116702"/>
                  <a:gd name="connsiteY53" fmla="*/ 997582 h 2376305"/>
                  <a:gd name="connsiteX54" fmla="*/ 4116440 w 4116702"/>
                  <a:gd name="connsiteY54" fmla="*/ 997822 h 2376305"/>
                  <a:gd name="connsiteX55" fmla="*/ 4116388 w 4116702"/>
                  <a:gd name="connsiteY55" fmla="*/ 998062 h 2376305"/>
                  <a:gd name="connsiteX56" fmla="*/ 4116702 w 4116702"/>
                  <a:gd name="connsiteY56" fmla="*/ 999505 h 2376305"/>
                  <a:gd name="connsiteX57" fmla="*/ 4116388 w 4116702"/>
                  <a:gd name="connsiteY57" fmla="*/ 1000950 h 2376305"/>
                  <a:gd name="connsiteX58" fmla="*/ 4116440 w 4116702"/>
                  <a:gd name="connsiteY58" fmla="*/ 1001190 h 2376305"/>
                  <a:gd name="connsiteX59" fmla="*/ 4116388 w 4116702"/>
                  <a:gd name="connsiteY59" fmla="*/ 1001430 h 2376305"/>
                  <a:gd name="connsiteX60" fmla="*/ 4116702 w 4116702"/>
                  <a:gd name="connsiteY60" fmla="*/ 1002875 h 2376305"/>
                  <a:gd name="connsiteX61" fmla="*/ 4116388 w 4116702"/>
                  <a:gd name="connsiteY61" fmla="*/ 1004319 h 2376305"/>
                  <a:gd name="connsiteX62" fmla="*/ 4116441 w 4116702"/>
                  <a:gd name="connsiteY62" fmla="*/ 1004560 h 2376305"/>
                  <a:gd name="connsiteX63" fmla="*/ 4116388 w 4116702"/>
                  <a:gd name="connsiteY63" fmla="*/ 1004801 h 2376305"/>
                  <a:gd name="connsiteX64" fmla="*/ 4116702 w 4116702"/>
                  <a:gd name="connsiteY64" fmla="*/ 1006243 h 2376305"/>
                  <a:gd name="connsiteX65" fmla="*/ 4116388 w 4116702"/>
                  <a:gd name="connsiteY65" fmla="*/ 1007687 h 2376305"/>
                  <a:gd name="connsiteX66" fmla="*/ 4116441 w 4116702"/>
                  <a:gd name="connsiteY66" fmla="*/ 1007928 h 2376305"/>
                  <a:gd name="connsiteX67" fmla="*/ 4116388 w 4116702"/>
                  <a:gd name="connsiteY67" fmla="*/ 1008170 h 2376305"/>
                  <a:gd name="connsiteX68" fmla="*/ 4116702 w 4116702"/>
                  <a:gd name="connsiteY68" fmla="*/ 1009612 h 2376305"/>
                  <a:gd name="connsiteX69" fmla="*/ 4116388 w 4116702"/>
                  <a:gd name="connsiteY69" fmla="*/ 1011056 h 2376305"/>
                  <a:gd name="connsiteX70" fmla="*/ 4116441 w 4116702"/>
                  <a:gd name="connsiteY70" fmla="*/ 1011297 h 2376305"/>
                  <a:gd name="connsiteX71" fmla="*/ 4116388 w 4116702"/>
                  <a:gd name="connsiteY71" fmla="*/ 1011538 h 2376305"/>
                  <a:gd name="connsiteX72" fmla="*/ 4116702 w 4116702"/>
                  <a:gd name="connsiteY72" fmla="*/ 1012981 h 2376305"/>
                  <a:gd name="connsiteX73" fmla="*/ 4116388 w 4116702"/>
                  <a:gd name="connsiteY73" fmla="*/ 1014425 h 2376305"/>
                  <a:gd name="connsiteX74" fmla="*/ 4116441 w 4116702"/>
                  <a:gd name="connsiteY74" fmla="*/ 1014666 h 2376305"/>
                  <a:gd name="connsiteX75" fmla="*/ 4116388 w 4116702"/>
                  <a:gd name="connsiteY75" fmla="*/ 1014907 h 2376305"/>
                  <a:gd name="connsiteX76" fmla="*/ 4116702 w 4116702"/>
                  <a:gd name="connsiteY76" fmla="*/ 1016349 h 2376305"/>
                  <a:gd name="connsiteX77" fmla="*/ 4116388 w 4116702"/>
                  <a:gd name="connsiteY77" fmla="*/ 1017793 h 2376305"/>
                  <a:gd name="connsiteX78" fmla="*/ 4116441 w 4116702"/>
                  <a:gd name="connsiteY78" fmla="*/ 1018034 h 2376305"/>
                  <a:gd name="connsiteX79" fmla="*/ 4116388 w 4116702"/>
                  <a:gd name="connsiteY79" fmla="*/ 1018275 h 2376305"/>
                  <a:gd name="connsiteX80" fmla="*/ 4116702 w 4116702"/>
                  <a:gd name="connsiteY80" fmla="*/ 1019718 h 2376305"/>
                  <a:gd name="connsiteX81" fmla="*/ 4116388 w 4116702"/>
                  <a:gd name="connsiteY81" fmla="*/ 1021162 h 2376305"/>
                  <a:gd name="connsiteX82" fmla="*/ 4116441 w 4116702"/>
                  <a:gd name="connsiteY82" fmla="*/ 1021403 h 2376305"/>
                  <a:gd name="connsiteX83" fmla="*/ 4116388 w 4116702"/>
                  <a:gd name="connsiteY83" fmla="*/ 1021644 h 2376305"/>
                  <a:gd name="connsiteX84" fmla="*/ 4116702 w 4116702"/>
                  <a:gd name="connsiteY84" fmla="*/ 1023086 h 2376305"/>
                  <a:gd name="connsiteX85" fmla="*/ 4116388 w 4116702"/>
                  <a:gd name="connsiteY85" fmla="*/ 1024530 h 2376305"/>
                  <a:gd name="connsiteX86" fmla="*/ 4116441 w 4116702"/>
                  <a:gd name="connsiteY86" fmla="*/ 1024771 h 2376305"/>
                  <a:gd name="connsiteX87" fmla="*/ 4116388 w 4116702"/>
                  <a:gd name="connsiteY87" fmla="*/ 1025012 h 2376305"/>
                  <a:gd name="connsiteX88" fmla="*/ 4116702 w 4116702"/>
                  <a:gd name="connsiteY88" fmla="*/ 1026455 h 2376305"/>
                  <a:gd name="connsiteX89" fmla="*/ 4116388 w 4116702"/>
                  <a:gd name="connsiteY89" fmla="*/ 1027899 h 2376305"/>
                  <a:gd name="connsiteX90" fmla="*/ 4116441 w 4116702"/>
                  <a:gd name="connsiteY90" fmla="*/ 1028140 h 2376305"/>
                  <a:gd name="connsiteX91" fmla="*/ 4116388 w 4116702"/>
                  <a:gd name="connsiteY91" fmla="*/ 1028381 h 2376305"/>
                  <a:gd name="connsiteX92" fmla="*/ 4116702 w 4116702"/>
                  <a:gd name="connsiteY92" fmla="*/ 1029824 h 2376305"/>
                  <a:gd name="connsiteX93" fmla="*/ 4116388 w 4116702"/>
                  <a:gd name="connsiteY93" fmla="*/ 1031268 h 2376305"/>
                  <a:gd name="connsiteX94" fmla="*/ 4116441 w 4116702"/>
                  <a:gd name="connsiteY94" fmla="*/ 1031509 h 2376305"/>
                  <a:gd name="connsiteX95" fmla="*/ 4116388 w 4116702"/>
                  <a:gd name="connsiteY95" fmla="*/ 1031750 h 2376305"/>
                  <a:gd name="connsiteX96" fmla="*/ 4116702 w 4116702"/>
                  <a:gd name="connsiteY96" fmla="*/ 1033193 h 2376305"/>
                  <a:gd name="connsiteX97" fmla="*/ 4116388 w 4116702"/>
                  <a:gd name="connsiteY97" fmla="*/ 1034638 h 2376305"/>
                  <a:gd name="connsiteX98" fmla="*/ 4116440 w 4116702"/>
                  <a:gd name="connsiteY98" fmla="*/ 1034878 h 2376305"/>
                  <a:gd name="connsiteX99" fmla="*/ 4116388 w 4116702"/>
                  <a:gd name="connsiteY99" fmla="*/ 1035118 h 2376305"/>
                  <a:gd name="connsiteX100" fmla="*/ 4116702 w 4116702"/>
                  <a:gd name="connsiteY100" fmla="*/ 1036562 h 2376305"/>
                  <a:gd name="connsiteX101" fmla="*/ 4116388 w 4116702"/>
                  <a:gd name="connsiteY101" fmla="*/ 1038007 h 2376305"/>
                  <a:gd name="connsiteX102" fmla="*/ 4116440 w 4116702"/>
                  <a:gd name="connsiteY102" fmla="*/ 1038247 h 2376305"/>
                  <a:gd name="connsiteX103" fmla="*/ 4116388 w 4116702"/>
                  <a:gd name="connsiteY103" fmla="*/ 1038487 h 2376305"/>
                  <a:gd name="connsiteX104" fmla="*/ 4116702 w 4116702"/>
                  <a:gd name="connsiteY104" fmla="*/ 1039930 h 2376305"/>
                  <a:gd name="connsiteX105" fmla="*/ 4116388 w 4116702"/>
                  <a:gd name="connsiteY105" fmla="*/ 1041375 h 2376305"/>
                  <a:gd name="connsiteX106" fmla="*/ 4116440 w 4116702"/>
                  <a:gd name="connsiteY106" fmla="*/ 1041615 h 2376305"/>
                  <a:gd name="connsiteX107" fmla="*/ 4116388 w 4116702"/>
                  <a:gd name="connsiteY107" fmla="*/ 1041855 h 2376305"/>
                  <a:gd name="connsiteX108" fmla="*/ 4116702 w 4116702"/>
                  <a:gd name="connsiteY108" fmla="*/ 1043299 h 2376305"/>
                  <a:gd name="connsiteX109" fmla="*/ 4116388 w 4116702"/>
                  <a:gd name="connsiteY109" fmla="*/ 1044744 h 2376305"/>
                  <a:gd name="connsiteX110" fmla="*/ 4116440 w 4116702"/>
                  <a:gd name="connsiteY110" fmla="*/ 1044984 h 2376305"/>
                  <a:gd name="connsiteX111" fmla="*/ 4116388 w 4116702"/>
                  <a:gd name="connsiteY111" fmla="*/ 1045224 h 2376305"/>
                  <a:gd name="connsiteX112" fmla="*/ 4116702 w 4116702"/>
                  <a:gd name="connsiteY112" fmla="*/ 1046667 h 2376305"/>
                  <a:gd name="connsiteX113" fmla="*/ 4116388 w 4116702"/>
                  <a:gd name="connsiteY113" fmla="*/ 1048112 h 2376305"/>
                  <a:gd name="connsiteX114" fmla="*/ 4116440 w 4116702"/>
                  <a:gd name="connsiteY114" fmla="*/ 1048352 h 2376305"/>
                  <a:gd name="connsiteX115" fmla="*/ 4116388 w 4116702"/>
                  <a:gd name="connsiteY115" fmla="*/ 1048593 h 2376305"/>
                  <a:gd name="connsiteX116" fmla="*/ 4116702 w 4116702"/>
                  <a:gd name="connsiteY116" fmla="*/ 1050036 h 2376305"/>
                  <a:gd name="connsiteX117" fmla="*/ 4116388 w 4116702"/>
                  <a:gd name="connsiteY117" fmla="*/ 1051481 h 2376305"/>
                  <a:gd name="connsiteX118" fmla="*/ 4116440 w 4116702"/>
                  <a:gd name="connsiteY118" fmla="*/ 1051721 h 2376305"/>
                  <a:gd name="connsiteX119" fmla="*/ 4116388 w 4116702"/>
                  <a:gd name="connsiteY119" fmla="*/ 1051961 h 2376305"/>
                  <a:gd name="connsiteX120" fmla="*/ 4116702 w 4116702"/>
                  <a:gd name="connsiteY120" fmla="*/ 1053405 h 2376305"/>
                  <a:gd name="connsiteX121" fmla="*/ 4116388 w 4116702"/>
                  <a:gd name="connsiteY121" fmla="*/ 1054850 h 2376305"/>
                  <a:gd name="connsiteX122" fmla="*/ 4116440 w 4116702"/>
                  <a:gd name="connsiteY122" fmla="*/ 1055090 h 2376305"/>
                  <a:gd name="connsiteX123" fmla="*/ 4116388 w 4116702"/>
                  <a:gd name="connsiteY123" fmla="*/ 1055330 h 2376305"/>
                  <a:gd name="connsiteX124" fmla="*/ 4116702 w 4116702"/>
                  <a:gd name="connsiteY124" fmla="*/ 1056774 h 2376305"/>
                  <a:gd name="connsiteX125" fmla="*/ 4116388 w 4116702"/>
                  <a:gd name="connsiteY125" fmla="*/ 1058218 h 2376305"/>
                  <a:gd name="connsiteX126" fmla="*/ 4116441 w 4116702"/>
                  <a:gd name="connsiteY126" fmla="*/ 1058459 h 2376305"/>
                  <a:gd name="connsiteX127" fmla="*/ 4116388 w 4116702"/>
                  <a:gd name="connsiteY127" fmla="*/ 1058700 h 2376305"/>
                  <a:gd name="connsiteX128" fmla="*/ 4116702 w 4116702"/>
                  <a:gd name="connsiteY128" fmla="*/ 1060143 h 2376305"/>
                  <a:gd name="connsiteX129" fmla="*/ 4116388 w 4116702"/>
                  <a:gd name="connsiteY129" fmla="*/ 1061587 h 2376305"/>
                  <a:gd name="connsiteX130" fmla="*/ 4116441 w 4116702"/>
                  <a:gd name="connsiteY130" fmla="*/ 1061828 h 2376305"/>
                  <a:gd name="connsiteX131" fmla="*/ 4116388 w 4116702"/>
                  <a:gd name="connsiteY131" fmla="*/ 1062069 h 2376305"/>
                  <a:gd name="connsiteX132" fmla="*/ 4116702 w 4116702"/>
                  <a:gd name="connsiteY132" fmla="*/ 1063511 h 2376305"/>
                  <a:gd name="connsiteX133" fmla="*/ 4116388 w 4116702"/>
                  <a:gd name="connsiteY133" fmla="*/ 1064955 h 2376305"/>
                  <a:gd name="connsiteX134" fmla="*/ 4116441 w 4116702"/>
                  <a:gd name="connsiteY134" fmla="*/ 1065196 h 2376305"/>
                  <a:gd name="connsiteX135" fmla="*/ 4116388 w 4116702"/>
                  <a:gd name="connsiteY135" fmla="*/ 1065437 h 2376305"/>
                  <a:gd name="connsiteX136" fmla="*/ 4116702 w 4116702"/>
                  <a:gd name="connsiteY136" fmla="*/ 1066880 h 2376305"/>
                  <a:gd name="connsiteX137" fmla="*/ 4116388 w 4116702"/>
                  <a:gd name="connsiteY137" fmla="*/ 1068324 h 2376305"/>
                  <a:gd name="connsiteX138" fmla="*/ 4116441 w 4116702"/>
                  <a:gd name="connsiteY138" fmla="*/ 1068565 h 2376305"/>
                  <a:gd name="connsiteX139" fmla="*/ 4116388 w 4116702"/>
                  <a:gd name="connsiteY139" fmla="*/ 1068806 h 2376305"/>
                  <a:gd name="connsiteX140" fmla="*/ 4116702 w 4116702"/>
                  <a:gd name="connsiteY140" fmla="*/ 1070248 h 2376305"/>
                  <a:gd name="connsiteX141" fmla="*/ 4116388 w 4116702"/>
                  <a:gd name="connsiteY141" fmla="*/ 1071693 h 2376305"/>
                  <a:gd name="connsiteX142" fmla="*/ 4116441 w 4116702"/>
                  <a:gd name="connsiteY142" fmla="*/ 1071934 h 2376305"/>
                  <a:gd name="connsiteX143" fmla="*/ 4116388 w 4116702"/>
                  <a:gd name="connsiteY143" fmla="*/ 1072175 h 2376305"/>
                  <a:gd name="connsiteX144" fmla="*/ 4116702 w 4116702"/>
                  <a:gd name="connsiteY144" fmla="*/ 1073617 h 2376305"/>
                  <a:gd name="connsiteX145" fmla="*/ 4116388 w 4116702"/>
                  <a:gd name="connsiteY145" fmla="*/ 1075061 h 2376305"/>
                  <a:gd name="connsiteX146" fmla="*/ 4116441 w 4116702"/>
                  <a:gd name="connsiteY146" fmla="*/ 1075302 h 2376305"/>
                  <a:gd name="connsiteX147" fmla="*/ 4116388 w 4116702"/>
                  <a:gd name="connsiteY147" fmla="*/ 1075543 h 2376305"/>
                  <a:gd name="connsiteX148" fmla="*/ 4116702 w 4116702"/>
                  <a:gd name="connsiteY148" fmla="*/ 1076986 h 2376305"/>
                  <a:gd name="connsiteX149" fmla="*/ 4116388 w 4116702"/>
                  <a:gd name="connsiteY149" fmla="*/ 1078430 h 2376305"/>
                  <a:gd name="connsiteX150" fmla="*/ 4116441 w 4116702"/>
                  <a:gd name="connsiteY150" fmla="*/ 1078671 h 2376305"/>
                  <a:gd name="connsiteX151" fmla="*/ 4116388 w 4116702"/>
                  <a:gd name="connsiteY151" fmla="*/ 1078912 h 2376305"/>
                  <a:gd name="connsiteX152" fmla="*/ 4116702 w 4116702"/>
                  <a:gd name="connsiteY152" fmla="*/ 1080354 h 2376305"/>
                  <a:gd name="connsiteX153" fmla="*/ 4116388 w 4116702"/>
                  <a:gd name="connsiteY153" fmla="*/ 1081798 h 2376305"/>
                  <a:gd name="connsiteX154" fmla="*/ 4116441 w 4116702"/>
                  <a:gd name="connsiteY154" fmla="*/ 1082039 h 2376305"/>
                  <a:gd name="connsiteX155" fmla="*/ 4116388 w 4116702"/>
                  <a:gd name="connsiteY155" fmla="*/ 1082280 h 2376305"/>
                  <a:gd name="connsiteX156" fmla="*/ 4116702 w 4116702"/>
                  <a:gd name="connsiteY156" fmla="*/ 1083723 h 2376305"/>
                  <a:gd name="connsiteX157" fmla="*/ 4116388 w 4116702"/>
                  <a:gd name="connsiteY157" fmla="*/ 1085167 h 2376305"/>
                  <a:gd name="connsiteX158" fmla="*/ 4116441 w 4116702"/>
                  <a:gd name="connsiteY158" fmla="*/ 1085408 h 2376305"/>
                  <a:gd name="connsiteX159" fmla="*/ 4116388 w 4116702"/>
                  <a:gd name="connsiteY159" fmla="*/ 1085649 h 2376305"/>
                  <a:gd name="connsiteX160" fmla="*/ 4116702 w 4116702"/>
                  <a:gd name="connsiteY160" fmla="*/ 1087091 h 2376305"/>
                  <a:gd name="connsiteX161" fmla="*/ 4116388 w 4116702"/>
                  <a:gd name="connsiteY161" fmla="*/ 1088535 h 2376305"/>
                  <a:gd name="connsiteX162" fmla="*/ 4116441 w 4116702"/>
                  <a:gd name="connsiteY162" fmla="*/ 1088777 h 2376305"/>
                  <a:gd name="connsiteX163" fmla="*/ 4116388 w 4116702"/>
                  <a:gd name="connsiteY163" fmla="*/ 1089018 h 2376305"/>
                  <a:gd name="connsiteX164" fmla="*/ 4116702 w 4116702"/>
                  <a:gd name="connsiteY164" fmla="*/ 1090461 h 2376305"/>
                  <a:gd name="connsiteX165" fmla="*/ 4116388 w 4116702"/>
                  <a:gd name="connsiteY165" fmla="*/ 1091906 h 2376305"/>
                  <a:gd name="connsiteX166" fmla="*/ 4116440 w 4116702"/>
                  <a:gd name="connsiteY166" fmla="*/ 1092146 h 2376305"/>
                  <a:gd name="connsiteX167" fmla="*/ 4116388 w 4116702"/>
                  <a:gd name="connsiteY167" fmla="*/ 1092386 h 2376305"/>
                  <a:gd name="connsiteX168" fmla="*/ 4116702 w 4116702"/>
                  <a:gd name="connsiteY168" fmla="*/ 1093829 h 2376305"/>
                  <a:gd name="connsiteX169" fmla="*/ 4116388 w 4116702"/>
                  <a:gd name="connsiteY169" fmla="*/ 1095275 h 2376305"/>
                  <a:gd name="connsiteX170" fmla="*/ 4116440 w 4116702"/>
                  <a:gd name="connsiteY170" fmla="*/ 1095515 h 2376305"/>
                  <a:gd name="connsiteX171" fmla="*/ 4116388 w 4116702"/>
                  <a:gd name="connsiteY171" fmla="*/ 1095755 h 2376305"/>
                  <a:gd name="connsiteX172" fmla="*/ 4116702 w 4116702"/>
                  <a:gd name="connsiteY172" fmla="*/ 1097198 h 2376305"/>
                  <a:gd name="connsiteX173" fmla="*/ 4116388 w 4116702"/>
                  <a:gd name="connsiteY173" fmla="*/ 1098643 h 2376305"/>
                  <a:gd name="connsiteX174" fmla="*/ 4116440 w 4116702"/>
                  <a:gd name="connsiteY174" fmla="*/ 1098883 h 2376305"/>
                  <a:gd name="connsiteX175" fmla="*/ 4116388 w 4116702"/>
                  <a:gd name="connsiteY175" fmla="*/ 1099123 h 2376305"/>
                  <a:gd name="connsiteX176" fmla="*/ 4116702 w 4116702"/>
                  <a:gd name="connsiteY176" fmla="*/ 1100567 h 2376305"/>
                  <a:gd name="connsiteX177" fmla="*/ 4116388 w 4116702"/>
                  <a:gd name="connsiteY177" fmla="*/ 1102012 h 2376305"/>
                  <a:gd name="connsiteX178" fmla="*/ 4116440 w 4116702"/>
                  <a:gd name="connsiteY178" fmla="*/ 1102252 h 2376305"/>
                  <a:gd name="connsiteX179" fmla="*/ 4116388 w 4116702"/>
                  <a:gd name="connsiteY179" fmla="*/ 1102492 h 2376305"/>
                  <a:gd name="connsiteX180" fmla="*/ 4116702 w 4116702"/>
                  <a:gd name="connsiteY180" fmla="*/ 1103935 h 2376305"/>
                  <a:gd name="connsiteX181" fmla="*/ 4116388 w 4116702"/>
                  <a:gd name="connsiteY181" fmla="*/ 1105380 h 2376305"/>
                  <a:gd name="connsiteX182" fmla="*/ 4116440 w 4116702"/>
                  <a:gd name="connsiteY182" fmla="*/ 1105620 h 2376305"/>
                  <a:gd name="connsiteX183" fmla="*/ 4116388 w 4116702"/>
                  <a:gd name="connsiteY183" fmla="*/ 1105860 h 2376305"/>
                  <a:gd name="connsiteX184" fmla="*/ 4116702 w 4116702"/>
                  <a:gd name="connsiteY184" fmla="*/ 1107304 h 2376305"/>
                  <a:gd name="connsiteX185" fmla="*/ 4116388 w 4116702"/>
                  <a:gd name="connsiteY185" fmla="*/ 1108749 h 2376305"/>
                  <a:gd name="connsiteX186" fmla="*/ 4116440 w 4116702"/>
                  <a:gd name="connsiteY186" fmla="*/ 1108989 h 2376305"/>
                  <a:gd name="connsiteX187" fmla="*/ 4116388 w 4116702"/>
                  <a:gd name="connsiteY187" fmla="*/ 1109229 h 2376305"/>
                  <a:gd name="connsiteX188" fmla="*/ 4116702 w 4116702"/>
                  <a:gd name="connsiteY188" fmla="*/ 1110673 h 2376305"/>
                  <a:gd name="connsiteX189" fmla="*/ 4116388 w 4116702"/>
                  <a:gd name="connsiteY189" fmla="*/ 1112118 h 2376305"/>
                  <a:gd name="connsiteX190" fmla="*/ 4116441 w 4116702"/>
                  <a:gd name="connsiteY190" fmla="*/ 1112358 h 2376305"/>
                  <a:gd name="connsiteX191" fmla="*/ 4116388 w 4116702"/>
                  <a:gd name="connsiteY191" fmla="*/ 1112600 h 2376305"/>
                  <a:gd name="connsiteX192" fmla="*/ 4116702 w 4116702"/>
                  <a:gd name="connsiteY192" fmla="*/ 1114042 h 2376305"/>
                  <a:gd name="connsiteX193" fmla="*/ 4116388 w 4116702"/>
                  <a:gd name="connsiteY193" fmla="*/ 1115486 h 2376305"/>
                  <a:gd name="connsiteX194" fmla="*/ 4116441 w 4116702"/>
                  <a:gd name="connsiteY194" fmla="*/ 1115727 h 2376305"/>
                  <a:gd name="connsiteX195" fmla="*/ 4116388 w 4116702"/>
                  <a:gd name="connsiteY195" fmla="*/ 1115968 h 2376305"/>
                  <a:gd name="connsiteX196" fmla="*/ 4116702 w 4116702"/>
                  <a:gd name="connsiteY196" fmla="*/ 1117411 h 2376305"/>
                  <a:gd name="connsiteX197" fmla="*/ 4116388 w 4116702"/>
                  <a:gd name="connsiteY197" fmla="*/ 1118855 h 2376305"/>
                  <a:gd name="connsiteX198" fmla="*/ 4116441 w 4116702"/>
                  <a:gd name="connsiteY198" fmla="*/ 1119096 h 2376305"/>
                  <a:gd name="connsiteX199" fmla="*/ 4116388 w 4116702"/>
                  <a:gd name="connsiteY199" fmla="*/ 1119337 h 2376305"/>
                  <a:gd name="connsiteX200" fmla="*/ 4116702 w 4116702"/>
                  <a:gd name="connsiteY200" fmla="*/ 1120779 h 2376305"/>
                  <a:gd name="connsiteX201" fmla="*/ 4116388 w 4116702"/>
                  <a:gd name="connsiteY201" fmla="*/ 1122223 h 2376305"/>
                  <a:gd name="connsiteX202" fmla="*/ 4116441 w 4116702"/>
                  <a:gd name="connsiteY202" fmla="*/ 1122464 h 2376305"/>
                  <a:gd name="connsiteX203" fmla="*/ 4116388 w 4116702"/>
                  <a:gd name="connsiteY203" fmla="*/ 1122705 h 2376305"/>
                  <a:gd name="connsiteX204" fmla="*/ 4116702 w 4116702"/>
                  <a:gd name="connsiteY204" fmla="*/ 1124148 h 2376305"/>
                  <a:gd name="connsiteX205" fmla="*/ 4116388 w 4116702"/>
                  <a:gd name="connsiteY205" fmla="*/ 1125592 h 2376305"/>
                  <a:gd name="connsiteX206" fmla="*/ 4116441 w 4116702"/>
                  <a:gd name="connsiteY206" fmla="*/ 1125833 h 2376305"/>
                  <a:gd name="connsiteX207" fmla="*/ 4116388 w 4116702"/>
                  <a:gd name="connsiteY207" fmla="*/ 1126074 h 2376305"/>
                  <a:gd name="connsiteX208" fmla="*/ 4116702 w 4116702"/>
                  <a:gd name="connsiteY208" fmla="*/ 1127516 h 2376305"/>
                  <a:gd name="connsiteX209" fmla="*/ 4116388 w 4116702"/>
                  <a:gd name="connsiteY209" fmla="*/ 1128960 h 2376305"/>
                  <a:gd name="connsiteX210" fmla="*/ 4116441 w 4116702"/>
                  <a:gd name="connsiteY210" fmla="*/ 1129201 h 2376305"/>
                  <a:gd name="connsiteX211" fmla="*/ 4116388 w 4116702"/>
                  <a:gd name="connsiteY211" fmla="*/ 1129442 h 2376305"/>
                  <a:gd name="connsiteX212" fmla="*/ 4116702 w 4116702"/>
                  <a:gd name="connsiteY212" fmla="*/ 1130885 h 2376305"/>
                  <a:gd name="connsiteX213" fmla="*/ 4116388 w 4116702"/>
                  <a:gd name="connsiteY213" fmla="*/ 1132329 h 2376305"/>
                  <a:gd name="connsiteX214" fmla="*/ 4116441 w 4116702"/>
                  <a:gd name="connsiteY214" fmla="*/ 1132570 h 2376305"/>
                  <a:gd name="connsiteX215" fmla="*/ 4116388 w 4116702"/>
                  <a:gd name="connsiteY215" fmla="*/ 1132811 h 2376305"/>
                  <a:gd name="connsiteX216" fmla="*/ 4116702 w 4116702"/>
                  <a:gd name="connsiteY216" fmla="*/ 1134254 h 2376305"/>
                  <a:gd name="connsiteX217" fmla="*/ 4116388 w 4116702"/>
                  <a:gd name="connsiteY217" fmla="*/ 1135698 h 2376305"/>
                  <a:gd name="connsiteX218" fmla="*/ 4116441 w 4116702"/>
                  <a:gd name="connsiteY218" fmla="*/ 1135939 h 2376305"/>
                  <a:gd name="connsiteX219" fmla="*/ 4116388 w 4116702"/>
                  <a:gd name="connsiteY219" fmla="*/ 1136180 h 2376305"/>
                  <a:gd name="connsiteX220" fmla="*/ 4116702 w 4116702"/>
                  <a:gd name="connsiteY220" fmla="*/ 1137622 h 2376305"/>
                  <a:gd name="connsiteX221" fmla="*/ 4116388 w 4116702"/>
                  <a:gd name="connsiteY221" fmla="*/ 1139066 h 2376305"/>
                  <a:gd name="connsiteX222" fmla="*/ 4116441 w 4116702"/>
                  <a:gd name="connsiteY222" fmla="*/ 1139307 h 2376305"/>
                  <a:gd name="connsiteX223" fmla="*/ 4116388 w 4116702"/>
                  <a:gd name="connsiteY223" fmla="*/ 1139548 h 2376305"/>
                  <a:gd name="connsiteX224" fmla="*/ 4116702 w 4116702"/>
                  <a:gd name="connsiteY224" fmla="*/ 1140991 h 2376305"/>
                  <a:gd name="connsiteX225" fmla="*/ 4116388 w 4116702"/>
                  <a:gd name="connsiteY225" fmla="*/ 1142435 h 2376305"/>
                  <a:gd name="connsiteX226" fmla="*/ 4116441 w 4116702"/>
                  <a:gd name="connsiteY226" fmla="*/ 1142676 h 2376305"/>
                  <a:gd name="connsiteX227" fmla="*/ 4116388 w 4116702"/>
                  <a:gd name="connsiteY227" fmla="*/ 1142917 h 2376305"/>
                  <a:gd name="connsiteX228" fmla="*/ 4116702 w 4116702"/>
                  <a:gd name="connsiteY228" fmla="*/ 1144359 h 2376305"/>
                  <a:gd name="connsiteX229" fmla="*/ 4116388 w 4116702"/>
                  <a:gd name="connsiteY229" fmla="*/ 1145803 h 2376305"/>
                  <a:gd name="connsiteX230" fmla="*/ 4116441 w 4116702"/>
                  <a:gd name="connsiteY230" fmla="*/ 1146044 h 2376305"/>
                  <a:gd name="connsiteX231" fmla="*/ 4116388 w 4116702"/>
                  <a:gd name="connsiteY231" fmla="*/ 1146285 h 2376305"/>
                  <a:gd name="connsiteX232" fmla="*/ 4116702 w 4116702"/>
                  <a:gd name="connsiteY232" fmla="*/ 1147728 h 2376305"/>
                  <a:gd name="connsiteX233" fmla="*/ 4116388 w 4116702"/>
                  <a:gd name="connsiteY233" fmla="*/ 1149172 h 2376305"/>
                  <a:gd name="connsiteX234" fmla="*/ 4116441 w 4116702"/>
                  <a:gd name="connsiteY234" fmla="*/ 1149413 h 2376305"/>
                  <a:gd name="connsiteX235" fmla="*/ 4116388 w 4116702"/>
                  <a:gd name="connsiteY235" fmla="*/ 1149654 h 2376305"/>
                  <a:gd name="connsiteX236" fmla="*/ 4116702 w 4116702"/>
                  <a:gd name="connsiteY236" fmla="*/ 1151097 h 2376305"/>
                  <a:gd name="connsiteX237" fmla="*/ 4116388 w 4116702"/>
                  <a:gd name="connsiteY237" fmla="*/ 1152542 h 2376305"/>
                  <a:gd name="connsiteX238" fmla="*/ 4116440 w 4116702"/>
                  <a:gd name="connsiteY238" fmla="*/ 1152782 h 2376305"/>
                  <a:gd name="connsiteX239" fmla="*/ 4116388 w 4116702"/>
                  <a:gd name="connsiteY239" fmla="*/ 1153023 h 2376305"/>
                  <a:gd name="connsiteX240" fmla="*/ 4116702 w 4116702"/>
                  <a:gd name="connsiteY240" fmla="*/ 1154466 h 2376305"/>
                  <a:gd name="connsiteX241" fmla="*/ 4116388 w 4116702"/>
                  <a:gd name="connsiteY241" fmla="*/ 1155911 h 2376305"/>
                  <a:gd name="connsiteX242" fmla="*/ 4116440 w 4116702"/>
                  <a:gd name="connsiteY242" fmla="*/ 1156151 h 2376305"/>
                  <a:gd name="connsiteX243" fmla="*/ 4116388 w 4116702"/>
                  <a:gd name="connsiteY243" fmla="*/ 1156391 h 2376305"/>
                  <a:gd name="connsiteX244" fmla="*/ 4116702 w 4116702"/>
                  <a:gd name="connsiteY244" fmla="*/ 1157835 h 2376305"/>
                  <a:gd name="connsiteX245" fmla="*/ 4116388 w 4116702"/>
                  <a:gd name="connsiteY245" fmla="*/ 1159280 h 2376305"/>
                  <a:gd name="connsiteX246" fmla="*/ 4116440 w 4116702"/>
                  <a:gd name="connsiteY246" fmla="*/ 1159520 h 2376305"/>
                  <a:gd name="connsiteX247" fmla="*/ 4116388 w 4116702"/>
                  <a:gd name="connsiteY247" fmla="*/ 1159760 h 2376305"/>
                  <a:gd name="connsiteX248" fmla="*/ 4116702 w 4116702"/>
                  <a:gd name="connsiteY248" fmla="*/ 1161203 h 2376305"/>
                  <a:gd name="connsiteX249" fmla="*/ 4116388 w 4116702"/>
                  <a:gd name="connsiteY249" fmla="*/ 1162648 h 2376305"/>
                  <a:gd name="connsiteX250" fmla="*/ 4116440 w 4116702"/>
                  <a:gd name="connsiteY250" fmla="*/ 1162888 h 2376305"/>
                  <a:gd name="connsiteX251" fmla="*/ 4116388 w 4116702"/>
                  <a:gd name="connsiteY251" fmla="*/ 1163128 h 2376305"/>
                  <a:gd name="connsiteX252" fmla="*/ 4116702 w 4116702"/>
                  <a:gd name="connsiteY252" fmla="*/ 1164573 h 2376305"/>
                  <a:gd name="connsiteX253" fmla="*/ 4116388 w 4116702"/>
                  <a:gd name="connsiteY253" fmla="*/ 1166017 h 2376305"/>
                  <a:gd name="connsiteX254" fmla="*/ 4116441 w 4116702"/>
                  <a:gd name="connsiteY254" fmla="*/ 1166258 h 2376305"/>
                  <a:gd name="connsiteX255" fmla="*/ 4116388 w 4116702"/>
                  <a:gd name="connsiteY255" fmla="*/ 1166499 h 2376305"/>
                  <a:gd name="connsiteX256" fmla="*/ 4116702 w 4116702"/>
                  <a:gd name="connsiteY256" fmla="*/ 1167941 h 2376305"/>
                  <a:gd name="connsiteX257" fmla="*/ 4116388 w 4116702"/>
                  <a:gd name="connsiteY257" fmla="*/ 1169385 h 2376305"/>
                  <a:gd name="connsiteX258" fmla="*/ 4116441 w 4116702"/>
                  <a:gd name="connsiteY258" fmla="*/ 1169626 h 2376305"/>
                  <a:gd name="connsiteX259" fmla="*/ 4116388 w 4116702"/>
                  <a:gd name="connsiteY259" fmla="*/ 1169867 h 2376305"/>
                  <a:gd name="connsiteX260" fmla="*/ 4116702 w 4116702"/>
                  <a:gd name="connsiteY260" fmla="*/ 1171310 h 2376305"/>
                  <a:gd name="connsiteX261" fmla="*/ 4116388 w 4116702"/>
                  <a:gd name="connsiteY261" fmla="*/ 1172754 h 2376305"/>
                  <a:gd name="connsiteX262" fmla="*/ 4116441 w 4116702"/>
                  <a:gd name="connsiteY262" fmla="*/ 1172995 h 2376305"/>
                  <a:gd name="connsiteX263" fmla="*/ 4116388 w 4116702"/>
                  <a:gd name="connsiteY263" fmla="*/ 1173236 h 2376305"/>
                  <a:gd name="connsiteX264" fmla="*/ 4116702 w 4116702"/>
                  <a:gd name="connsiteY264" fmla="*/ 1174678 h 2376305"/>
                  <a:gd name="connsiteX265" fmla="*/ 4116388 w 4116702"/>
                  <a:gd name="connsiteY265" fmla="*/ 1176123 h 2376305"/>
                  <a:gd name="connsiteX266" fmla="*/ 4116441 w 4116702"/>
                  <a:gd name="connsiteY266" fmla="*/ 1176364 h 2376305"/>
                  <a:gd name="connsiteX267" fmla="*/ 4116388 w 4116702"/>
                  <a:gd name="connsiteY267" fmla="*/ 1176605 h 2376305"/>
                  <a:gd name="connsiteX268" fmla="*/ 4116702 w 4116702"/>
                  <a:gd name="connsiteY268" fmla="*/ 1178047 h 2376305"/>
                  <a:gd name="connsiteX269" fmla="*/ 4116388 w 4116702"/>
                  <a:gd name="connsiteY269" fmla="*/ 1179491 h 2376305"/>
                  <a:gd name="connsiteX270" fmla="*/ 4116441 w 4116702"/>
                  <a:gd name="connsiteY270" fmla="*/ 1179732 h 2376305"/>
                  <a:gd name="connsiteX271" fmla="*/ 4116388 w 4116702"/>
                  <a:gd name="connsiteY271" fmla="*/ 1179973 h 2376305"/>
                  <a:gd name="connsiteX272" fmla="*/ 4116702 w 4116702"/>
                  <a:gd name="connsiteY272" fmla="*/ 1181416 h 2376305"/>
                  <a:gd name="connsiteX273" fmla="*/ 4116388 w 4116702"/>
                  <a:gd name="connsiteY273" fmla="*/ 1182860 h 2376305"/>
                  <a:gd name="connsiteX274" fmla="*/ 4116441 w 4116702"/>
                  <a:gd name="connsiteY274" fmla="*/ 1183101 h 2376305"/>
                  <a:gd name="connsiteX275" fmla="*/ 4116388 w 4116702"/>
                  <a:gd name="connsiteY275" fmla="*/ 1183342 h 2376305"/>
                  <a:gd name="connsiteX276" fmla="*/ 4116702 w 4116702"/>
                  <a:gd name="connsiteY276" fmla="*/ 1184784 h 2376305"/>
                  <a:gd name="connsiteX277" fmla="*/ 4116388 w 4116702"/>
                  <a:gd name="connsiteY277" fmla="*/ 1186228 h 2376305"/>
                  <a:gd name="connsiteX278" fmla="*/ 4116441 w 4116702"/>
                  <a:gd name="connsiteY278" fmla="*/ 1186469 h 2376305"/>
                  <a:gd name="connsiteX279" fmla="*/ 4116388 w 4116702"/>
                  <a:gd name="connsiteY279" fmla="*/ 1186710 h 2376305"/>
                  <a:gd name="connsiteX280" fmla="*/ 4116702 w 4116702"/>
                  <a:gd name="connsiteY280" fmla="*/ 1188153 h 2376305"/>
                  <a:gd name="connsiteX281" fmla="*/ 4116388 w 4116702"/>
                  <a:gd name="connsiteY281" fmla="*/ 1189597 h 2376305"/>
                  <a:gd name="connsiteX282" fmla="*/ 4116441 w 4116702"/>
                  <a:gd name="connsiteY282" fmla="*/ 1189838 h 2376305"/>
                  <a:gd name="connsiteX283" fmla="*/ 4116388 w 4116702"/>
                  <a:gd name="connsiteY283" fmla="*/ 1190079 h 2376305"/>
                  <a:gd name="connsiteX284" fmla="*/ 4116702 w 4116702"/>
                  <a:gd name="connsiteY284" fmla="*/ 1191521 h 2376305"/>
                  <a:gd name="connsiteX285" fmla="*/ 4116388 w 4116702"/>
                  <a:gd name="connsiteY285" fmla="*/ 1192966 h 2376305"/>
                  <a:gd name="connsiteX286" fmla="*/ 4116441 w 4116702"/>
                  <a:gd name="connsiteY286" fmla="*/ 1193206 h 2376305"/>
                  <a:gd name="connsiteX287" fmla="*/ 4116388 w 4116702"/>
                  <a:gd name="connsiteY287" fmla="*/ 1193448 h 2376305"/>
                  <a:gd name="connsiteX288" fmla="*/ 4116702 w 4116702"/>
                  <a:gd name="connsiteY288" fmla="*/ 1194890 h 2376305"/>
                  <a:gd name="connsiteX289" fmla="*/ 4116388 w 4116702"/>
                  <a:gd name="connsiteY289" fmla="*/ 1196334 h 2376305"/>
                  <a:gd name="connsiteX290" fmla="*/ 4116441 w 4116702"/>
                  <a:gd name="connsiteY290" fmla="*/ 1196575 h 2376305"/>
                  <a:gd name="connsiteX291" fmla="*/ 4116388 w 4116702"/>
                  <a:gd name="connsiteY291" fmla="*/ 1196816 h 2376305"/>
                  <a:gd name="connsiteX292" fmla="*/ 4116702 w 4116702"/>
                  <a:gd name="connsiteY292" fmla="*/ 1198259 h 2376305"/>
                  <a:gd name="connsiteX293" fmla="*/ 4116388 w 4116702"/>
                  <a:gd name="connsiteY293" fmla="*/ 1199703 h 2376305"/>
                  <a:gd name="connsiteX294" fmla="*/ 4116441 w 4116702"/>
                  <a:gd name="connsiteY294" fmla="*/ 1199943 h 2376305"/>
                  <a:gd name="connsiteX295" fmla="*/ 4116388 w 4116702"/>
                  <a:gd name="connsiteY295" fmla="*/ 1200185 h 2376305"/>
                  <a:gd name="connsiteX296" fmla="*/ 4116702 w 4116702"/>
                  <a:gd name="connsiteY296" fmla="*/ 1201627 h 2376305"/>
                  <a:gd name="connsiteX297" fmla="*/ 4116388 w 4116702"/>
                  <a:gd name="connsiteY297" fmla="*/ 1203071 h 2376305"/>
                  <a:gd name="connsiteX298" fmla="*/ 4116441 w 4116702"/>
                  <a:gd name="connsiteY298" fmla="*/ 1203312 h 2376305"/>
                  <a:gd name="connsiteX299" fmla="*/ 4116388 w 4116702"/>
                  <a:gd name="connsiteY299" fmla="*/ 1203553 h 2376305"/>
                  <a:gd name="connsiteX300" fmla="*/ 4116702 w 4116702"/>
                  <a:gd name="connsiteY300" fmla="*/ 1204996 h 2376305"/>
                  <a:gd name="connsiteX301" fmla="*/ 4116388 w 4116702"/>
                  <a:gd name="connsiteY301" fmla="*/ 1206440 h 2376305"/>
                  <a:gd name="connsiteX302" fmla="*/ 4116441 w 4116702"/>
                  <a:gd name="connsiteY302" fmla="*/ 1206681 h 2376305"/>
                  <a:gd name="connsiteX303" fmla="*/ 4116388 w 4116702"/>
                  <a:gd name="connsiteY303" fmla="*/ 1206922 h 2376305"/>
                  <a:gd name="connsiteX304" fmla="*/ 4116702 w 4116702"/>
                  <a:gd name="connsiteY304" fmla="*/ 1208364 h 2376305"/>
                  <a:gd name="connsiteX305" fmla="*/ 4116388 w 4116702"/>
                  <a:gd name="connsiteY305" fmla="*/ 1209808 h 2376305"/>
                  <a:gd name="connsiteX306" fmla="*/ 4116441 w 4116702"/>
                  <a:gd name="connsiteY306" fmla="*/ 1210049 h 2376305"/>
                  <a:gd name="connsiteX307" fmla="*/ 4116388 w 4116702"/>
                  <a:gd name="connsiteY307" fmla="*/ 1210290 h 2376305"/>
                  <a:gd name="connsiteX308" fmla="*/ 4116702 w 4116702"/>
                  <a:gd name="connsiteY308" fmla="*/ 1211734 h 2376305"/>
                  <a:gd name="connsiteX309" fmla="*/ 4116388 w 4116702"/>
                  <a:gd name="connsiteY309" fmla="*/ 1213179 h 2376305"/>
                  <a:gd name="connsiteX310" fmla="*/ 4116440 w 4116702"/>
                  <a:gd name="connsiteY310" fmla="*/ 1213419 h 2376305"/>
                  <a:gd name="connsiteX311" fmla="*/ 4116388 w 4116702"/>
                  <a:gd name="connsiteY311" fmla="*/ 1213659 h 2376305"/>
                  <a:gd name="connsiteX312" fmla="*/ 4116702 w 4116702"/>
                  <a:gd name="connsiteY312" fmla="*/ 1215102 h 2376305"/>
                  <a:gd name="connsiteX313" fmla="*/ 4116388 w 4116702"/>
                  <a:gd name="connsiteY313" fmla="*/ 1216548 h 2376305"/>
                  <a:gd name="connsiteX314" fmla="*/ 4116440 w 4116702"/>
                  <a:gd name="connsiteY314" fmla="*/ 1216787 h 2376305"/>
                  <a:gd name="connsiteX315" fmla="*/ 4116388 w 4116702"/>
                  <a:gd name="connsiteY315" fmla="*/ 1217028 h 2376305"/>
                  <a:gd name="connsiteX316" fmla="*/ 4116702 w 4116702"/>
                  <a:gd name="connsiteY316" fmla="*/ 1218472 h 2376305"/>
                  <a:gd name="connsiteX317" fmla="*/ 4116388 w 4116702"/>
                  <a:gd name="connsiteY317" fmla="*/ 1219916 h 2376305"/>
                  <a:gd name="connsiteX318" fmla="*/ 4116441 w 4116702"/>
                  <a:gd name="connsiteY318" fmla="*/ 1220157 h 2376305"/>
                  <a:gd name="connsiteX319" fmla="*/ 4116388 w 4116702"/>
                  <a:gd name="connsiteY319" fmla="*/ 1220398 h 2376305"/>
                  <a:gd name="connsiteX320" fmla="*/ 4116702 w 4116702"/>
                  <a:gd name="connsiteY320" fmla="*/ 1221841 h 2376305"/>
                  <a:gd name="connsiteX321" fmla="*/ 4116388 w 4116702"/>
                  <a:gd name="connsiteY321" fmla="*/ 1223285 h 2376305"/>
                  <a:gd name="connsiteX322" fmla="*/ 4116441 w 4116702"/>
                  <a:gd name="connsiteY322" fmla="*/ 1223526 h 2376305"/>
                  <a:gd name="connsiteX323" fmla="*/ 4116388 w 4116702"/>
                  <a:gd name="connsiteY323" fmla="*/ 1223767 h 2376305"/>
                  <a:gd name="connsiteX324" fmla="*/ 4116702 w 4116702"/>
                  <a:gd name="connsiteY324" fmla="*/ 1225209 h 2376305"/>
                  <a:gd name="connsiteX325" fmla="*/ 4116388 w 4116702"/>
                  <a:gd name="connsiteY325" fmla="*/ 1226653 h 2376305"/>
                  <a:gd name="connsiteX326" fmla="*/ 4116441 w 4116702"/>
                  <a:gd name="connsiteY326" fmla="*/ 1226894 h 2376305"/>
                  <a:gd name="connsiteX327" fmla="*/ 4116388 w 4116702"/>
                  <a:gd name="connsiteY327" fmla="*/ 1227135 h 2376305"/>
                  <a:gd name="connsiteX328" fmla="*/ 4116702 w 4116702"/>
                  <a:gd name="connsiteY328" fmla="*/ 1228578 h 2376305"/>
                  <a:gd name="connsiteX329" fmla="*/ 4116388 w 4116702"/>
                  <a:gd name="connsiteY329" fmla="*/ 1230022 h 2376305"/>
                  <a:gd name="connsiteX330" fmla="*/ 4116441 w 4116702"/>
                  <a:gd name="connsiteY330" fmla="*/ 1230263 h 2376305"/>
                  <a:gd name="connsiteX331" fmla="*/ 4116388 w 4116702"/>
                  <a:gd name="connsiteY331" fmla="*/ 1230504 h 2376305"/>
                  <a:gd name="connsiteX332" fmla="*/ 4116702 w 4116702"/>
                  <a:gd name="connsiteY332" fmla="*/ 1231946 h 2376305"/>
                  <a:gd name="connsiteX333" fmla="*/ 4116388 w 4116702"/>
                  <a:gd name="connsiteY333" fmla="*/ 1233390 h 2376305"/>
                  <a:gd name="connsiteX334" fmla="*/ 4116441 w 4116702"/>
                  <a:gd name="connsiteY334" fmla="*/ 1233631 h 2376305"/>
                  <a:gd name="connsiteX335" fmla="*/ 4116388 w 4116702"/>
                  <a:gd name="connsiteY335" fmla="*/ 1233872 h 2376305"/>
                  <a:gd name="connsiteX336" fmla="*/ 4116702 w 4116702"/>
                  <a:gd name="connsiteY336" fmla="*/ 1235315 h 2376305"/>
                  <a:gd name="connsiteX337" fmla="*/ 4116388 w 4116702"/>
                  <a:gd name="connsiteY337" fmla="*/ 1236759 h 2376305"/>
                  <a:gd name="connsiteX338" fmla="*/ 4116441 w 4116702"/>
                  <a:gd name="connsiteY338" fmla="*/ 1237000 h 2376305"/>
                  <a:gd name="connsiteX339" fmla="*/ 4116388 w 4116702"/>
                  <a:gd name="connsiteY339" fmla="*/ 1237241 h 2376305"/>
                  <a:gd name="connsiteX340" fmla="*/ 4116702 w 4116702"/>
                  <a:gd name="connsiteY340" fmla="*/ 1238684 h 2376305"/>
                  <a:gd name="connsiteX341" fmla="*/ 4116388 w 4116702"/>
                  <a:gd name="connsiteY341" fmla="*/ 1240128 h 2376305"/>
                  <a:gd name="connsiteX342" fmla="*/ 4116441 w 4116702"/>
                  <a:gd name="connsiteY342" fmla="*/ 1240368 h 2376305"/>
                  <a:gd name="connsiteX343" fmla="*/ 4116388 w 4116702"/>
                  <a:gd name="connsiteY343" fmla="*/ 1240610 h 2376305"/>
                  <a:gd name="connsiteX344" fmla="*/ 4116702 w 4116702"/>
                  <a:gd name="connsiteY344" fmla="*/ 1242052 h 2376305"/>
                  <a:gd name="connsiteX345" fmla="*/ 4116388 w 4116702"/>
                  <a:gd name="connsiteY345" fmla="*/ 1243496 h 2376305"/>
                  <a:gd name="connsiteX346" fmla="*/ 4116441 w 4116702"/>
                  <a:gd name="connsiteY346" fmla="*/ 1243737 h 2376305"/>
                  <a:gd name="connsiteX347" fmla="*/ 4116388 w 4116702"/>
                  <a:gd name="connsiteY347" fmla="*/ 1243978 h 2376305"/>
                  <a:gd name="connsiteX348" fmla="*/ 4116702 w 4116702"/>
                  <a:gd name="connsiteY348" fmla="*/ 1245421 h 2376305"/>
                  <a:gd name="connsiteX349" fmla="*/ 4116388 w 4116702"/>
                  <a:gd name="connsiteY349" fmla="*/ 1246865 h 2376305"/>
                  <a:gd name="connsiteX350" fmla="*/ 4116441 w 4116702"/>
                  <a:gd name="connsiteY350" fmla="*/ 1247106 h 2376305"/>
                  <a:gd name="connsiteX351" fmla="*/ 4116388 w 4116702"/>
                  <a:gd name="connsiteY351" fmla="*/ 1247347 h 2376305"/>
                  <a:gd name="connsiteX352" fmla="*/ 4116702 w 4116702"/>
                  <a:gd name="connsiteY352" fmla="*/ 1248789 h 2376305"/>
                  <a:gd name="connsiteX353" fmla="*/ 4116388 w 4116702"/>
                  <a:gd name="connsiteY353" fmla="*/ 1250233 h 2376305"/>
                  <a:gd name="connsiteX354" fmla="*/ 4116441 w 4116702"/>
                  <a:gd name="connsiteY354" fmla="*/ 1250474 h 2376305"/>
                  <a:gd name="connsiteX355" fmla="*/ 4116388 w 4116702"/>
                  <a:gd name="connsiteY355" fmla="*/ 1250715 h 2376305"/>
                  <a:gd name="connsiteX356" fmla="*/ 4116702 w 4116702"/>
                  <a:gd name="connsiteY356" fmla="*/ 1252158 h 2376305"/>
                  <a:gd name="connsiteX357" fmla="*/ 4116388 w 4116702"/>
                  <a:gd name="connsiteY357" fmla="*/ 1253602 h 2376305"/>
                  <a:gd name="connsiteX358" fmla="*/ 4116441 w 4116702"/>
                  <a:gd name="connsiteY358" fmla="*/ 1253843 h 2376305"/>
                  <a:gd name="connsiteX359" fmla="*/ 4116388 w 4116702"/>
                  <a:gd name="connsiteY359" fmla="*/ 1254084 h 2376305"/>
                  <a:gd name="connsiteX360" fmla="*/ 4116702 w 4116702"/>
                  <a:gd name="connsiteY360" fmla="*/ 1255526 h 2376305"/>
                  <a:gd name="connsiteX361" fmla="*/ 4116388 w 4116702"/>
                  <a:gd name="connsiteY361" fmla="*/ 1256971 h 2376305"/>
                  <a:gd name="connsiteX362" fmla="*/ 4116441 w 4116702"/>
                  <a:gd name="connsiteY362" fmla="*/ 1257211 h 2376305"/>
                  <a:gd name="connsiteX363" fmla="*/ 4116388 w 4116702"/>
                  <a:gd name="connsiteY363" fmla="*/ 1257453 h 2376305"/>
                  <a:gd name="connsiteX364" fmla="*/ 4116702 w 4116702"/>
                  <a:gd name="connsiteY364" fmla="*/ 1258895 h 2376305"/>
                  <a:gd name="connsiteX365" fmla="*/ 4116388 w 4116702"/>
                  <a:gd name="connsiteY365" fmla="*/ 1260339 h 2376305"/>
                  <a:gd name="connsiteX366" fmla="*/ 4116441 w 4116702"/>
                  <a:gd name="connsiteY366" fmla="*/ 1260580 h 2376305"/>
                  <a:gd name="connsiteX367" fmla="*/ 4116388 w 4116702"/>
                  <a:gd name="connsiteY367" fmla="*/ 1260821 h 2376305"/>
                  <a:gd name="connsiteX368" fmla="*/ 4116702 w 4116702"/>
                  <a:gd name="connsiteY368" fmla="*/ 1262264 h 2376305"/>
                  <a:gd name="connsiteX369" fmla="*/ 4116388 w 4116702"/>
                  <a:gd name="connsiteY369" fmla="*/ 1263708 h 2376305"/>
                  <a:gd name="connsiteX370" fmla="*/ 4116441 w 4116702"/>
                  <a:gd name="connsiteY370" fmla="*/ 1263949 h 2376305"/>
                  <a:gd name="connsiteX371" fmla="*/ 4116388 w 4116702"/>
                  <a:gd name="connsiteY371" fmla="*/ 1264190 h 2376305"/>
                  <a:gd name="connsiteX372" fmla="*/ 4116702 w 4116702"/>
                  <a:gd name="connsiteY372" fmla="*/ 1265633 h 2376305"/>
                  <a:gd name="connsiteX373" fmla="*/ 4116388 w 4116702"/>
                  <a:gd name="connsiteY373" fmla="*/ 1267078 h 2376305"/>
                  <a:gd name="connsiteX374" fmla="*/ 4116440 w 4116702"/>
                  <a:gd name="connsiteY374" fmla="*/ 1267318 h 2376305"/>
                  <a:gd name="connsiteX375" fmla="*/ 4116388 w 4116702"/>
                  <a:gd name="connsiteY375" fmla="*/ 1267558 h 2376305"/>
                  <a:gd name="connsiteX376" fmla="*/ 4116702 w 4116702"/>
                  <a:gd name="connsiteY376" fmla="*/ 1269002 h 2376305"/>
                  <a:gd name="connsiteX377" fmla="*/ 4116388 w 4116702"/>
                  <a:gd name="connsiteY377" fmla="*/ 1270447 h 2376305"/>
                  <a:gd name="connsiteX378" fmla="*/ 4116440 w 4116702"/>
                  <a:gd name="connsiteY378" fmla="*/ 1270687 h 2376305"/>
                  <a:gd name="connsiteX379" fmla="*/ 4116388 w 4116702"/>
                  <a:gd name="connsiteY379" fmla="*/ 1270927 h 2376305"/>
                  <a:gd name="connsiteX380" fmla="*/ 4116702 w 4116702"/>
                  <a:gd name="connsiteY380" fmla="*/ 1272370 h 2376305"/>
                  <a:gd name="connsiteX381" fmla="*/ 4116388 w 4116702"/>
                  <a:gd name="connsiteY381" fmla="*/ 1273815 h 2376305"/>
                  <a:gd name="connsiteX382" fmla="*/ 4116440 w 4116702"/>
                  <a:gd name="connsiteY382" fmla="*/ 1274055 h 2376305"/>
                  <a:gd name="connsiteX383" fmla="*/ 4116388 w 4116702"/>
                  <a:gd name="connsiteY383" fmla="*/ 1274296 h 2376305"/>
                  <a:gd name="connsiteX384" fmla="*/ 4116702 w 4116702"/>
                  <a:gd name="connsiteY384" fmla="*/ 1275739 h 2376305"/>
                  <a:gd name="connsiteX385" fmla="*/ 4116388 w 4116702"/>
                  <a:gd name="connsiteY385" fmla="*/ 1277184 h 2376305"/>
                  <a:gd name="connsiteX386" fmla="*/ 4116440 w 4116702"/>
                  <a:gd name="connsiteY386" fmla="*/ 1277424 h 2376305"/>
                  <a:gd name="connsiteX387" fmla="*/ 4116388 w 4116702"/>
                  <a:gd name="connsiteY387" fmla="*/ 1277664 h 2376305"/>
                  <a:gd name="connsiteX388" fmla="*/ 4116702 w 4116702"/>
                  <a:gd name="connsiteY388" fmla="*/ 1279108 h 2376305"/>
                  <a:gd name="connsiteX389" fmla="*/ 4116388 w 4116702"/>
                  <a:gd name="connsiteY389" fmla="*/ 1280553 h 2376305"/>
                  <a:gd name="connsiteX390" fmla="*/ 4116441 w 4116702"/>
                  <a:gd name="connsiteY390" fmla="*/ 1280793 h 2376305"/>
                  <a:gd name="connsiteX391" fmla="*/ 4116388 w 4116702"/>
                  <a:gd name="connsiteY391" fmla="*/ 1281035 h 2376305"/>
                  <a:gd name="connsiteX392" fmla="*/ 4116702 w 4116702"/>
                  <a:gd name="connsiteY392" fmla="*/ 1282477 h 2376305"/>
                  <a:gd name="connsiteX393" fmla="*/ 4116388 w 4116702"/>
                  <a:gd name="connsiteY393" fmla="*/ 1283921 h 2376305"/>
                  <a:gd name="connsiteX394" fmla="*/ 4116441 w 4116702"/>
                  <a:gd name="connsiteY394" fmla="*/ 1284162 h 2376305"/>
                  <a:gd name="connsiteX395" fmla="*/ 4116388 w 4116702"/>
                  <a:gd name="connsiteY395" fmla="*/ 1284403 h 2376305"/>
                  <a:gd name="connsiteX396" fmla="*/ 4116702 w 4116702"/>
                  <a:gd name="connsiteY396" fmla="*/ 1285846 h 2376305"/>
                  <a:gd name="connsiteX397" fmla="*/ 4116388 w 4116702"/>
                  <a:gd name="connsiteY397" fmla="*/ 1287290 h 2376305"/>
                  <a:gd name="connsiteX398" fmla="*/ 4116441 w 4116702"/>
                  <a:gd name="connsiteY398" fmla="*/ 1287531 h 2376305"/>
                  <a:gd name="connsiteX399" fmla="*/ 4116388 w 4116702"/>
                  <a:gd name="connsiteY399" fmla="*/ 1287772 h 2376305"/>
                  <a:gd name="connsiteX400" fmla="*/ 4116702 w 4116702"/>
                  <a:gd name="connsiteY400" fmla="*/ 1289214 h 2376305"/>
                  <a:gd name="connsiteX401" fmla="*/ 4116388 w 4116702"/>
                  <a:gd name="connsiteY401" fmla="*/ 1290658 h 2376305"/>
                  <a:gd name="connsiteX402" fmla="*/ 4116441 w 4116702"/>
                  <a:gd name="connsiteY402" fmla="*/ 1290899 h 2376305"/>
                  <a:gd name="connsiteX403" fmla="*/ 4116388 w 4116702"/>
                  <a:gd name="connsiteY403" fmla="*/ 1291140 h 2376305"/>
                  <a:gd name="connsiteX404" fmla="*/ 4116702 w 4116702"/>
                  <a:gd name="connsiteY404" fmla="*/ 1292583 h 2376305"/>
                  <a:gd name="connsiteX405" fmla="*/ 4116388 w 4116702"/>
                  <a:gd name="connsiteY405" fmla="*/ 1294027 h 2376305"/>
                  <a:gd name="connsiteX406" fmla="*/ 4116441 w 4116702"/>
                  <a:gd name="connsiteY406" fmla="*/ 1294268 h 2376305"/>
                  <a:gd name="connsiteX407" fmla="*/ 4116388 w 4116702"/>
                  <a:gd name="connsiteY407" fmla="*/ 1294509 h 2376305"/>
                  <a:gd name="connsiteX408" fmla="*/ 4116702 w 4116702"/>
                  <a:gd name="connsiteY408" fmla="*/ 1295951 h 2376305"/>
                  <a:gd name="connsiteX409" fmla="*/ 4116388 w 4116702"/>
                  <a:gd name="connsiteY409" fmla="*/ 1297396 h 2376305"/>
                  <a:gd name="connsiteX410" fmla="*/ 4116441 w 4116702"/>
                  <a:gd name="connsiteY410" fmla="*/ 1297636 h 2376305"/>
                  <a:gd name="connsiteX411" fmla="*/ 4116388 w 4116702"/>
                  <a:gd name="connsiteY411" fmla="*/ 1297878 h 2376305"/>
                  <a:gd name="connsiteX412" fmla="*/ 4116702 w 4116702"/>
                  <a:gd name="connsiteY412" fmla="*/ 1299320 h 2376305"/>
                  <a:gd name="connsiteX413" fmla="*/ 4116388 w 4116702"/>
                  <a:gd name="connsiteY413" fmla="*/ 1300764 h 2376305"/>
                  <a:gd name="connsiteX414" fmla="*/ 4116441 w 4116702"/>
                  <a:gd name="connsiteY414" fmla="*/ 1301005 h 2376305"/>
                  <a:gd name="connsiteX415" fmla="*/ 4116388 w 4116702"/>
                  <a:gd name="connsiteY415" fmla="*/ 1301246 h 2376305"/>
                  <a:gd name="connsiteX416" fmla="*/ 4116702 w 4116702"/>
                  <a:gd name="connsiteY416" fmla="*/ 1302689 h 2376305"/>
                  <a:gd name="connsiteX417" fmla="*/ 4116388 w 4116702"/>
                  <a:gd name="connsiteY417" fmla="*/ 1304133 h 2376305"/>
                  <a:gd name="connsiteX418" fmla="*/ 4116441 w 4116702"/>
                  <a:gd name="connsiteY418" fmla="*/ 1304373 h 2376305"/>
                  <a:gd name="connsiteX419" fmla="*/ 4116388 w 4116702"/>
                  <a:gd name="connsiteY419" fmla="*/ 1304615 h 2376305"/>
                  <a:gd name="connsiteX420" fmla="*/ 4116702 w 4116702"/>
                  <a:gd name="connsiteY420" fmla="*/ 1306057 h 2376305"/>
                  <a:gd name="connsiteX421" fmla="*/ 4116388 w 4116702"/>
                  <a:gd name="connsiteY421" fmla="*/ 1307501 h 2376305"/>
                  <a:gd name="connsiteX422" fmla="*/ 4116441 w 4116702"/>
                  <a:gd name="connsiteY422" fmla="*/ 1307742 h 2376305"/>
                  <a:gd name="connsiteX423" fmla="*/ 4116388 w 4116702"/>
                  <a:gd name="connsiteY423" fmla="*/ 1307983 h 2376305"/>
                  <a:gd name="connsiteX424" fmla="*/ 4116702 w 4116702"/>
                  <a:gd name="connsiteY424" fmla="*/ 1309426 h 2376305"/>
                  <a:gd name="connsiteX425" fmla="*/ 4116388 w 4116702"/>
                  <a:gd name="connsiteY425" fmla="*/ 1310870 h 2376305"/>
                  <a:gd name="connsiteX426" fmla="*/ 4116441 w 4116702"/>
                  <a:gd name="connsiteY426" fmla="*/ 1311111 h 2376305"/>
                  <a:gd name="connsiteX427" fmla="*/ 4116388 w 4116702"/>
                  <a:gd name="connsiteY427" fmla="*/ 1311352 h 2376305"/>
                  <a:gd name="connsiteX428" fmla="*/ 4116702 w 4116702"/>
                  <a:gd name="connsiteY428" fmla="*/ 1312794 h 2376305"/>
                  <a:gd name="connsiteX429" fmla="*/ 4116388 w 4116702"/>
                  <a:gd name="connsiteY429" fmla="*/ 1314238 h 2376305"/>
                  <a:gd name="connsiteX430" fmla="*/ 4116441 w 4116702"/>
                  <a:gd name="connsiteY430" fmla="*/ 1314479 h 2376305"/>
                  <a:gd name="connsiteX431" fmla="*/ 4116388 w 4116702"/>
                  <a:gd name="connsiteY431" fmla="*/ 1314720 h 2376305"/>
                  <a:gd name="connsiteX432" fmla="*/ 4116702 w 4116702"/>
                  <a:gd name="connsiteY432" fmla="*/ 1316163 h 2376305"/>
                  <a:gd name="connsiteX433" fmla="*/ 4116388 w 4116702"/>
                  <a:gd name="connsiteY433" fmla="*/ 1317607 h 2376305"/>
                  <a:gd name="connsiteX434" fmla="*/ 4116441 w 4116702"/>
                  <a:gd name="connsiteY434" fmla="*/ 1317848 h 2376305"/>
                  <a:gd name="connsiteX435" fmla="*/ 4116388 w 4116702"/>
                  <a:gd name="connsiteY435" fmla="*/ 1318089 h 2376305"/>
                  <a:gd name="connsiteX436" fmla="*/ 4116702 w 4116702"/>
                  <a:gd name="connsiteY436" fmla="*/ 1319532 h 2376305"/>
                  <a:gd name="connsiteX437" fmla="*/ 4116388 w 4116702"/>
                  <a:gd name="connsiteY437" fmla="*/ 1320978 h 2376305"/>
                  <a:gd name="connsiteX438" fmla="*/ 4116440 w 4116702"/>
                  <a:gd name="connsiteY438" fmla="*/ 1321217 h 2376305"/>
                  <a:gd name="connsiteX439" fmla="*/ 4116388 w 4116702"/>
                  <a:gd name="connsiteY439" fmla="*/ 1321458 h 2376305"/>
                  <a:gd name="connsiteX440" fmla="*/ 4116702 w 4116702"/>
                  <a:gd name="connsiteY440" fmla="*/ 1322901 h 2376305"/>
                  <a:gd name="connsiteX441" fmla="*/ 4116388 w 4116702"/>
                  <a:gd name="connsiteY441" fmla="*/ 1324346 h 2376305"/>
                  <a:gd name="connsiteX442" fmla="*/ 4116440 w 4116702"/>
                  <a:gd name="connsiteY442" fmla="*/ 1324586 h 2376305"/>
                  <a:gd name="connsiteX443" fmla="*/ 4116388 w 4116702"/>
                  <a:gd name="connsiteY443" fmla="*/ 1324826 h 2376305"/>
                  <a:gd name="connsiteX444" fmla="*/ 4116702 w 4116702"/>
                  <a:gd name="connsiteY444" fmla="*/ 1326270 h 2376305"/>
                  <a:gd name="connsiteX445" fmla="*/ 4116388 w 4116702"/>
                  <a:gd name="connsiteY445" fmla="*/ 1327715 h 2376305"/>
                  <a:gd name="connsiteX446" fmla="*/ 4116440 w 4116702"/>
                  <a:gd name="connsiteY446" fmla="*/ 1327955 h 2376305"/>
                  <a:gd name="connsiteX447" fmla="*/ 4116388 w 4116702"/>
                  <a:gd name="connsiteY447" fmla="*/ 1328195 h 2376305"/>
                  <a:gd name="connsiteX448" fmla="*/ 4116702 w 4116702"/>
                  <a:gd name="connsiteY448" fmla="*/ 1329638 h 2376305"/>
                  <a:gd name="connsiteX449" fmla="*/ 4116388 w 4116702"/>
                  <a:gd name="connsiteY449" fmla="*/ 1331083 h 2376305"/>
                  <a:gd name="connsiteX450" fmla="*/ 4116440 w 4116702"/>
                  <a:gd name="connsiteY450" fmla="*/ 1331323 h 2376305"/>
                  <a:gd name="connsiteX451" fmla="*/ 4116388 w 4116702"/>
                  <a:gd name="connsiteY451" fmla="*/ 1331563 h 2376305"/>
                  <a:gd name="connsiteX452" fmla="*/ 4116702 w 4116702"/>
                  <a:gd name="connsiteY452" fmla="*/ 1333007 h 2376305"/>
                  <a:gd name="connsiteX453" fmla="*/ 4116388 w 4116702"/>
                  <a:gd name="connsiteY453" fmla="*/ 1334452 h 2376305"/>
                  <a:gd name="connsiteX454" fmla="*/ 4116440 w 4116702"/>
                  <a:gd name="connsiteY454" fmla="*/ 1334692 h 2376305"/>
                  <a:gd name="connsiteX455" fmla="*/ 4116388 w 4116702"/>
                  <a:gd name="connsiteY455" fmla="*/ 1334932 h 2376305"/>
                  <a:gd name="connsiteX456" fmla="*/ 4116702 w 4116702"/>
                  <a:gd name="connsiteY456" fmla="*/ 1336375 h 2376305"/>
                  <a:gd name="connsiteX457" fmla="*/ 4116388 w 4116702"/>
                  <a:gd name="connsiteY457" fmla="*/ 1337820 h 2376305"/>
                  <a:gd name="connsiteX458" fmla="*/ 4116440 w 4116702"/>
                  <a:gd name="connsiteY458" fmla="*/ 1338060 h 2376305"/>
                  <a:gd name="connsiteX459" fmla="*/ 4116388 w 4116702"/>
                  <a:gd name="connsiteY459" fmla="*/ 1338301 h 2376305"/>
                  <a:gd name="connsiteX460" fmla="*/ 4116702 w 4116702"/>
                  <a:gd name="connsiteY460" fmla="*/ 1339745 h 2376305"/>
                  <a:gd name="connsiteX461" fmla="*/ 4116388 w 4116702"/>
                  <a:gd name="connsiteY461" fmla="*/ 1341189 h 2376305"/>
                  <a:gd name="connsiteX462" fmla="*/ 4116441 w 4116702"/>
                  <a:gd name="connsiteY462" fmla="*/ 1341430 h 2376305"/>
                  <a:gd name="connsiteX463" fmla="*/ 4116388 w 4116702"/>
                  <a:gd name="connsiteY463" fmla="*/ 1341671 h 2376305"/>
                  <a:gd name="connsiteX464" fmla="*/ 4116702 w 4116702"/>
                  <a:gd name="connsiteY464" fmla="*/ 1343114 h 2376305"/>
                  <a:gd name="connsiteX465" fmla="*/ 4116388 w 4116702"/>
                  <a:gd name="connsiteY465" fmla="*/ 1344558 h 2376305"/>
                  <a:gd name="connsiteX466" fmla="*/ 4116441 w 4116702"/>
                  <a:gd name="connsiteY466" fmla="*/ 1344798 h 2376305"/>
                  <a:gd name="connsiteX467" fmla="*/ 4116388 w 4116702"/>
                  <a:gd name="connsiteY467" fmla="*/ 1345040 h 2376305"/>
                  <a:gd name="connsiteX468" fmla="*/ 4116702 w 4116702"/>
                  <a:gd name="connsiteY468" fmla="*/ 1346482 h 2376305"/>
                  <a:gd name="connsiteX469" fmla="*/ 4116388 w 4116702"/>
                  <a:gd name="connsiteY469" fmla="*/ 1347926 h 2376305"/>
                  <a:gd name="connsiteX470" fmla="*/ 4116441 w 4116702"/>
                  <a:gd name="connsiteY470" fmla="*/ 1348167 h 2376305"/>
                  <a:gd name="connsiteX471" fmla="*/ 4116388 w 4116702"/>
                  <a:gd name="connsiteY471" fmla="*/ 1348408 h 2376305"/>
                  <a:gd name="connsiteX472" fmla="*/ 4116702 w 4116702"/>
                  <a:gd name="connsiteY472" fmla="*/ 1349851 h 2376305"/>
                  <a:gd name="connsiteX473" fmla="*/ 4116388 w 4116702"/>
                  <a:gd name="connsiteY473" fmla="*/ 1351295 h 2376305"/>
                  <a:gd name="connsiteX474" fmla="*/ 4116441 w 4116702"/>
                  <a:gd name="connsiteY474" fmla="*/ 1351536 h 2376305"/>
                  <a:gd name="connsiteX475" fmla="*/ 4116388 w 4116702"/>
                  <a:gd name="connsiteY475" fmla="*/ 1351777 h 2376305"/>
                  <a:gd name="connsiteX476" fmla="*/ 4116702 w 4116702"/>
                  <a:gd name="connsiteY476" fmla="*/ 1353219 h 2376305"/>
                  <a:gd name="connsiteX477" fmla="*/ 4116388 w 4116702"/>
                  <a:gd name="connsiteY477" fmla="*/ 1354663 h 2376305"/>
                  <a:gd name="connsiteX478" fmla="*/ 4116441 w 4116702"/>
                  <a:gd name="connsiteY478" fmla="*/ 1354904 h 2376305"/>
                  <a:gd name="connsiteX479" fmla="*/ 4116388 w 4116702"/>
                  <a:gd name="connsiteY479" fmla="*/ 1355145 h 2376305"/>
                  <a:gd name="connsiteX480" fmla="*/ 4116702 w 4116702"/>
                  <a:gd name="connsiteY480" fmla="*/ 1356588 h 2376305"/>
                  <a:gd name="connsiteX481" fmla="*/ 4116388 w 4116702"/>
                  <a:gd name="connsiteY481" fmla="*/ 1358032 h 2376305"/>
                  <a:gd name="connsiteX482" fmla="*/ 4116441 w 4116702"/>
                  <a:gd name="connsiteY482" fmla="*/ 1358273 h 2376305"/>
                  <a:gd name="connsiteX483" fmla="*/ 4116388 w 4116702"/>
                  <a:gd name="connsiteY483" fmla="*/ 1358514 h 2376305"/>
                  <a:gd name="connsiteX484" fmla="*/ 4116702 w 4116702"/>
                  <a:gd name="connsiteY484" fmla="*/ 1359956 h 2376305"/>
                  <a:gd name="connsiteX485" fmla="*/ 4116388 w 4116702"/>
                  <a:gd name="connsiteY485" fmla="*/ 1361401 h 2376305"/>
                  <a:gd name="connsiteX486" fmla="*/ 4116441 w 4116702"/>
                  <a:gd name="connsiteY486" fmla="*/ 1361641 h 2376305"/>
                  <a:gd name="connsiteX487" fmla="*/ 4116388 w 4116702"/>
                  <a:gd name="connsiteY487" fmla="*/ 1361883 h 2376305"/>
                  <a:gd name="connsiteX488" fmla="*/ 4116702 w 4116702"/>
                  <a:gd name="connsiteY488" fmla="*/ 1363325 h 2376305"/>
                  <a:gd name="connsiteX489" fmla="*/ 4116388 w 4116702"/>
                  <a:gd name="connsiteY489" fmla="*/ 1364769 h 2376305"/>
                  <a:gd name="connsiteX490" fmla="*/ 4116441 w 4116702"/>
                  <a:gd name="connsiteY490" fmla="*/ 1365010 h 2376305"/>
                  <a:gd name="connsiteX491" fmla="*/ 4116388 w 4116702"/>
                  <a:gd name="connsiteY491" fmla="*/ 1365251 h 2376305"/>
                  <a:gd name="connsiteX492" fmla="*/ 4116702 w 4116702"/>
                  <a:gd name="connsiteY492" fmla="*/ 1366694 h 2376305"/>
                  <a:gd name="connsiteX493" fmla="*/ 4116388 w 4116702"/>
                  <a:gd name="connsiteY493" fmla="*/ 1368138 h 2376305"/>
                  <a:gd name="connsiteX494" fmla="*/ 4116441 w 4116702"/>
                  <a:gd name="connsiteY494" fmla="*/ 1368379 h 2376305"/>
                  <a:gd name="connsiteX495" fmla="*/ 4116388 w 4116702"/>
                  <a:gd name="connsiteY495" fmla="*/ 1368620 h 2376305"/>
                  <a:gd name="connsiteX496" fmla="*/ 4116702 w 4116702"/>
                  <a:gd name="connsiteY496" fmla="*/ 1370062 h 2376305"/>
                  <a:gd name="connsiteX497" fmla="*/ 4116388 w 4116702"/>
                  <a:gd name="connsiteY497" fmla="*/ 1371506 h 2376305"/>
                  <a:gd name="connsiteX498" fmla="*/ 4116441 w 4116702"/>
                  <a:gd name="connsiteY498" fmla="*/ 1371747 h 2376305"/>
                  <a:gd name="connsiteX499" fmla="*/ 4116388 w 4116702"/>
                  <a:gd name="connsiteY499" fmla="*/ 1371988 h 2376305"/>
                  <a:gd name="connsiteX500" fmla="*/ 4116702 w 4116702"/>
                  <a:gd name="connsiteY500" fmla="*/ 1373432 h 2376305"/>
                  <a:gd name="connsiteX501" fmla="*/ 4116388 w 4116702"/>
                  <a:gd name="connsiteY501" fmla="*/ 1374877 h 2376305"/>
                  <a:gd name="connsiteX502" fmla="*/ 4116440 w 4116702"/>
                  <a:gd name="connsiteY502" fmla="*/ 1375117 h 2376305"/>
                  <a:gd name="connsiteX503" fmla="*/ 4116388 w 4116702"/>
                  <a:gd name="connsiteY503" fmla="*/ 1375357 h 2376305"/>
                  <a:gd name="connsiteX504" fmla="*/ 4116702 w 4116702"/>
                  <a:gd name="connsiteY504" fmla="*/ 1376800 h 2376305"/>
                  <a:gd name="connsiteX505" fmla="*/ 4116388 w 4116702"/>
                  <a:gd name="connsiteY505" fmla="*/ 1378245 h 2376305"/>
                  <a:gd name="connsiteX506" fmla="*/ 4116440 w 4116702"/>
                  <a:gd name="connsiteY506" fmla="*/ 1378485 h 2376305"/>
                  <a:gd name="connsiteX507" fmla="*/ 4116388 w 4116702"/>
                  <a:gd name="connsiteY507" fmla="*/ 1378726 h 2376305"/>
                  <a:gd name="connsiteX508" fmla="*/ 4116702 w 4116702"/>
                  <a:gd name="connsiteY508" fmla="*/ 1380169 h 2376305"/>
                  <a:gd name="connsiteX509" fmla="*/ 4116388 w 4116702"/>
                  <a:gd name="connsiteY509" fmla="*/ 1381614 h 2376305"/>
                  <a:gd name="connsiteX510" fmla="*/ 4116440 w 4116702"/>
                  <a:gd name="connsiteY510" fmla="*/ 1381854 h 2376305"/>
                  <a:gd name="connsiteX511" fmla="*/ 4116388 w 4116702"/>
                  <a:gd name="connsiteY511" fmla="*/ 1382094 h 2376305"/>
                  <a:gd name="connsiteX512" fmla="*/ 4116702 w 4116702"/>
                  <a:gd name="connsiteY512" fmla="*/ 1383537 h 2376305"/>
                  <a:gd name="connsiteX513" fmla="*/ 4116388 w 4116702"/>
                  <a:gd name="connsiteY513" fmla="*/ 1384983 h 2376305"/>
                  <a:gd name="connsiteX514" fmla="*/ 4116440 w 4116702"/>
                  <a:gd name="connsiteY514" fmla="*/ 1385222 h 2376305"/>
                  <a:gd name="connsiteX515" fmla="*/ 4116388 w 4116702"/>
                  <a:gd name="connsiteY515" fmla="*/ 1385463 h 2376305"/>
                  <a:gd name="connsiteX516" fmla="*/ 4116702 w 4116702"/>
                  <a:gd name="connsiteY516" fmla="*/ 1386906 h 2376305"/>
                  <a:gd name="connsiteX517" fmla="*/ 4116388 w 4116702"/>
                  <a:gd name="connsiteY517" fmla="*/ 1388351 h 2376305"/>
                  <a:gd name="connsiteX518" fmla="*/ 4116440 w 4116702"/>
                  <a:gd name="connsiteY518" fmla="*/ 1388591 h 2376305"/>
                  <a:gd name="connsiteX519" fmla="*/ 4116388 w 4116702"/>
                  <a:gd name="connsiteY519" fmla="*/ 1388831 h 2376305"/>
                  <a:gd name="connsiteX520" fmla="*/ 4116702 w 4116702"/>
                  <a:gd name="connsiteY520" fmla="*/ 1390275 h 2376305"/>
                  <a:gd name="connsiteX521" fmla="*/ 4116388 w 4116702"/>
                  <a:gd name="connsiteY521" fmla="*/ 1391720 h 2376305"/>
                  <a:gd name="connsiteX522" fmla="*/ 4116440 w 4116702"/>
                  <a:gd name="connsiteY522" fmla="*/ 1391960 h 2376305"/>
                  <a:gd name="connsiteX523" fmla="*/ 4116388 w 4116702"/>
                  <a:gd name="connsiteY523" fmla="*/ 1392200 h 2376305"/>
                  <a:gd name="connsiteX524" fmla="*/ 4116702 w 4116702"/>
                  <a:gd name="connsiteY524" fmla="*/ 1393643 h 2376305"/>
                  <a:gd name="connsiteX525" fmla="*/ 4116388 w 4116702"/>
                  <a:gd name="connsiteY525" fmla="*/ 1395088 h 2376305"/>
                  <a:gd name="connsiteX526" fmla="*/ 4116440 w 4116702"/>
                  <a:gd name="connsiteY526" fmla="*/ 1395328 h 2376305"/>
                  <a:gd name="connsiteX527" fmla="*/ 4116388 w 4116702"/>
                  <a:gd name="connsiteY527" fmla="*/ 1395568 h 2376305"/>
                  <a:gd name="connsiteX528" fmla="*/ 4116702 w 4116702"/>
                  <a:gd name="connsiteY528" fmla="*/ 1397013 h 2376305"/>
                  <a:gd name="connsiteX529" fmla="*/ 4116388 w 4116702"/>
                  <a:gd name="connsiteY529" fmla="*/ 1398457 h 2376305"/>
                  <a:gd name="connsiteX530" fmla="*/ 4116441 w 4116702"/>
                  <a:gd name="connsiteY530" fmla="*/ 1398698 h 2376305"/>
                  <a:gd name="connsiteX531" fmla="*/ 4116388 w 4116702"/>
                  <a:gd name="connsiteY531" fmla="*/ 1398939 h 2376305"/>
                  <a:gd name="connsiteX532" fmla="*/ 4116702 w 4116702"/>
                  <a:gd name="connsiteY532" fmla="*/ 1400381 h 2376305"/>
                  <a:gd name="connsiteX533" fmla="*/ 4116388 w 4116702"/>
                  <a:gd name="connsiteY533" fmla="*/ 1401826 h 2376305"/>
                  <a:gd name="connsiteX534" fmla="*/ 4116441 w 4116702"/>
                  <a:gd name="connsiteY534" fmla="*/ 1402066 h 2376305"/>
                  <a:gd name="connsiteX535" fmla="*/ 4116388 w 4116702"/>
                  <a:gd name="connsiteY535" fmla="*/ 1402308 h 2376305"/>
                  <a:gd name="connsiteX536" fmla="*/ 4116702 w 4116702"/>
                  <a:gd name="connsiteY536" fmla="*/ 1403750 h 2376305"/>
                  <a:gd name="connsiteX537" fmla="*/ 4116388 w 4116702"/>
                  <a:gd name="connsiteY537" fmla="*/ 1405194 h 2376305"/>
                  <a:gd name="connsiteX538" fmla="*/ 4116441 w 4116702"/>
                  <a:gd name="connsiteY538" fmla="*/ 1405435 h 2376305"/>
                  <a:gd name="connsiteX539" fmla="*/ 4116388 w 4116702"/>
                  <a:gd name="connsiteY539" fmla="*/ 1405676 h 2376305"/>
                  <a:gd name="connsiteX540" fmla="*/ 4116702 w 4116702"/>
                  <a:gd name="connsiteY540" fmla="*/ 1407119 h 2376305"/>
                  <a:gd name="connsiteX541" fmla="*/ 4116388 w 4116702"/>
                  <a:gd name="connsiteY541" fmla="*/ 1408563 h 2376305"/>
                  <a:gd name="connsiteX542" fmla="*/ 4116441 w 4116702"/>
                  <a:gd name="connsiteY542" fmla="*/ 1408804 h 2376305"/>
                  <a:gd name="connsiteX543" fmla="*/ 4116388 w 4116702"/>
                  <a:gd name="connsiteY543" fmla="*/ 1409045 h 2376305"/>
                  <a:gd name="connsiteX544" fmla="*/ 4116702 w 4116702"/>
                  <a:gd name="connsiteY544" fmla="*/ 1410487 h 2376305"/>
                  <a:gd name="connsiteX545" fmla="*/ 4116388 w 4116702"/>
                  <a:gd name="connsiteY545" fmla="*/ 1411931 h 2376305"/>
                  <a:gd name="connsiteX546" fmla="*/ 4116441 w 4116702"/>
                  <a:gd name="connsiteY546" fmla="*/ 1412172 h 2376305"/>
                  <a:gd name="connsiteX547" fmla="*/ 4116388 w 4116702"/>
                  <a:gd name="connsiteY547" fmla="*/ 1412413 h 2376305"/>
                  <a:gd name="connsiteX548" fmla="*/ 4116702 w 4116702"/>
                  <a:gd name="connsiteY548" fmla="*/ 1413856 h 2376305"/>
                  <a:gd name="connsiteX549" fmla="*/ 4116388 w 4116702"/>
                  <a:gd name="connsiteY549" fmla="*/ 1415300 h 2376305"/>
                  <a:gd name="connsiteX550" fmla="*/ 4116441 w 4116702"/>
                  <a:gd name="connsiteY550" fmla="*/ 1415541 h 2376305"/>
                  <a:gd name="connsiteX551" fmla="*/ 4116388 w 4116702"/>
                  <a:gd name="connsiteY551" fmla="*/ 1415782 h 2376305"/>
                  <a:gd name="connsiteX552" fmla="*/ 4116702 w 4116702"/>
                  <a:gd name="connsiteY552" fmla="*/ 1417224 h 2376305"/>
                  <a:gd name="connsiteX553" fmla="*/ 4116388 w 4116702"/>
                  <a:gd name="connsiteY553" fmla="*/ 1418668 h 2376305"/>
                  <a:gd name="connsiteX554" fmla="*/ 4116441 w 4116702"/>
                  <a:gd name="connsiteY554" fmla="*/ 1418909 h 2376305"/>
                  <a:gd name="connsiteX555" fmla="*/ 4116388 w 4116702"/>
                  <a:gd name="connsiteY555" fmla="*/ 1419150 h 2376305"/>
                  <a:gd name="connsiteX556" fmla="*/ 4116702 w 4116702"/>
                  <a:gd name="connsiteY556" fmla="*/ 1420593 h 2376305"/>
                  <a:gd name="connsiteX557" fmla="*/ 4116388 w 4116702"/>
                  <a:gd name="connsiteY557" fmla="*/ 1422037 h 2376305"/>
                  <a:gd name="connsiteX558" fmla="*/ 4116545 w 4116702"/>
                  <a:gd name="connsiteY558" fmla="*/ 1422758 h 2376305"/>
                  <a:gd name="connsiteX559" fmla="*/ 4106127 w 4116702"/>
                  <a:gd name="connsiteY559" fmla="*/ 1518525 h 2376305"/>
                  <a:gd name="connsiteX560" fmla="*/ 2058351 w 4116702"/>
                  <a:gd name="connsiteY560" fmla="*/ 2376305 h 2376305"/>
                  <a:gd name="connsiteX561" fmla="*/ 10576 w 4116702"/>
                  <a:gd name="connsiteY561" fmla="*/ 1518525 h 2376305"/>
                  <a:gd name="connsiteX562" fmla="*/ 157 w 4116702"/>
                  <a:gd name="connsiteY562" fmla="*/ 1422757 h 2376305"/>
                  <a:gd name="connsiteX563" fmla="*/ 314 w 4116702"/>
                  <a:gd name="connsiteY563" fmla="*/ 1422037 h 2376305"/>
                  <a:gd name="connsiteX564" fmla="*/ 1 w 4116702"/>
                  <a:gd name="connsiteY564" fmla="*/ 1420593 h 2376305"/>
                  <a:gd name="connsiteX565" fmla="*/ 314 w 4116702"/>
                  <a:gd name="connsiteY565" fmla="*/ 1419150 h 2376305"/>
                  <a:gd name="connsiteX566" fmla="*/ 262 w 4116702"/>
                  <a:gd name="connsiteY566" fmla="*/ 1418909 h 2376305"/>
                  <a:gd name="connsiteX567" fmla="*/ 314 w 4116702"/>
                  <a:gd name="connsiteY567" fmla="*/ 1418668 h 2376305"/>
                  <a:gd name="connsiteX568" fmla="*/ 1 w 4116702"/>
                  <a:gd name="connsiteY568" fmla="*/ 1417224 h 2376305"/>
                  <a:gd name="connsiteX569" fmla="*/ 314 w 4116702"/>
                  <a:gd name="connsiteY569" fmla="*/ 1415782 h 2376305"/>
                  <a:gd name="connsiteX570" fmla="*/ 262 w 4116702"/>
                  <a:gd name="connsiteY570" fmla="*/ 1415541 h 2376305"/>
                  <a:gd name="connsiteX571" fmla="*/ 314 w 4116702"/>
                  <a:gd name="connsiteY571" fmla="*/ 1415300 h 2376305"/>
                  <a:gd name="connsiteX572" fmla="*/ 1 w 4116702"/>
                  <a:gd name="connsiteY572" fmla="*/ 1413856 h 2376305"/>
                  <a:gd name="connsiteX573" fmla="*/ 314 w 4116702"/>
                  <a:gd name="connsiteY573" fmla="*/ 1412413 h 2376305"/>
                  <a:gd name="connsiteX574" fmla="*/ 262 w 4116702"/>
                  <a:gd name="connsiteY574" fmla="*/ 1412172 h 2376305"/>
                  <a:gd name="connsiteX575" fmla="*/ 314 w 4116702"/>
                  <a:gd name="connsiteY575" fmla="*/ 1411931 h 2376305"/>
                  <a:gd name="connsiteX576" fmla="*/ 1 w 4116702"/>
                  <a:gd name="connsiteY576" fmla="*/ 1410487 h 2376305"/>
                  <a:gd name="connsiteX577" fmla="*/ 314 w 4116702"/>
                  <a:gd name="connsiteY577" fmla="*/ 1409045 h 2376305"/>
                  <a:gd name="connsiteX578" fmla="*/ 262 w 4116702"/>
                  <a:gd name="connsiteY578" fmla="*/ 1408804 h 2376305"/>
                  <a:gd name="connsiteX579" fmla="*/ 314 w 4116702"/>
                  <a:gd name="connsiteY579" fmla="*/ 1408563 h 2376305"/>
                  <a:gd name="connsiteX580" fmla="*/ 1 w 4116702"/>
                  <a:gd name="connsiteY580" fmla="*/ 1407119 h 2376305"/>
                  <a:gd name="connsiteX581" fmla="*/ 314 w 4116702"/>
                  <a:gd name="connsiteY581" fmla="*/ 1405676 h 2376305"/>
                  <a:gd name="connsiteX582" fmla="*/ 262 w 4116702"/>
                  <a:gd name="connsiteY582" fmla="*/ 1405435 h 2376305"/>
                  <a:gd name="connsiteX583" fmla="*/ 314 w 4116702"/>
                  <a:gd name="connsiteY583" fmla="*/ 1405194 h 2376305"/>
                  <a:gd name="connsiteX584" fmla="*/ 1 w 4116702"/>
                  <a:gd name="connsiteY584" fmla="*/ 1403750 h 2376305"/>
                  <a:gd name="connsiteX585" fmla="*/ 314 w 4116702"/>
                  <a:gd name="connsiteY585" fmla="*/ 1402308 h 2376305"/>
                  <a:gd name="connsiteX586" fmla="*/ 262 w 4116702"/>
                  <a:gd name="connsiteY586" fmla="*/ 1402066 h 2376305"/>
                  <a:gd name="connsiteX587" fmla="*/ 314 w 4116702"/>
                  <a:gd name="connsiteY587" fmla="*/ 1401826 h 2376305"/>
                  <a:gd name="connsiteX588" fmla="*/ 1 w 4116702"/>
                  <a:gd name="connsiteY588" fmla="*/ 1400381 h 2376305"/>
                  <a:gd name="connsiteX589" fmla="*/ 314 w 4116702"/>
                  <a:gd name="connsiteY589" fmla="*/ 1398939 h 2376305"/>
                  <a:gd name="connsiteX590" fmla="*/ 262 w 4116702"/>
                  <a:gd name="connsiteY590" fmla="*/ 1398698 h 2376305"/>
                  <a:gd name="connsiteX591" fmla="*/ 314 w 4116702"/>
                  <a:gd name="connsiteY591" fmla="*/ 1398457 h 2376305"/>
                  <a:gd name="connsiteX592" fmla="*/ 1 w 4116702"/>
                  <a:gd name="connsiteY592" fmla="*/ 1397013 h 2376305"/>
                  <a:gd name="connsiteX593" fmla="*/ 314 w 4116702"/>
                  <a:gd name="connsiteY593" fmla="*/ 1395568 h 2376305"/>
                  <a:gd name="connsiteX594" fmla="*/ 262 w 4116702"/>
                  <a:gd name="connsiteY594" fmla="*/ 1395328 h 2376305"/>
                  <a:gd name="connsiteX595" fmla="*/ 314 w 4116702"/>
                  <a:gd name="connsiteY595" fmla="*/ 1395088 h 2376305"/>
                  <a:gd name="connsiteX596" fmla="*/ 0 w 4116702"/>
                  <a:gd name="connsiteY596" fmla="*/ 1393643 h 2376305"/>
                  <a:gd name="connsiteX597" fmla="*/ 314 w 4116702"/>
                  <a:gd name="connsiteY597" fmla="*/ 1392200 h 2376305"/>
                  <a:gd name="connsiteX598" fmla="*/ 262 w 4116702"/>
                  <a:gd name="connsiteY598" fmla="*/ 1391960 h 2376305"/>
                  <a:gd name="connsiteX599" fmla="*/ 314 w 4116702"/>
                  <a:gd name="connsiteY599" fmla="*/ 1391720 h 2376305"/>
                  <a:gd name="connsiteX600" fmla="*/ 0 w 4116702"/>
                  <a:gd name="connsiteY600" fmla="*/ 1390275 h 2376305"/>
                  <a:gd name="connsiteX601" fmla="*/ 314 w 4116702"/>
                  <a:gd name="connsiteY601" fmla="*/ 1388831 h 2376305"/>
                  <a:gd name="connsiteX602" fmla="*/ 262 w 4116702"/>
                  <a:gd name="connsiteY602" fmla="*/ 1388591 h 2376305"/>
                  <a:gd name="connsiteX603" fmla="*/ 314 w 4116702"/>
                  <a:gd name="connsiteY603" fmla="*/ 1388351 h 2376305"/>
                  <a:gd name="connsiteX604" fmla="*/ 0 w 4116702"/>
                  <a:gd name="connsiteY604" fmla="*/ 1386906 h 2376305"/>
                  <a:gd name="connsiteX605" fmla="*/ 314 w 4116702"/>
                  <a:gd name="connsiteY605" fmla="*/ 1385463 h 2376305"/>
                  <a:gd name="connsiteX606" fmla="*/ 262 w 4116702"/>
                  <a:gd name="connsiteY606" fmla="*/ 1385222 h 2376305"/>
                  <a:gd name="connsiteX607" fmla="*/ 314 w 4116702"/>
                  <a:gd name="connsiteY607" fmla="*/ 1384983 h 2376305"/>
                  <a:gd name="connsiteX608" fmla="*/ 0 w 4116702"/>
                  <a:gd name="connsiteY608" fmla="*/ 1383537 h 2376305"/>
                  <a:gd name="connsiteX609" fmla="*/ 314 w 4116702"/>
                  <a:gd name="connsiteY609" fmla="*/ 1382094 h 2376305"/>
                  <a:gd name="connsiteX610" fmla="*/ 262 w 4116702"/>
                  <a:gd name="connsiteY610" fmla="*/ 1381854 h 2376305"/>
                  <a:gd name="connsiteX611" fmla="*/ 314 w 4116702"/>
                  <a:gd name="connsiteY611" fmla="*/ 1381614 h 2376305"/>
                  <a:gd name="connsiteX612" fmla="*/ 0 w 4116702"/>
                  <a:gd name="connsiteY612" fmla="*/ 1380169 h 2376305"/>
                  <a:gd name="connsiteX613" fmla="*/ 314 w 4116702"/>
                  <a:gd name="connsiteY613" fmla="*/ 1378726 h 2376305"/>
                  <a:gd name="connsiteX614" fmla="*/ 262 w 4116702"/>
                  <a:gd name="connsiteY614" fmla="*/ 1378485 h 2376305"/>
                  <a:gd name="connsiteX615" fmla="*/ 314 w 4116702"/>
                  <a:gd name="connsiteY615" fmla="*/ 1378245 h 2376305"/>
                  <a:gd name="connsiteX616" fmla="*/ 0 w 4116702"/>
                  <a:gd name="connsiteY616" fmla="*/ 1376800 h 2376305"/>
                  <a:gd name="connsiteX617" fmla="*/ 314 w 4116702"/>
                  <a:gd name="connsiteY617" fmla="*/ 1375357 h 2376305"/>
                  <a:gd name="connsiteX618" fmla="*/ 262 w 4116702"/>
                  <a:gd name="connsiteY618" fmla="*/ 1375117 h 2376305"/>
                  <a:gd name="connsiteX619" fmla="*/ 314 w 4116702"/>
                  <a:gd name="connsiteY619" fmla="*/ 1374877 h 2376305"/>
                  <a:gd name="connsiteX620" fmla="*/ 0 w 4116702"/>
                  <a:gd name="connsiteY620" fmla="*/ 1373432 h 2376305"/>
                  <a:gd name="connsiteX621" fmla="*/ 314 w 4116702"/>
                  <a:gd name="connsiteY621" fmla="*/ 1371988 h 2376305"/>
                  <a:gd name="connsiteX622" fmla="*/ 262 w 4116702"/>
                  <a:gd name="connsiteY622" fmla="*/ 1371747 h 2376305"/>
                  <a:gd name="connsiteX623" fmla="*/ 314 w 4116702"/>
                  <a:gd name="connsiteY623" fmla="*/ 1371506 h 2376305"/>
                  <a:gd name="connsiteX624" fmla="*/ 1 w 4116702"/>
                  <a:gd name="connsiteY624" fmla="*/ 1370062 h 2376305"/>
                  <a:gd name="connsiteX625" fmla="*/ 314 w 4116702"/>
                  <a:gd name="connsiteY625" fmla="*/ 1368620 h 2376305"/>
                  <a:gd name="connsiteX626" fmla="*/ 262 w 4116702"/>
                  <a:gd name="connsiteY626" fmla="*/ 1368379 h 2376305"/>
                  <a:gd name="connsiteX627" fmla="*/ 314 w 4116702"/>
                  <a:gd name="connsiteY627" fmla="*/ 1368138 h 2376305"/>
                  <a:gd name="connsiteX628" fmla="*/ 1 w 4116702"/>
                  <a:gd name="connsiteY628" fmla="*/ 1366694 h 2376305"/>
                  <a:gd name="connsiteX629" fmla="*/ 314 w 4116702"/>
                  <a:gd name="connsiteY629" fmla="*/ 1365251 h 2376305"/>
                  <a:gd name="connsiteX630" fmla="*/ 262 w 4116702"/>
                  <a:gd name="connsiteY630" fmla="*/ 1365010 h 2376305"/>
                  <a:gd name="connsiteX631" fmla="*/ 314 w 4116702"/>
                  <a:gd name="connsiteY631" fmla="*/ 1364769 h 2376305"/>
                  <a:gd name="connsiteX632" fmla="*/ 1 w 4116702"/>
                  <a:gd name="connsiteY632" fmla="*/ 1363325 h 2376305"/>
                  <a:gd name="connsiteX633" fmla="*/ 314 w 4116702"/>
                  <a:gd name="connsiteY633" fmla="*/ 1361883 h 2376305"/>
                  <a:gd name="connsiteX634" fmla="*/ 262 w 4116702"/>
                  <a:gd name="connsiteY634" fmla="*/ 1361641 h 2376305"/>
                  <a:gd name="connsiteX635" fmla="*/ 314 w 4116702"/>
                  <a:gd name="connsiteY635" fmla="*/ 1361401 h 2376305"/>
                  <a:gd name="connsiteX636" fmla="*/ 1 w 4116702"/>
                  <a:gd name="connsiteY636" fmla="*/ 1359956 h 2376305"/>
                  <a:gd name="connsiteX637" fmla="*/ 314 w 4116702"/>
                  <a:gd name="connsiteY637" fmla="*/ 1358514 h 2376305"/>
                  <a:gd name="connsiteX638" fmla="*/ 262 w 4116702"/>
                  <a:gd name="connsiteY638" fmla="*/ 1358273 h 2376305"/>
                  <a:gd name="connsiteX639" fmla="*/ 314 w 4116702"/>
                  <a:gd name="connsiteY639" fmla="*/ 1358032 h 2376305"/>
                  <a:gd name="connsiteX640" fmla="*/ 1 w 4116702"/>
                  <a:gd name="connsiteY640" fmla="*/ 1356588 h 2376305"/>
                  <a:gd name="connsiteX641" fmla="*/ 314 w 4116702"/>
                  <a:gd name="connsiteY641" fmla="*/ 1355145 h 2376305"/>
                  <a:gd name="connsiteX642" fmla="*/ 262 w 4116702"/>
                  <a:gd name="connsiteY642" fmla="*/ 1354904 h 2376305"/>
                  <a:gd name="connsiteX643" fmla="*/ 314 w 4116702"/>
                  <a:gd name="connsiteY643" fmla="*/ 1354663 h 2376305"/>
                  <a:gd name="connsiteX644" fmla="*/ 1 w 4116702"/>
                  <a:gd name="connsiteY644" fmla="*/ 1353219 h 2376305"/>
                  <a:gd name="connsiteX645" fmla="*/ 314 w 4116702"/>
                  <a:gd name="connsiteY645" fmla="*/ 1351777 h 2376305"/>
                  <a:gd name="connsiteX646" fmla="*/ 262 w 4116702"/>
                  <a:gd name="connsiteY646" fmla="*/ 1351536 h 2376305"/>
                  <a:gd name="connsiteX647" fmla="*/ 314 w 4116702"/>
                  <a:gd name="connsiteY647" fmla="*/ 1351295 h 2376305"/>
                  <a:gd name="connsiteX648" fmla="*/ 1 w 4116702"/>
                  <a:gd name="connsiteY648" fmla="*/ 1349851 h 2376305"/>
                  <a:gd name="connsiteX649" fmla="*/ 314 w 4116702"/>
                  <a:gd name="connsiteY649" fmla="*/ 1348408 h 2376305"/>
                  <a:gd name="connsiteX650" fmla="*/ 262 w 4116702"/>
                  <a:gd name="connsiteY650" fmla="*/ 1348167 h 2376305"/>
                  <a:gd name="connsiteX651" fmla="*/ 314 w 4116702"/>
                  <a:gd name="connsiteY651" fmla="*/ 1347926 h 2376305"/>
                  <a:gd name="connsiteX652" fmla="*/ 1 w 4116702"/>
                  <a:gd name="connsiteY652" fmla="*/ 1346482 h 2376305"/>
                  <a:gd name="connsiteX653" fmla="*/ 314 w 4116702"/>
                  <a:gd name="connsiteY653" fmla="*/ 1345040 h 2376305"/>
                  <a:gd name="connsiteX654" fmla="*/ 262 w 4116702"/>
                  <a:gd name="connsiteY654" fmla="*/ 1344798 h 2376305"/>
                  <a:gd name="connsiteX655" fmla="*/ 314 w 4116702"/>
                  <a:gd name="connsiteY655" fmla="*/ 1344558 h 2376305"/>
                  <a:gd name="connsiteX656" fmla="*/ 1 w 4116702"/>
                  <a:gd name="connsiteY656" fmla="*/ 1343114 h 2376305"/>
                  <a:gd name="connsiteX657" fmla="*/ 314 w 4116702"/>
                  <a:gd name="connsiteY657" fmla="*/ 1341671 h 2376305"/>
                  <a:gd name="connsiteX658" fmla="*/ 262 w 4116702"/>
                  <a:gd name="connsiteY658" fmla="*/ 1341430 h 2376305"/>
                  <a:gd name="connsiteX659" fmla="*/ 314 w 4116702"/>
                  <a:gd name="connsiteY659" fmla="*/ 1341189 h 2376305"/>
                  <a:gd name="connsiteX660" fmla="*/ 1 w 4116702"/>
                  <a:gd name="connsiteY660" fmla="*/ 1339745 h 2376305"/>
                  <a:gd name="connsiteX661" fmla="*/ 314 w 4116702"/>
                  <a:gd name="connsiteY661" fmla="*/ 1338301 h 2376305"/>
                  <a:gd name="connsiteX662" fmla="*/ 262 w 4116702"/>
                  <a:gd name="connsiteY662" fmla="*/ 1338060 h 2376305"/>
                  <a:gd name="connsiteX663" fmla="*/ 314 w 4116702"/>
                  <a:gd name="connsiteY663" fmla="*/ 1337820 h 2376305"/>
                  <a:gd name="connsiteX664" fmla="*/ 0 w 4116702"/>
                  <a:gd name="connsiteY664" fmla="*/ 1336375 h 2376305"/>
                  <a:gd name="connsiteX665" fmla="*/ 314 w 4116702"/>
                  <a:gd name="connsiteY665" fmla="*/ 1334932 h 2376305"/>
                  <a:gd name="connsiteX666" fmla="*/ 262 w 4116702"/>
                  <a:gd name="connsiteY666" fmla="*/ 1334692 h 2376305"/>
                  <a:gd name="connsiteX667" fmla="*/ 314 w 4116702"/>
                  <a:gd name="connsiteY667" fmla="*/ 1334452 h 2376305"/>
                  <a:gd name="connsiteX668" fmla="*/ 0 w 4116702"/>
                  <a:gd name="connsiteY668" fmla="*/ 1333007 h 2376305"/>
                  <a:gd name="connsiteX669" fmla="*/ 314 w 4116702"/>
                  <a:gd name="connsiteY669" fmla="*/ 1331563 h 2376305"/>
                  <a:gd name="connsiteX670" fmla="*/ 262 w 4116702"/>
                  <a:gd name="connsiteY670" fmla="*/ 1331323 h 2376305"/>
                  <a:gd name="connsiteX671" fmla="*/ 314 w 4116702"/>
                  <a:gd name="connsiteY671" fmla="*/ 1331083 h 2376305"/>
                  <a:gd name="connsiteX672" fmla="*/ 0 w 4116702"/>
                  <a:gd name="connsiteY672" fmla="*/ 1329638 h 2376305"/>
                  <a:gd name="connsiteX673" fmla="*/ 314 w 4116702"/>
                  <a:gd name="connsiteY673" fmla="*/ 1328195 h 2376305"/>
                  <a:gd name="connsiteX674" fmla="*/ 262 w 4116702"/>
                  <a:gd name="connsiteY674" fmla="*/ 1327955 h 2376305"/>
                  <a:gd name="connsiteX675" fmla="*/ 314 w 4116702"/>
                  <a:gd name="connsiteY675" fmla="*/ 1327715 h 2376305"/>
                  <a:gd name="connsiteX676" fmla="*/ 0 w 4116702"/>
                  <a:gd name="connsiteY676" fmla="*/ 1326270 h 2376305"/>
                  <a:gd name="connsiteX677" fmla="*/ 314 w 4116702"/>
                  <a:gd name="connsiteY677" fmla="*/ 1324826 h 2376305"/>
                  <a:gd name="connsiteX678" fmla="*/ 262 w 4116702"/>
                  <a:gd name="connsiteY678" fmla="*/ 1324586 h 2376305"/>
                  <a:gd name="connsiteX679" fmla="*/ 314 w 4116702"/>
                  <a:gd name="connsiteY679" fmla="*/ 1324346 h 2376305"/>
                  <a:gd name="connsiteX680" fmla="*/ 0 w 4116702"/>
                  <a:gd name="connsiteY680" fmla="*/ 1322901 h 2376305"/>
                  <a:gd name="connsiteX681" fmla="*/ 314 w 4116702"/>
                  <a:gd name="connsiteY681" fmla="*/ 1321458 h 2376305"/>
                  <a:gd name="connsiteX682" fmla="*/ 262 w 4116702"/>
                  <a:gd name="connsiteY682" fmla="*/ 1321217 h 2376305"/>
                  <a:gd name="connsiteX683" fmla="*/ 314 w 4116702"/>
                  <a:gd name="connsiteY683" fmla="*/ 1320978 h 2376305"/>
                  <a:gd name="connsiteX684" fmla="*/ 0 w 4116702"/>
                  <a:gd name="connsiteY684" fmla="*/ 1319532 h 2376305"/>
                  <a:gd name="connsiteX685" fmla="*/ 314 w 4116702"/>
                  <a:gd name="connsiteY685" fmla="*/ 1318089 h 2376305"/>
                  <a:gd name="connsiteX686" fmla="*/ 262 w 4116702"/>
                  <a:gd name="connsiteY686" fmla="*/ 1317848 h 2376305"/>
                  <a:gd name="connsiteX687" fmla="*/ 314 w 4116702"/>
                  <a:gd name="connsiteY687" fmla="*/ 1317607 h 2376305"/>
                  <a:gd name="connsiteX688" fmla="*/ 1 w 4116702"/>
                  <a:gd name="connsiteY688" fmla="*/ 1316163 h 2376305"/>
                  <a:gd name="connsiteX689" fmla="*/ 314 w 4116702"/>
                  <a:gd name="connsiteY689" fmla="*/ 1314720 h 2376305"/>
                  <a:gd name="connsiteX690" fmla="*/ 262 w 4116702"/>
                  <a:gd name="connsiteY690" fmla="*/ 1314479 h 2376305"/>
                  <a:gd name="connsiteX691" fmla="*/ 314 w 4116702"/>
                  <a:gd name="connsiteY691" fmla="*/ 1314238 h 2376305"/>
                  <a:gd name="connsiteX692" fmla="*/ 1 w 4116702"/>
                  <a:gd name="connsiteY692" fmla="*/ 1312794 h 2376305"/>
                  <a:gd name="connsiteX693" fmla="*/ 314 w 4116702"/>
                  <a:gd name="connsiteY693" fmla="*/ 1311352 h 2376305"/>
                  <a:gd name="connsiteX694" fmla="*/ 262 w 4116702"/>
                  <a:gd name="connsiteY694" fmla="*/ 1311111 h 2376305"/>
                  <a:gd name="connsiteX695" fmla="*/ 314 w 4116702"/>
                  <a:gd name="connsiteY695" fmla="*/ 1310870 h 2376305"/>
                  <a:gd name="connsiteX696" fmla="*/ 1 w 4116702"/>
                  <a:gd name="connsiteY696" fmla="*/ 1309426 h 2376305"/>
                  <a:gd name="connsiteX697" fmla="*/ 314 w 4116702"/>
                  <a:gd name="connsiteY697" fmla="*/ 1307983 h 2376305"/>
                  <a:gd name="connsiteX698" fmla="*/ 262 w 4116702"/>
                  <a:gd name="connsiteY698" fmla="*/ 1307742 h 2376305"/>
                  <a:gd name="connsiteX699" fmla="*/ 314 w 4116702"/>
                  <a:gd name="connsiteY699" fmla="*/ 1307501 h 2376305"/>
                  <a:gd name="connsiteX700" fmla="*/ 1 w 4116702"/>
                  <a:gd name="connsiteY700" fmla="*/ 1306057 h 2376305"/>
                  <a:gd name="connsiteX701" fmla="*/ 314 w 4116702"/>
                  <a:gd name="connsiteY701" fmla="*/ 1304615 h 2376305"/>
                  <a:gd name="connsiteX702" fmla="*/ 262 w 4116702"/>
                  <a:gd name="connsiteY702" fmla="*/ 1304373 h 2376305"/>
                  <a:gd name="connsiteX703" fmla="*/ 314 w 4116702"/>
                  <a:gd name="connsiteY703" fmla="*/ 1304133 h 2376305"/>
                  <a:gd name="connsiteX704" fmla="*/ 1 w 4116702"/>
                  <a:gd name="connsiteY704" fmla="*/ 1302689 h 2376305"/>
                  <a:gd name="connsiteX705" fmla="*/ 314 w 4116702"/>
                  <a:gd name="connsiteY705" fmla="*/ 1301246 h 2376305"/>
                  <a:gd name="connsiteX706" fmla="*/ 262 w 4116702"/>
                  <a:gd name="connsiteY706" fmla="*/ 1301005 h 2376305"/>
                  <a:gd name="connsiteX707" fmla="*/ 314 w 4116702"/>
                  <a:gd name="connsiteY707" fmla="*/ 1300764 h 2376305"/>
                  <a:gd name="connsiteX708" fmla="*/ 1 w 4116702"/>
                  <a:gd name="connsiteY708" fmla="*/ 1299320 h 2376305"/>
                  <a:gd name="connsiteX709" fmla="*/ 314 w 4116702"/>
                  <a:gd name="connsiteY709" fmla="*/ 1297878 h 2376305"/>
                  <a:gd name="connsiteX710" fmla="*/ 262 w 4116702"/>
                  <a:gd name="connsiteY710" fmla="*/ 1297636 h 2376305"/>
                  <a:gd name="connsiteX711" fmla="*/ 314 w 4116702"/>
                  <a:gd name="connsiteY711" fmla="*/ 1297396 h 2376305"/>
                  <a:gd name="connsiteX712" fmla="*/ 1 w 4116702"/>
                  <a:gd name="connsiteY712" fmla="*/ 1295951 h 2376305"/>
                  <a:gd name="connsiteX713" fmla="*/ 314 w 4116702"/>
                  <a:gd name="connsiteY713" fmla="*/ 1294509 h 2376305"/>
                  <a:gd name="connsiteX714" fmla="*/ 262 w 4116702"/>
                  <a:gd name="connsiteY714" fmla="*/ 1294268 h 2376305"/>
                  <a:gd name="connsiteX715" fmla="*/ 314 w 4116702"/>
                  <a:gd name="connsiteY715" fmla="*/ 1294027 h 2376305"/>
                  <a:gd name="connsiteX716" fmla="*/ 1 w 4116702"/>
                  <a:gd name="connsiteY716" fmla="*/ 1292583 h 2376305"/>
                  <a:gd name="connsiteX717" fmla="*/ 314 w 4116702"/>
                  <a:gd name="connsiteY717" fmla="*/ 1291140 h 2376305"/>
                  <a:gd name="connsiteX718" fmla="*/ 262 w 4116702"/>
                  <a:gd name="connsiteY718" fmla="*/ 1290899 h 2376305"/>
                  <a:gd name="connsiteX719" fmla="*/ 314 w 4116702"/>
                  <a:gd name="connsiteY719" fmla="*/ 1290658 h 2376305"/>
                  <a:gd name="connsiteX720" fmla="*/ 1 w 4116702"/>
                  <a:gd name="connsiteY720" fmla="*/ 1289214 h 2376305"/>
                  <a:gd name="connsiteX721" fmla="*/ 314 w 4116702"/>
                  <a:gd name="connsiteY721" fmla="*/ 1287772 h 2376305"/>
                  <a:gd name="connsiteX722" fmla="*/ 262 w 4116702"/>
                  <a:gd name="connsiteY722" fmla="*/ 1287531 h 2376305"/>
                  <a:gd name="connsiteX723" fmla="*/ 314 w 4116702"/>
                  <a:gd name="connsiteY723" fmla="*/ 1287290 h 2376305"/>
                  <a:gd name="connsiteX724" fmla="*/ 1 w 4116702"/>
                  <a:gd name="connsiteY724" fmla="*/ 1285846 h 2376305"/>
                  <a:gd name="connsiteX725" fmla="*/ 314 w 4116702"/>
                  <a:gd name="connsiteY725" fmla="*/ 1284403 h 2376305"/>
                  <a:gd name="connsiteX726" fmla="*/ 262 w 4116702"/>
                  <a:gd name="connsiteY726" fmla="*/ 1284162 h 2376305"/>
                  <a:gd name="connsiteX727" fmla="*/ 314 w 4116702"/>
                  <a:gd name="connsiteY727" fmla="*/ 1283921 h 2376305"/>
                  <a:gd name="connsiteX728" fmla="*/ 1 w 4116702"/>
                  <a:gd name="connsiteY728" fmla="*/ 1282477 h 2376305"/>
                  <a:gd name="connsiteX729" fmla="*/ 314 w 4116702"/>
                  <a:gd name="connsiteY729" fmla="*/ 1281035 h 2376305"/>
                  <a:gd name="connsiteX730" fmla="*/ 262 w 4116702"/>
                  <a:gd name="connsiteY730" fmla="*/ 1280793 h 2376305"/>
                  <a:gd name="connsiteX731" fmla="*/ 314 w 4116702"/>
                  <a:gd name="connsiteY731" fmla="*/ 1280553 h 2376305"/>
                  <a:gd name="connsiteX732" fmla="*/ 1 w 4116702"/>
                  <a:gd name="connsiteY732" fmla="*/ 1279108 h 2376305"/>
                  <a:gd name="connsiteX733" fmla="*/ 314 w 4116702"/>
                  <a:gd name="connsiteY733" fmla="*/ 1277664 h 2376305"/>
                  <a:gd name="connsiteX734" fmla="*/ 262 w 4116702"/>
                  <a:gd name="connsiteY734" fmla="*/ 1277424 h 2376305"/>
                  <a:gd name="connsiteX735" fmla="*/ 314 w 4116702"/>
                  <a:gd name="connsiteY735" fmla="*/ 1277184 h 2376305"/>
                  <a:gd name="connsiteX736" fmla="*/ 0 w 4116702"/>
                  <a:gd name="connsiteY736" fmla="*/ 1275739 h 2376305"/>
                  <a:gd name="connsiteX737" fmla="*/ 314 w 4116702"/>
                  <a:gd name="connsiteY737" fmla="*/ 1274296 h 2376305"/>
                  <a:gd name="connsiteX738" fmla="*/ 262 w 4116702"/>
                  <a:gd name="connsiteY738" fmla="*/ 1274055 h 2376305"/>
                  <a:gd name="connsiteX739" fmla="*/ 314 w 4116702"/>
                  <a:gd name="connsiteY739" fmla="*/ 1273815 h 2376305"/>
                  <a:gd name="connsiteX740" fmla="*/ 0 w 4116702"/>
                  <a:gd name="connsiteY740" fmla="*/ 1272370 h 2376305"/>
                  <a:gd name="connsiteX741" fmla="*/ 314 w 4116702"/>
                  <a:gd name="connsiteY741" fmla="*/ 1270927 h 2376305"/>
                  <a:gd name="connsiteX742" fmla="*/ 262 w 4116702"/>
                  <a:gd name="connsiteY742" fmla="*/ 1270687 h 2376305"/>
                  <a:gd name="connsiteX743" fmla="*/ 314 w 4116702"/>
                  <a:gd name="connsiteY743" fmla="*/ 1270447 h 2376305"/>
                  <a:gd name="connsiteX744" fmla="*/ 0 w 4116702"/>
                  <a:gd name="connsiteY744" fmla="*/ 1269002 h 2376305"/>
                  <a:gd name="connsiteX745" fmla="*/ 314 w 4116702"/>
                  <a:gd name="connsiteY745" fmla="*/ 1267558 h 2376305"/>
                  <a:gd name="connsiteX746" fmla="*/ 262 w 4116702"/>
                  <a:gd name="connsiteY746" fmla="*/ 1267318 h 2376305"/>
                  <a:gd name="connsiteX747" fmla="*/ 314 w 4116702"/>
                  <a:gd name="connsiteY747" fmla="*/ 1267078 h 2376305"/>
                  <a:gd name="connsiteX748" fmla="*/ 0 w 4116702"/>
                  <a:gd name="connsiteY748" fmla="*/ 1265633 h 2376305"/>
                  <a:gd name="connsiteX749" fmla="*/ 314 w 4116702"/>
                  <a:gd name="connsiteY749" fmla="*/ 1264190 h 2376305"/>
                  <a:gd name="connsiteX750" fmla="*/ 262 w 4116702"/>
                  <a:gd name="connsiteY750" fmla="*/ 1263949 h 2376305"/>
                  <a:gd name="connsiteX751" fmla="*/ 314 w 4116702"/>
                  <a:gd name="connsiteY751" fmla="*/ 1263708 h 2376305"/>
                  <a:gd name="connsiteX752" fmla="*/ 1 w 4116702"/>
                  <a:gd name="connsiteY752" fmla="*/ 1262264 h 2376305"/>
                  <a:gd name="connsiteX753" fmla="*/ 314 w 4116702"/>
                  <a:gd name="connsiteY753" fmla="*/ 1260821 h 2376305"/>
                  <a:gd name="connsiteX754" fmla="*/ 262 w 4116702"/>
                  <a:gd name="connsiteY754" fmla="*/ 1260580 h 2376305"/>
                  <a:gd name="connsiteX755" fmla="*/ 314 w 4116702"/>
                  <a:gd name="connsiteY755" fmla="*/ 1260339 h 2376305"/>
                  <a:gd name="connsiteX756" fmla="*/ 1 w 4116702"/>
                  <a:gd name="connsiteY756" fmla="*/ 1258895 h 2376305"/>
                  <a:gd name="connsiteX757" fmla="*/ 314 w 4116702"/>
                  <a:gd name="connsiteY757" fmla="*/ 1257453 h 2376305"/>
                  <a:gd name="connsiteX758" fmla="*/ 262 w 4116702"/>
                  <a:gd name="connsiteY758" fmla="*/ 1257211 h 2376305"/>
                  <a:gd name="connsiteX759" fmla="*/ 314 w 4116702"/>
                  <a:gd name="connsiteY759" fmla="*/ 1256971 h 2376305"/>
                  <a:gd name="connsiteX760" fmla="*/ 1 w 4116702"/>
                  <a:gd name="connsiteY760" fmla="*/ 1255526 h 2376305"/>
                  <a:gd name="connsiteX761" fmla="*/ 314 w 4116702"/>
                  <a:gd name="connsiteY761" fmla="*/ 1254084 h 2376305"/>
                  <a:gd name="connsiteX762" fmla="*/ 262 w 4116702"/>
                  <a:gd name="connsiteY762" fmla="*/ 1253843 h 2376305"/>
                  <a:gd name="connsiteX763" fmla="*/ 314 w 4116702"/>
                  <a:gd name="connsiteY763" fmla="*/ 1253602 h 2376305"/>
                  <a:gd name="connsiteX764" fmla="*/ 1 w 4116702"/>
                  <a:gd name="connsiteY764" fmla="*/ 1252158 h 2376305"/>
                  <a:gd name="connsiteX765" fmla="*/ 314 w 4116702"/>
                  <a:gd name="connsiteY765" fmla="*/ 1250715 h 2376305"/>
                  <a:gd name="connsiteX766" fmla="*/ 262 w 4116702"/>
                  <a:gd name="connsiteY766" fmla="*/ 1250474 h 2376305"/>
                  <a:gd name="connsiteX767" fmla="*/ 314 w 4116702"/>
                  <a:gd name="connsiteY767" fmla="*/ 1250233 h 2376305"/>
                  <a:gd name="connsiteX768" fmla="*/ 1 w 4116702"/>
                  <a:gd name="connsiteY768" fmla="*/ 1248789 h 2376305"/>
                  <a:gd name="connsiteX769" fmla="*/ 314 w 4116702"/>
                  <a:gd name="connsiteY769" fmla="*/ 1247347 h 2376305"/>
                  <a:gd name="connsiteX770" fmla="*/ 262 w 4116702"/>
                  <a:gd name="connsiteY770" fmla="*/ 1247106 h 2376305"/>
                  <a:gd name="connsiteX771" fmla="*/ 314 w 4116702"/>
                  <a:gd name="connsiteY771" fmla="*/ 1246865 h 2376305"/>
                  <a:gd name="connsiteX772" fmla="*/ 1 w 4116702"/>
                  <a:gd name="connsiteY772" fmla="*/ 1245421 h 2376305"/>
                  <a:gd name="connsiteX773" fmla="*/ 314 w 4116702"/>
                  <a:gd name="connsiteY773" fmla="*/ 1243978 h 2376305"/>
                  <a:gd name="connsiteX774" fmla="*/ 262 w 4116702"/>
                  <a:gd name="connsiteY774" fmla="*/ 1243737 h 2376305"/>
                  <a:gd name="connsiteX775" fmla="*/ 314 w 4116702"/>
                  <a:gd name="connsiteY775" fmla="*/ 1243496 h 2376305"/>
                  <a:gd name="connsiteX776" fmla="*/ 1 w 4116702"/>
                  <a:gd name="connsiteY776" fmla="*/ 1242052 h 2376305"/>
                  <a:gd name="connsiteX777" fmla="*/ 314 w 4116702"/>
                  <a:gd name="connsiteY777" fmla="*/ 1240610 h 2376305"/>
                  <a:gd name="connsiteX778" fmla="*/ 262 w 4116702"/>
                  <a:gd name="connsiteY778" fmla="*/ 1240368 h 2376305"/>
                  <a:gd name="connsiteX779" fmla="*/ 314 w 4116702"/>
                  <a:gd name="connsiteY779" fmla="*/ 1240128 h 2376305"/>
                  <a:gd name="connsiteX780" fmla="*/ 1 w 4116702"/>
                  <a:gd name="connsiteY780" fmla="*/ 1238684 h 2376305"/>
                  <a:gd name="connsiteX781" fmla="*/ 314 w 4116702"/>
                  <a:gd name="connsiteY781" fmla="*/ 1237241 h 2376305"/>
                  <a:gd name="connsiteX782" fmla="*/ 262 w 4116702"/>
                  <a:gd name="connsiteY782" fmla="*/ 1237000 h 2376305"/>
                  <a:gd name="connsiteX783" fmla="*/ 314 w 4116702"/>
                  <a:gd name="connsiteY783" fmla="*/ 1236759 h 2376305"/>
                  <a:gd name="connsiteX784" fmla="*/ 1 w 4116702"/>
                  <a:gd name="connsiteY784" fmla="*/ 1235315 h 2376305"/>
                  <a:gd name="connsiteX785" fmla="*/ 314 w 4116702"/>
                  <a:gd name="connsiteY785" fmla="*/ 1233872 h 2376305"/>
                  <a:gd name="connsiteX786" fmla="*/ 262 w 4116702"/>
                  <a:gd name="connsiteY786" fmla="*/ 1233631 h 2376305"/>
                  <a:gd name="connsiteX787" fmla="*/ 314 w 4116702"/>
                  <a:gd name="connsiteY787" fmla="*/ 1233390 h 2376305"/>
                  <a:gd name="connsiteX788" fmla="*/ 1 w 4116702"/>
                  <a:gd name="connsiteY788" fmla="*/ 1231946 h 2376305"/>
                  <a:gd name="connsiteX789" fmla="*/ 314 w 4116702"/>
                  <a:gd name="connsiteY789" fmla="*/ 1230504 h 2376305"/>
                  <a:gd name="connsiteX790" fmla="*/ 262 w 4116702"/>
                  <a:gd name="connsiteY790" fmla="*/ 1230263 h 2376305"/>
                  <a:gd name="connsiteX791" fmla="*/ 314 w 4116702"/>
                  <a:gd name="connsiteY791" fmla="*/ 1230022 h 2376305"/>
                  <a:gd name="connsiteX792" fmla="*/ 1 w 4116702"/>
                  <a:gd name="connsiteY792" fmla="*/ 1228578 h 2376305"/>
                  <a:gd name="connsiteX793" fmla="*/ 314 w 4116702"/>
                  <a:gd name="connsiteY793" fmla="*/ 1227135 h 2376305"/>
                  <a:gd name="connsiteX794" fmla="*/ 262 w 4116702"/>
                  <a:gd name="connsiteY794" fmla="*/ 1226894 h 2376305"/>
                  <a:gd name="connsiteX795" fmla="*/ 314 w 4116702"/>
                  <a:gd name="connsiteY795" fmla="*/ 1226653 h 2376305"/>
                  <a:gd name="connsiteX796" fmla="*/ 1 w 4116702"/>
                  <a:gd name="connsiteY796" fmla="*/ 1225209 h 2376305"/>
                  <a:gd name="connsiteX797" fmla="*/ 314 w 4116702"/>
                  <a:gd name="connsiteY797" fmla="*/ 1223767 h 2376305"/>
                  <a:gd name="connsiteX798" fmla="*/ 262 w 4116702"/>
                  <a:gd name="connsiteY798" fmla="*/ 1223526 h 2376305"/>
                  <a:gd name="connsiteX799" fmla="*/ 314 w 4116702"/>
                  <a:gd name="connsiteY799" fmla="*/ 1223285 h 2376305"/>
                  <a:gd name="connsiteX800" fmla="*/ 1 w 4116702"/>
                  <a:gd name="connsiteY800" fmla="*/ 1221841 h 2376305"/>
                  <a:gd name="connsiteX801" fmla="*/ 314 w 4116702"/>
                  <a:gd name="connsiteY801" fmla="*/ 1220398 h 2376305"/>
                  <a:gd name="connsiteX802" fmla="*/ 262 w 4116702"/>
                  <a:gd name="connsiteY802" fmla="*/ 1220157 h 2376305"/>
                  <a:gd name="connsiteX803" fmla="*/ 314 w 4116702"/>
                  <a:gd name="connsiteY803" fmla="*/ 1219916 h 2376305"/>
                  <a:gd name="connsiteX804" fmla="*/ 1 w 4116702"/>
                  <a:gd name="connsiteY804" fmla="*/ 1218472 h 2376305"/>
                  <a:gd name="connsiteX805" fmla="*/ 314 w 4116702"/>
                  <a:gd name="connsiteY805" fmla="*/ 1217028 h 2376305"/>
                  <a:gd name="connsiteX806" fmla="*/ 262 w 4116702"/>
                  <a:gd name="connsiteY806" fmla="*/ 1216787 h 2376305"/>
                  <a:gd name="connsiteX807" fmla="*/ 314 w 4116702"/>
                  <a:gd name="connsiteY807" fmla="*/ 1216548 h 2376305"/>
                  <a:gd name="connsiteX808" fmla="*/ 0 w 4116702"/>
                  <a:gd name="connsiteY808" fmla="*/ 1215102 h 2376305"/>
                  <a:gd name="connsiteX809" fmla="*/ 314 w 4116702"/>
                  <a:gd name="connsiteY809" fmla="*/ 1213659 h 2376305"/>
                  <a:gd name="connsiteX810" fmla="*/ 262 w 4116702"/>
                  <a:gd name="connsiteY810" fmla="*/ 1213419 h 2376305"/>
                  <a:gd name="connsiteX811" fmla="*/ 314 w 4116702"/>
                  <a:gd name="connsiteY811" fmla="*/ 1213179 h 2376305"/>
                  <a:gd name="connsiteX812" fmla="*/ 0 w 4116702"/>
                  <a:gd name="connsiteY812" fmla="*/ 1211734 h 2376305"/>
                  <a:gd name="connsiteX813" fmla="*/ 314 w 4116702"/>
                  <a:gd name="connsiteY813" fmla="*/ 1210290 h 2376305"/>
                  <a:gd name="connsiteX814" fmla="*/ 262 w 4116702"/>
                  <a:gd name="connsiteY814" fmla="*/ 1210049 h 2376305"/>
                  <a:gd name="connsiteX815" fmla="*/ 314 w 4116702"/>
                  <a:gd name="connsiteY815" fmla="*/ 1209808 h 2376305"/>
                  <a:gd name="connsiteX816" fmla="*/ 1 w 4116702"/>
                  <a:gd name="connsiteY816" fmla="*/ 1208364 h 2376305"/>
                  <a:gd name="connsiteX817" fmla="*/ 314 w 4116702"/>
                  <a:gd name="connsiteY817" fmla="*/ 1206922 h 2376305"/>
                  <a:gd name="connsiteX818" fmla="*/ 262 w 4116702"/>
                  <a:gd name="connsiteY818" fmla="*/ 1206681 h 2376305"/>
                  <a:gd name="connsiteX819" fmla="*/ 314 w 4116702"/>
                  <a:gd name="connsiteY819" fmla="*/ 1206440 h 2376305"/>
                  <a:gd name="connsiteX820" fmla="*/ 1 w 4116702"/>
                  <a:gd name="connsiteY820" fmla="*/ 1204996 h 2376305"/>
                  <a:gd name="connsiteX821" fmla="*/ 314 w 4116702"/>
                  <a:gd name="connsiteY821" fmla="*/ 1203553 h 2376305"/>
                  <a:gd name="connsiteX822" fmla="*/ 262 w 4116702"/>
                  <a:gd name="connsiteY822" fmla="*/ 1203312 h 2376305"/>
                  <a:gd name="connsiteX823" fmla="*/ 314 w 4116702"/>
                  <a:gd name="connsiteY823" fmla="*/ 1203071 h 2376305"/>
                  <a:gd name="connsiteX824" fmla="*/ 1 w 4116702"/>
                  <a:gd name="connsiteY824" fmla="*/ 1201627 h 2376305"/>
                  <a:gd name="connsiteX825" fmla="*/ 314 w 4116702"/>
                  <a:gd name="connsiteY825" fmla="*/ 1200185 h 2376305"/>
                  <a:gd name="connsiteX826" fmla="*/ 262 w 4116702"/>
                  <a:gd name="connsiteY826" fmla="*/ 1199943 h 2376305"/>
                  <a:gd name="connsiteX827" fmla="*/ 314 w 4116702"/>
                  <a:gd name="connsiteY827" fmla="*/ 1199703 h 2376305"/>
                  <a:gd name="connsiteX828" fmla="*/ 1 w 4116702"/>
                  <a:gd name="connsiteY828" fmla="*/ 1198259 h 2376305"/>
                  <a:gd name="connsiteX829" fmla="*/ 314 w 4116702"/>
                  <a:gd name="connsiteY829" fmla="*/ 1196816 h 2376305"/>
                  <a:gd name="connsiteX830" fmla="*/ 262 w 4116702"/>
                  <a:gd name="connsiteY830" fmla="*/ 1196575 h 2376305"/>
                  <a:gd name="connsiteX831" fmla="*/ 314 w 4116702"/>
                  <a:gd name="connsiteY831" fmla="*/ 1196334 h 2376305"/>
                  <a:gd name="connsiteX832" fmla="*/ 1 w 4116702"/>
                  <a:gd name="connsiteY832" fmla="*/ 1194890 h 2376305"/>
                  <a:gd name="connsiteX833" fmla="*/ 314 w 4116702"/>
                  <a:gd name="connsiteY833" fmla="*/ 1193448 h 2376305"/>
                  <a:gd name="connsiteX834" fmla="*/ 262 w 4116702"/>
                  <a:gd name="connsiteY834" fmla="*/ 1193206 h 2376305"/>
                  <a:gd name="connsiteX835" fmla="*/ 314 w 4116702"/>
                  <a:gd name="connsiteY835" fmla="*/ 1192966 h 2376305"/>
                  <a:gd name="connsiteX836" fmla="*/ 1 w 4116702"/>
                  <a:gd name="connsiteY836" fmla="*/ 1191521 h 2376305"/>
                  <a:gd name="connsiteX837" fmla="*/ 314 w 4116702"/>
                  <a:gd name="connsiteY837" fmla="*/ 1190079 h 2376305"/>
                  <a:gd name="connsiteX838" fmla="*/ 262 w 4116702"/>
                  <a:gd name="connsiteY838" fmla="*/ 1189838 h 2376305"/>
                  <a:gd name="connsiteX839" fmla="*/ 314 w 4116702"/>
                  <a:gd name="connsiteY839" fmla="*/ 1189597 h 2376305"/>
                  <a:gd name="connsiteX840" fmla="*/ 1 w 4116702"/>
                  <a:gd name="connsiteY840" fmla="*/ 1188153 h 2376305"/>
                  <a:gd name="connsiteX841" fmla="*/ 314 w 4116702"/>
                  <a:gd name="connsiteY841" fmla="*/ 1186710 h 2376305"/>
                  <a:gd name="connsiteX842" fmla="*/ 262 w 4116702"/>
                  <a:gd name="connsiteY842" fmla="*/ 1186469 h 2376305"/>
                  <a:gd name="connsiteX843" fmla="*/ 314 w 4116702"/>
                  <a:gd name="connsiteY843" fmla="*/ 1186228 h 2376305"/>
                  <a:gd name="connsiteX844" fmla="*/ 1 w 4116702"/>
                  <a:gd name="connsiteY844" fmla="*/ 1184784 h 2376305"/>
                  <a:gd name="connsiteX845" fmla="*/ 314 w 4116702"/>
                  <a:gd name="connsiteY845" fmla="*/ 1183342 h 2376305"/>
                  <a:gd name="connsiteX846" fmla="*/ 262 w 4116702"/>
                  <a:gd name="connsiteY846" fmla="*/ 1183101 h 2376305"/>
                  <a:gd name="connsiteX847" fmla="*/ 314 w 4116702"/>
                  <a:gd name="connsiteY847" fmla="*/ 1182860 h 2376305"/>
                  <a:gd name="connsiteX848" fmla="*/ 1 w 4116702"/>
                  <a:gd name="connsiteY848" fmla="*/ 1181416 h 2376305"/>
                  <a:gd name="connsiteX849" fmla="*/ 314 w 4116702"/>
                  <a:gd name="connsiteY849" fmla="*/ 1179973 h 2376305"/>
                  <a:gd name="connsiteX850" fmla="*/ 262 w 4116702"/>
                  <a:gd name="connsiteY850" fmla="*/ 1179732 h 2376305"/>
                  <a:gd name="connsiteX851" fmla="*/ 314 w 4116702"/>
                  <a:gd name="connsiteY851" fmla="*/ 1179491 h 2376305"/>
                  <a:gd name="connsiteX852" fmla="*/ 1 w 4116702"/>
                  <a:gd name="connsiteY852" fmla="*/ 1178047 h 2376305"/>
                  <a:gd name="connsiteX853" fmla="*/ 314 w 4116702"/>
                  <a:gd name="connsiteY853" fmla="*/ 1176605 h 2376305"/>
                  <a:gd name="connsiteX854" fmla="*/ 262 w 4116702"/>
                  <a:gd name="connsiteY854" fmla="*/ 1176364 h 2376305"/>
                  <a:gd name="connsiteX855" fmla="*/ 314 w 4116702"/>
                  <a:gd name="connsiteY855" fmla="*/ 1176123 h 2376305"/>
                  <a:gd name="connsiteX856" fmla="*/ 1 w 4116702"/>
                  <a:gd name="connsiteY856" fmla="*/ 1174678 h 2376305"/>
                  <a:gd name="connsiteX857" fmla="*/ 314 w 4116702"/>
                  <a:gd name="connsiteY857" fmla="*/ 1173236 h 2376305"/>
                  <a:gd name="connsiteX858" fmla="*/ 262 w 4116702"/>
                  <a:gd name="connsiteY858" fmla="*/ 1172995 h 2376305"/>
                  <a:gd name="connsiteX859" fmla="*/ 314 w 4116702"/>
                  <a:gd name="connsiteY859" fmla="*/ 1172754 h 2376305"/>
                  <a:gd name="connsiteX860" fmla="*/ 1 w 4116702"/>
                  <a:gd name="connsiteY860" fmla="*/ 1171310 h 2376305"/>
                  <a:gd name="connsiteX861" fmla="*/ 314 w 4116702"/>
                  <a:gd name="connsiteY861" fmla="*/ 1169867 h 2376305"/>
                  <a:gd name="connsiteX862" fmla="*/ 262 w 4116702"/>
                  <a:gd name="connsiteY862" fmla="*/ 1169626 h 2376305"/>
                  <a:gd name="connsiteX863" fmla="*/ 314 w 4116702"/>
                  <a:gd name="connsiteY863" fmla="*/ 1169385 h 2376305"/>
                  <a:gd name="connsiteX864" fmla="*/ 1 w 4116702"/>
                  <a:gd name="connsiteY864" fmla="*/ 1167941 h 2376305"/>
                  <a:gd name="connsiteX865" fmla="*/ 314 w 4116702"/>
                  <a:gd name="connsiteY865" fmla="*/ 1166499 h 2376305"/>
                  <a:gd name="connsiteX866" fmla="*/ 262 w 4116702"/>
                  <a:gd name="connsiteY866" fmla="*/ 1166258 h 2376305"/>
                  <a:gd name="connsiteX867" fmla="*/ 314 w 4116702"/>
                  <a:gd name="connsiteY867" fmla="*/ 1166017 h 2376305"/>
                  <a:gd name="connsiteX868" fmla="*/ 1 w 4116702"/>
                  <a:gd name="connsiteY868" fmla="*/ 1164573 h 2376305"/>
                  <a:gd name="connsiteX869" fmla="*/ 314 w 4116702"/>
                  <a:gd name="connsiteY869" fmla="*/ 1163128 h 2376305"/>
                  <a:gd name="connsiteX870" fmla="*/ 262 w 4116702"/>
                  <a:gd name="connsiteY870" fmla="*/ 1162888 h 2376305"/>
                  <a:gd name="connsiteX871" fmla="*/ 314 w 4116702"/>
                  <a:gd name="connsiteY871" fmla="*/ 1162648 h 2376305"/>
                  <a:gd name="connsiteX872" fmla="*/ 0 w 4116702"/>
                  <a:gd name="connsiteY872" fmla="*/ 1161203 h 2376305"/>
                  <a:gd name="connsiteX873" fmla="*/ 314 w 4116702"/>
                  <a:gd name="connsiteY873" fmla="*/ 1159760 h 2376305"/>
                  <a:gd name="connsiteX874" fmla="*/ 262 w 4116702"/>
                  <a:gd name="connsiteY874" fmla="*/ 1159520 h 2376305"/>
                  <a:gd name="connsiteX875" fmla="*/ 314 w 4116702"/>
                  <a:gd name="connsiteY875" fmla="*/ 1159280 h 2376305"/>
                  <a:gd name="connsiteX876" fmla="*/ 0 w 4116702"/>
                  <a:gd name="connsiteY876" fmla="*/ 1157835 h 2376305"/>
                  <a:gd name="connsiteX877" fmla="*/ 314 w 4116702"/>
                  <a:gd name="connsiteY877" fmla="*/ 1156391 h 2376305"/>
                  <a:gd name="connsiteX878" fmla="*/ 262 w 4116702"/>
                  <a:gd name="connsiteY878" fmla="*/ 1156151 h 2376305"/>
                  <a:gd name="connsiteX879" fmla="*/ 314 w 4116702"/>
                  <a:gd name="connsiteY879" fmla="*/ 1155911 h 2376305"/>
                  <a:gd name="connsiteX880" fmla="*/ 0 w 4116702"/>
                  <a:gd name="connsiteY880" fmla="*/ 1154466 h 2376305"/>
                  <a:gd name="connsiteX881" fmla="*/ 314 w 4116702"/>
                  <a:gd name="connsiteY881" fmla="*/ 1153023 h 2376305"/>
                  <a:gd name="connsiteX882" fmla="*/ 262 w 4116702"/>
                  <a:gd name="connsiteY882" fmla="*/ 1152782 h 2376305"/>
                  <a:gd name="connsiteX883" fmla="*/ 314 w 4116702"/>
                  <a:gd name="connsiteY883" fmla="*/ 1152542 h 2376305"/>
                  <a:gd name="connsiteX884" fmla="*/ 0 w 4116702"/>
                  <a:gd name="connsiteY884" fmla="*/ 1151097 h 2376305"/>
                  <a:gd name="connsiteX885" fmla="*/ 314 w 4116702"/>
                  <a:gd name="connsiteY885" fmla="*/ 1149654 h 2376305"/>
                  <a:gd name="connsiteX886" fmla="*/ 262 w 4116702"/>
                  <a:gd name="connsiteY886" fmla="*/ 1149413 h 2376305"/>
                  <a:gd name="connsiteX887" fmla="*/ 314 w 4116702"/>
                  <a:gd name="connsiteY887" fmla="*/ 1149172 h 2376305"/>
                  <a:gd name="connsiteX888" fmla="*/ 1 w 4116702"/>
                  <a:gd name="connsiteY888" fmla="*/ 1147728 h 2376305"/>
                  <a:gd name="connsiteX889" fmla="*/ 314 w 4116702"/>
                  <a:gd name="connsiteY889" fmla="*/ 1146285 h 2376305"/>
                  <a:gd name="connsiteX890" fmla="*/ 262 w 4116702"/>
                  <a:gd name="connsiteY890" fmla="*/ 1146044 h 2376305"/>
                  <a:gd name="connsiteX891" fmla="*/ 314 w 4116702"/>
                  <a:gd name="connsiteY891" fmla="*/ 1145803 h 2376305"/>
                  <a:gd name="connsiteX892" fmla="*/ 1 w 4116702"/>
                  <a:gd name="connsiteY892" fmla="*/ 1144359 h 2376305"/>
                  <a:gd name="connsiteX893" fmla="*/ 314 w 4116702"/>
                  <a:gd name="connsiteY893" fmla="*/ 1142917 h 2376305"/>
                  <a:gd name="connsiteX894" fmla="*/ 262 w 4116702"/>
                  <a:gd name="connsiteY894" fmla="*/ 1142676 h 2376305"/>
                  <a:gd name="connsiteX895" fmla="*/ 314 w 4116702"/>
                  <a:gd name="connsiteY895" fmla="*/ 1142435 h 2376305"/>
                  <a:gd name="connsiteX896" fmla="*/ 1 w 4116702"/>
                  <a:gd name="connsiteY896" fmla="*/ 1140991 h 2376305"/>
                  <a:gd name="connsiteX897" fmla="*/ 314 w 4116702"/>
                  <a:gd name="connsiteY897" fmla="*/ 1139548 h 2376305"/>
                  <a:gd name="connsiteX898" fmla="*/ 262 w 4116702"/>
                  <a:gd name="connsiteY898" fmla="*/ 1139307 h 2376305"/>
                  <a:gd name="connsiteX899" fmla="*/ 314 w 4116702"/>
                  <a:gd name="connsiteY899" fmla="*/ 1139066 h 2376305"/>
                  <a:gd name="connsiteX900" fmla="*/ 1 w 4116702"/>
                  <a:gd name="connsiteY900" fmla="*/ 1137622 h 2376305"/>
                  <a:gd name="connsiteX901" fmla="*/ 314 w 4116702"/>
                  <a:gd name="connsiteY901" fmla="*/ 1136180 h 2376305"/>
                  <a:gd name="connsiteX902" fmla="*/ 262 w 4116702"/>
                  <a:gd name="connsiteY902" fmla="*/ 1135939 h 2376305"/>
                  <a:gd name="connsiteX903" fmla="*/ 314 w 4116702"/>
                  <a:gd name="connsiteY903" fmla="*/ 1135698 h 2376305"/>
                  <a:gd name="connsiteX904" fmla="*/ 1 w 4116702"/>
                  <a:gd name="connsiteY904" fmla="*/ 1134254 h 2376305"/>
                  <a:gd name="connsiteX905" fmla="*/ 314 w 4116702"/>
                  <a:gd name="connsiteY905" fmla="*/ 1132811 h 2376305"/>
                  <a:gd name="connsiteX906" fmla="*/ 262 w 4116702"/>
                  <a:gd name="connsiteY906" fmla="*/ 1132570 h 2376305"/>
                  <a:gd name="connsiteX907" fmla="*/ 314 w 4116702"/>
                  <a:gd name="connsiteY907" fmla="*/ 1132329 h 2376305"/>
                  <a:gd name="connsiteX908" fmla="*/ 1 w 4116702"/>
                  <a:gd name="connsiteY908" fmla="*/ 1130885 h 2376305"/>
                  <a:gd name="connsiteX909" fmla="*/ 314 w 4116702"/>
                  <a:gd name="connsiteY909" fmla="*/ 1129442 h 2376305"/>
                  <a:gd name="connsiteX910" fmla="*/ 262 w 4116702"/>
                  <a:gd name="connsiteY910" fmla="*/ 1129201 h 2376305"/>
                  <a:gd name="connsiteX911" fmla="*/ 314 w 4116702"/>
                  <a:gd name="connsiteY911" fmla="*/ 1128960 h 2376305"/>
                  <a:gd name="connsiteX912" fmla="*/ 1 w 4116702"/>
                  <a:gd name="connsiteY912" fmla="*/ 1127516 h 2376305"/>
                  <a:gd name="connsiteX913" fmla="*/ 314 w 4116702"/>
                  <a:gd name="connsiteY913" fmla="*/ 1126074 h 2376305"/>
                  <a:gd name="connsiteX914" fmla="*/ 262 w 4116702"/>
                  <a:gd name="connsiteY914" fmla="*/ 1125833 h 2376305"/>
                  <a:gd name="connsiteX915" fmla="*/ 314 w 4116702"/>
                  <a:gd name="connsiteY915" fmla="*/ 1125592 h 2376305"/>
                  <a:gd name="connsiteX916" fmla="*/ 1 w 4116702"/>
                  <a:gd name="connsiteY916" fmla="*/ 1124148 h 2376305"/>
                  <a:gd name="connsiteX917" fmla="*/ 314 w 4116702"/>
                  <a:gd name="connsiteY917" fmla="*/ 1122705 h 2376305"/>
                  <a:gd name="connsiteX918" fmla="*/ 262 w 4116702"/>
                  <a:gd name="connsiteY918" fmla="*/ 1122464 h 2376305"/>
                  <a:gd name="connsiteX919" fmla="*/ 314 w 4116702"/>
                  <a:gd name="connsiteY919" fmla="*/ 1122223 h 2376305"/>
                  <a:gd name="connsiteX920" fmla="*/ 1 w 4116702"/>
                  <a:gd name="connsiteY920" fmla="*/ 1120779 h 2376305"/>
                  <a:gd name="connsiteX921" fmla="*/ 314 w 4116702"/>
                  <a:gd name="connsiteY921" fmla="*/ 1119337 h 2376305"/>
                  <a:gd name="connsiteX922" fmla="*/ 262 w 4116702"/>
                  <a:gd name="connsiteY922" fmla="*/ 1119096 h 2376305"/>
                  <a:gd name="connsiteX923" fmla="*/ 314 w 4116702"/>
                  <a:gd name="connsiteY923" fmla="*/ 1118855 h 2376305"/>
                  <a:gd name="connsiteX924" fmla="*/ 1 w 4116702"/>
                  <a:gd name="connsiteY924" fmla="*/ 1117411 h 2376305"/>
                  <a:gd name="connsiteX925" fmla="*/ 314 w 4116702"/>
                  <a:gd name="connsiteY925" fmla="*/ 1115968 h 2376305"/>
                  <a:gd name="connsiteX926" fmla="*/ 262 w 4116702"/>
                  <a:gd name="connsiteY926" fmla="*/ 1115727 h 2376305"/>
                  <a:gd name="connsiteX927" fmla="*/ 314 w 4116702"/>
                  <a:gd name="connsiteY927" fmla="*/ 1115486 h 2376305"/>
                  <a:gd name="connsiteX928" fmla="*/ 1 w 4116702"/>
                  <a:gd name="connsiteY928" fmla="*/ 1114042 h 2376305"/>
                  <a:gd name="connsiteX929" fmla="*/ 314 w 4116702"/>
                  <a:gd name="connsiteY929" fmla="*/ 1112600 h 2376305"/>
                  <a:gd name="connsiteX930" fmla="*/ 262 w 4116702"/>
                  <a:gd name="connsiteY930" fmla="*/ 1112358 h 2376305"/>
                  <a:gd name="connsiteX931" fmla="*/ 314 w 4116702"/>
                  <a:gd name="connsiteY931" fmla="*/ 1112118 h 2376305"/>
                  <a:gd name="connsiteX932" fmla="*/ 1 w 4116702"/>
                  <a:gd name="connsiteY932" fmla="*/ 1110673 h 2376305"/>
                  <a:gd name="connsiteX933" fmla="*/ 314 w 4116702"/>
                  <a:gd name="connsiteY933" fmla="*/ 1109229 h 2376305"/>
                  <a:gd name="connsiteX934" fmla="*/ 262 w 4116702"/>
                  <a:gd name="connsiteY934" fmla="*/ 1108989 h 2376305"/>
                  <a:gd name="connsiteX935" fmla="*/ 314 w 4116702"/>
                  <a:gd name="connsiteY935" fmla="*/ 1108749 h 2376305"/>
                  <a:gd name="connsiteX936" fmla="*/ 0 w 4116702"/>
                  <a:gd name="connsiteY936" fmla="*/ 1107304 h 2376305"/>
                  <a:gd name="connsiteX937" fmla="*/ 314 w 4116702"/>
                  <a:gd name="connsiteY937" fmla="*/ 1105860 h 2376305"/>
                  <a:gd name="connsiteX938" fmla="*/ 262 w 4116702"/>
                  <a:gd name="connsiteY938" fmla="*/ 1105620 h 2376305"/>
                  <a:gd name="connsiteX939" fmla="*/ 314 w 4116702"/>
                  <a:gd name="connsiteY939" fmla="*/ 1105380 h 2376305"/>
                  <a:gd name="connsiteX940" fmla="*/ 0 w 4116702"/>
                  <a:gd name="connsiteY940" fmla="*/ 1103935 h 2376305"/>
                  <a:gd name="connsiteX941" fmla="*/ 314 w 4116702"/>
                  <a:gd name="connsiteY941" fmla="*/ 1102492 h 2376305"/>
                  <a:gd name="connsiteX942" fmla="*/ 262 w 4116702"/>
                  <a:gd name="connsiteY942" fmla="*/ 1102252 h 2376305"/>
                  <a:gd name="connsiteX943" fmla="*/ 314 w 4116702"/>
                  <a:gd name="connsiteY943" fmla="*/ 1102012 h 2376305"/>
                  <a:gd name="connsiteX944" fmla="*/ 0 w 4116702"/>
                  <a:gd name="connsiteY944" fmla="*/ 1100567 h 2376305"/>
                  <a:gd name="connsiteX945" fmla="*/ 314 w 4116702"/>
                  <a:gd name="connsiteY945" fmla="*/ 1099123 h 2376305"/>
                  <a:gd name="connsiteX946" fmla="*/ 262 w 4116702"/>
                  <a:gd name="connsiteY946" fmla="*/ 1098883 h 2376305"/>
                  <a:gd name="connsiteX947" fmla="*/ 314 w 4116702"/>
                  <a:gd name="connsiteY947" fmla="*/ 1098643 h 2376305"/>
                  <a:gd name="connsiteX948" fmla="*/ 0 w 4116702"/>
                  <a:gd name="connsiteY948" fmla="*/ 1097198 h 2376305"/>
                  <a:gd name="connsiteX949" fmla="*/ 314 w 4116702"/>
                  <a:gd name="connsiteY949" fmla="*/ 1095755 h 2376305"/>
                  <a:gd name="connsiteX950" fmla="*/ 262 w 4116702"/>
                  <a:gd name="connsiteY950" fmla="*/ 1095515 h 2376305"/>
                  <a:gd name="connsiteX951" fmla="*/ 314 w 4116702"/>
                  <a:gd name="connsiteY951" fmla="*/ 1095275 h 2376305"/>
                  <a:gd name="connsiteX952" fmla="*/ 0 w 4116702"/>
                  <a:gd name="connsiteY952" fmla="*/ 1093829 h 2376305"/>
                  <a:gd name="connsiteX953" fmla="*/ 314 w 4116702"/>
                  <a:gd name="connsiteY953" fmla="*/ 1092386 h 2376305"/>
                  <a:gd name="connsiteX954" fmla="*/ 262 w 4116702"/>
                  <a:gd name="connsiteY954" fmla="*/ 1092146 h 2376305"/>
                  <a:gd name="connsiteX955" fmla="*/ 314 w 4116702"/>
                  <a:gd name="connsiteY955" fmla="*/ 1091906 h 2376305"/>
                  <a:gd name="connsiteX956" fmla="*/ 0 w 4116702"/>
                  <a:gd name="connsiteY956" fmla="*/ 1090461 h 2376305"/>
                  <a:gd name="connsiteX957" fmla="*/ 314 w 4116702"/>
                  <a:gd name="connsiteY957" fmla="*/ 1089018 h 2376305"/>
                  <a:gd name="connsiteX958" fmla="*/ 262 w 4116702"/>
                  <a:gd name="connsiteY958" fmla="*/ 1088777 h 2376305"/>
                  <a:gd name="connsiteX959" fmla="*/ 314 w 4116702"/>
                  <a:gd name="connsiteY959" fmla="*/ 1088535 h 2376305"/>
                  <a:gd name="connsiteX960" fmla="*/ 1 w 4116702"/>
                  <a:gd name="connsiteY960" fmla="*/ 1087091 h 2376305"/>
                  <a:gd name="connsiteX961" fmla="*/ 314 w 4116702"/>
                  <a:gd name="connsiteY961" fmla="*/ 1085649 h 2376305"/>
                  <a:gd name="connsiteX962" fmla="*/ 262 w 4116702"/>
                  <a:gd name="connsiteY962" fmla="*/ 1085408 h 2376305"/>
                  <a:gd name="connsiteX963" fmla="*/ 314 w 4116702"/>
                  <a:gd name="connsiteY963" fmla="*/ 1085167 h 2376305"/>
                  <a:gd name="connsiteX964" fmla="*/ 1 w 4116702"/>
                  <a:gd name="connsiteY964" fmla="*/ 1083723 h 2376305"/>
                  <a:gd name="connsiteX965" fmla="*/ 314 w 4116702"/>
                  <a:gd name="connsiteY965" fmla="*/ 1082280 h 2376305"/>
                  <a:gd name="connsiteX966" fmla="*/ 262 w 4116702"/>
                  <a:gd name="connsiteY966" fmla="*/ 1082039 h 2376305"/>
                  <a:gd name="connsiteX967" fmla="*/ 314 w 4116702"/>
                  <a:gd name="connsiteY967" fmla="*/ 1081798 h 2376305"/>
                  <a:gd name="connsiteX968" fmla="*/ 1 w 4116702"/>
                  <a:gd name="connsiteY968" fmla="*/ 1080354 h 2376305"/>
                  <a:gd name="connsiteX969" fmla="*/ 314 w 4116702"/>
                  <a:gd name="connsiteY969" fmla="*/ 1078912 h 2376305"/>
                  <a:gd name="connsiteX970" fmla="*/ 262 w 4116702"/>
                  <a:gd name="connsiteY970" fmla="*/ 1078671 h 2376305"/>
                  <a:gd name="connsiteX971" fmla="*/ 314 w 4116702"/>
                  <a:gd name="connsiteY971" fmla="*/ 1078430 h 2376305"/>
                  <a:gd name="connsiteX972" fmla="*/ 1 w 4116702"/>
                  <a:gd name="connsiteY972" fmla="*/ 1076986 h 2376305"/>
                  <a:gd name="connsiteX973" fmla="*/ 314 w 4116702"/>
                  <a:gd name="connsiteY973" fmla="*/ 1075543 h 2376305"/>
                  <a:gd name="connsiteX974" fmla="*/ 262 w 4116702"/>
                  <a:gd name="connsiteY974" fmla="*/ 1075302 h 2376305"/>
                  <a:gd name="connsiteX975" fmla="*/ 314 w 4116702"/>
                  <a:gd name="connsiteY975" fmla="*/ 1075061 h 2376305"/>
                  <a:gd name="connsiteX976" fmla="*/ 1 w 4116702"/>
                  <a:gd name="connsiteY976" fmla="*/ 1073617 h 2376305"/>
                  <a:gd name="connsiteX977" fmla="*/ 314 w 4116702"/>
                  <a:gd name="connsiteY977" fmla="*/ 1072175 h 2376305"/>
                  <a:gd name="connsiteX978" fmla="*/ 262 w 4116702"/>
                  <a:gd name="connsiteY978" fmla="*/ 1071934 h 2376305"/>
                  <a:gd name="connsiteX979" fmla="*/ 314 w 4116702"/>
                  <a:gd name="connsiteY979" fmla="*/ 1071693 h 2376305"/>
                  <a:gd name="connsiteX980" fmla="*/ 1 w 4116702"/>
                  <a:gd name="connsiteY980" fmla="*/ 1070248 h 2376305"/>
                  <a:gd name="connsiteX981" fmla="*/ 314 w 4116702"/>
                  <a:gd name="connsiteY981" fmla="*/ 1068806 h 2376305"/>
                  <a:gd name="connsiteX982" fmla="*/ 262 w 4116702"/>
                  <a:gd name="connsiteY982" fmla="*/ 1068565 h 2376305"/>
                  <a:gd name="connsiteX983" fmla="*/ 314 w 4116702"/>
                  <a:gd name="connsiteY983" fmla="*/ 1068324 h 2376305"/>
                  <a:gd name="connsiteX984" fmla="*/ 1 w 4116702"/>
                  <a:gd name="connsiteY984" fmla="*/ 1066880 h 2376305"/>
                  <a:gd name="connsiteX985" fmla="*/ 314 w 4116702"/>
                  <a:gd name="connsiteY985" fmla="*/ 1065437 h 2376305"/>
                  <a:gd name="connsiteX986" fmla="*/ 262 w 4116702"/>
                  <a:gd name="connsiteY986" fmla="*/ 1065196 h 2376305"/>
                  <a:gd name="connsiteX987" fmla="*/ 314 w 4116702"/>
                  <a:gd name="connsiteY987" fmla="*/ 1064955 h 2376305"/>
                  <a:gd name="connsiteX988" fmla="*/ 1 w 4116702"/>
                  <a:gd name="connsiteY988" fmla="*/ 1063511 h 2376305"/>
                  <a:gd name="connsiteX989" fmla="*/ 314 w 4116702"/>
                  <a:gd name="connsiteY989" fmla="*/ 1062069 h 2376305"/>
                  <a:gd name="connsiteX990" fmla="*/ 262 w 4116702"/>
                  <a:gd name="connsiteY990" fmla="*/ 1061828 h 2376305"/>
                  <a:gd name="connsiteX991" fmla="*/ 314 w 4116702"/>
                  <a:gd name="connsiteY991" fmla="*/ 1061587 h 2376305"/>
                  <a:gd name="connsiteX992" fmla="*/ 1 w 4116702"/>
                  <a:gd name="connsiteY992" fmla="*/ 1060143 h 2376305"/>
                  <a:gd name="connsiteX993" fmla="*/ 314 w 4116702"/>
                  <a:gd name="connsiteY993" fmla="*/ 1058700 h 2376305"/>
                  <a:gd name="connsiteX994" fmla="*/ 262 w 4116702"/>
                  <a:gd name="connsiteY994" fmla="*/ 1058459 h 2376305"/>
                  <a:gd name="connsiteX995" fmla="*/ 314 w 4116702"/>
                  <a:gd name="connsiteY995" fmla="*/ 1058218 h 2376305"/>
                  <a:gd name="connsiteX996" fmla="*/ 1 w 4116702"/>
                  <a:gd name="connsiteY996" fmla="*/ 1056774 h 2376305"/>
                  <a:gd name="connsiteX997" fmla="*/ 314 w 4116702"/>
                  <a:gd name="connsiteY997" fmla="*/ 1055330 h 2376305"/>
                  <a:gd name="connsiteX998" fmla="*/ 262 w 4116702"/>
                  <a:gd name="connsiteY998" fmla="*/ 1055090 h 2376305"/>
                  <a:gd name="connsiteX999" fmla="*/ 314 w 4116702"/>
                  <a:gd name="connsiteY999" fmla="*/ 1054850 h 2376305"/>
                  <a:gd name="connsiteX1000" fmla="*/ 0 w 4116702"/>
                  <a:gd name="connsiteY1000" fmla="*/ 1053405 h 2376305"/>
                  <a:gd name="connsiteX1001" fmla="*/ 314 w 4116702"/>
                  <a:gd name="connsiteY1001" fmla="*/ 1051961 h 2376305"/>
                  <a:gd name="connsiteX1002" fmla="*/ 262 w 4116702"/>
                  <a:gd name="connsiteY1002" fmla="*/ 1051721 h 2376305"/>
                  <a:gd name="connsiteX1003" fmla="*/ 314 w 4116702"/>
                  <a:gd name="connsiteY1003" fmla="*/ 1051481 h 2376305"/>
                  <a:gd name="connsiteX1004" fmla="*/ 0 w 4116702"/>
                  <a:gd name="connsiteY1004" fmla="*/ 1050036 h 2376305"/>
                  <a:gd name="connsiteX1005" fmla="*/ 314 w 4116702"/>
                  <a:gd name="connsiteY1005" fmla="*/ 1048593 h 2376305"/>
                  <a:gd name="connsiteX1006" fmla="*/ 262 w 4116702"/>
                  <a:gd name="connsiteY1006" fmla="*/ 1048352 h 2376305"/>
                  <a:gd name="connsiteX1007" fmla="*/ 314 w 4116702"/>
                  <a:gd name="connsiteY1007" fmla="*/ 1048112 h 2376305"/>
                  <a:gd name="connsiteX1008" fmla="*/ 0 w 4116702"/>
                  <a:gd name="connsiteY1008" fmla="*/ 1046667 h 2376305"/>
                  <a:gd name="connsiteX1009" fmla="*/ 314 w 4116702"/>
                  <a:gd name="connsiteY1009" fmla="*/ 1045224 h 2376305"/>
                  <a:gd name="connsiteX1010" fmla="*/ 262 w 4116702"/>
                  <a:gd name="connsiteY1010" fmla="*/ 1044984 h 2376305"/>
                  <a:gd name="connsiteX1011" fmla="*/ 314 w 4116702"/>
                  <a:gd name="connsiteY1011" fmla="*/ 1044744 h 2376305"/>
                  <a:gd name="connsiteX1012" fmla="*/ 0 w 4116702"/>
                  <a:gd name="connsiteY1012" fmla="*/ 1043299 h 2376305"/>
                  <a:gd name="connsiteX1013" fmla="*/ 314 w 4116702"/>
                  <a:gd name="connsiteY1013" fmla="*/ 1041855 h 2376305"/>
                  <a:gd name="connsiteX1014" fmla="*/ 262 w 4116702"/>
                  <a:gd name="connsiteY1014" fmla="*/ 1041615 h 2376305"/>
                  <a:gd name="connsiteX1015" fmla="*/ 314 w 4116702"/>
                  <a:gd name="connsiteY1015" fmla="*/ 1041375 h 2376305"/>
                  <a:gd name="connsiteX1016" fmla="*/ 0 w 4116702"/>
                  <a:gd name="connsiteY1016" fmla="*/ 1039930 h 2376305"/>
                  <a:gd name="connsiteX1017" fmla="*/ 314 w 4116702"/>
                  <a:gd name="connsiteY1017" fmla="*/ 1038487 h 2376305"/>
                  <a:gd name="connsiteX1018" fmla="*/ 262 w 4116702"/>
                  <a:gd name="connsiteY1018" fmla="*/ 1038247 h 2376305"/>
                  <a:gd name="connsiteX1019" fmla="*/ 314 w 4116702"/>
                  <a:gd name="connsiteY1019" fmla="*/ 1038007 h 2376305"/>
                  <a:gd name="connsiteX1020" fmla="*/ 0 w 4116702"/>
                  <a:gd name="connsiteY1020" fmla="*/ 1036562 h 2376305"/>
                  <a:gd name="connsiteX1021" fmla="*/ 314 w 4116702"/>
                  <a:gd name="connsiteY1021" fmla="*/ 1035118 h 2376305"/>
                  <a:gd name="connsiteX1022" fmla="*/ 262 w 4116702"/>
                  <a:gd name="connsiteY1022" fmla="*/ 1034878 h 2376305"/>
                  <a:gd name="connsiteX1023" fmla="*/ 314 w 4116702"/>
                  <a:gd name="connsiteY1023" fmla="*/ 1034638 h 2376305"/>
                  <a:gd name="connsiteX1024" fmla="*/ 0 w 4116702"/>
                  <a:gd name="connsiteY1024" fmla="*/ 1033193 h 2376305"/>
                  <a:gd name="connsiteX1025" fmla="*/ 314 w 4116702"/>
                  <a:gd name="connsiteY1025" fmla="*/ 1031750 h 2376305"/>
                  <a:gd name="connsiteX1026" fmla="*/ 262 w 4116702"/>
                  <a:gd name="connsiteY1026" fmla="*/ 1031509 h 2376305"/>
                  <a:gd name="connsiteX1027" fmla="*/ 314 w 4116702"/>
                  <a:gd name="connsiteY1027" fmla="*/ 1031268 h 2376305"/>
                  <a:gd name="connsiteX1028" fmla="*/ 1 w 4116702"/>
                  <a:gd name="connsiteY1028" fmla="*/ 1029824 h 2376305"/>
                  <a:gd name="connsiteX1029" fmla="*/ 314 w 4116702"/>
                  <a:gd name="connsiteY1029" fmla="*/ 1028381 h 2376305"/>
                  <a:gd name="connsiteX1030" fmla="*/ 262 w 4116702"/>
                  <a:gd name="connsiteY1030" fmla="*/ 1028140 h 2376305"/>
                  <a:gd name="connsiteX1031" fmla="*/ 314 w 4116702"/>
                  <a:gd name="connsiteY1031" fmla="*/ 1027899 h 2376305"/>
                  <a:gd name="connsiteX1032" fmla="*/ 1 w 4116702"/>
                  <a:gd name="connsiteY1032" fmla="*/ 1026455 h 2376305"/>
                  <a:gd name="connsiteX1033" fmla="*/ 314 w 4116702"/>
                  <a:gd name="connsiteY1033" fmla="*/ 1025012 h 2376305"/>
                  <a:gd name="connsiteX1034" fmla="*/ 262 w 4116702"/>
                  <a:gd name="connsiteY1034" fmla="*/ 1024771 h 2376305"/>
                  <a:gd name="connsiteX1035" fmla="*/ 314 w 4116702"/>
                  <a:gd name="connsiteY1035" fmla="*/ 1024530 h 2376305"/>
                  <a:gd name="connsiteX1036" fmla="*/ 1 w 4116702"/>
                  <a:gd name="connsiteY1036" fmla="*/ 1023086 h 2376305"/>
                  <a:gd name="connsiteX1037" fmla="*/ 314 w 4116702"/>
                  <a:gd name="connsiteY1037" fmla="*/ 1021644 h 2376305"/>
                  <a:gd name="connsiteX1038" fmla="*/ 262 w 4116702"/>
                  <a:gd name="connsiteY1038" fmla="*/ 1021403 h 2376305"/>
                  <a:gd name="connsiteX1039" fmla="*/ 314 w 4116702"/>
                  <a:gd name="connsiteY1039" fmla="*/ 1021162 h 2376305"/>
                  <a:gd name="connsiteX1040" fmla="*/ 1 w 4116702"/>
                  <a:gd name="connsiteY1040" fmla="*/ 1019718 h 2376305"/>
                  <a:gd name="connsiteX1041" fmla="*/ 314 w 4116702"/>
                  <a:gd name="connsiteY1041" fmla="*/ 1018275 h 2376305"/>
                  <a:gd name="connsiteX1042" fmla="*/ 262 w 4116702"/>
                  <a:gd name="connsiteY1042" fmla="*/ 1018034 h 2376305"/>
                  <a:gd name="connsiteX1043" fmla="*/ 314 w 4116702"/>
                  <a:gd name="connsiteY1043" fmla="*/ 1017793 h 2376305"/>
                  <a:gd name="connsiteX1044" fmla="*/ 1 w 4116702"/>
                  <a:gd name="connsiteY1044" fmla="*/ 1016349 h 2376305"/>
                  <a:gd name="connsiteX1045" fmla="*/ 314 w 4116702"/>
                  <a:gd name="connsiteY1045" fmla="*/ 1014907 h 2376305"/>
                  <a:gd name="connsiteX1046" fmla="*/ 262 w 4116702"/>
                  <a:gd name="connsiteY1046" fmla="*/ 1014666 h 2376305"/>
                  <a:gd name="connsiteX1047" fmla="*/ 314 w 4116702"/>
                  <a:gd name="connsiteY1047" fmla="*/ 1014425 h 2376305"/>
                  <a:gd name="connsiteX1048" fmla="*/ 1 w 4116702"/>
                  <a:gd name="connsiteY1048" fmla="*/ 1012981 h 2376305"/>
                  <a:gd name="connsiteX1049" fmla="*/ 314 w 4116702"/>
                  <a:gd name="connsiteY1049" fmla="*/ 1011538 h 2376305"/>
                  <a:gd name="connsiteX1050" fmla="*/ 262 w 4116702"/>
                  <a:gd name="connsiteY1050" fmla="*/ 1011297 h 2376305"/>
                  <a:gd name="connsiteX1051" fmla="*/ 314 w 4116702"/>
                  <a:gd name="connsiteY1051" fmla="*/ 1011056 h 2376305"/>
                  <a:gd name="connsiteX1052" fmla="*/ 1 w 4116702"/>
                  <a:gd name="connsiteY1052" fmla="*/ 1009612 h 2376305"/>
                  <a:gd name="connsiteX1053" fmla="*/ 314 w 4116702"/>
                  <a:gd name="connsiteY1053" fmla="*/ 1008170 h 2376305"/>
                  <a:gd name="connsiteX1054" fmla="*/ 262 w 4116702"/>
                  <a:gd name="connsiteY1054" fmla="*/ 1007928 h 2376305"/>
                  <a:gd name="connsiteX1055" fmla="*/ 314 w 4116702"/>
                  <a:gd name="connsiteY1055" fmla="*/ 1007687 h 2376305"/>
                  <a:gd name="connsiteX1056" fmla="*/ 1 w 4116702"/>
                  <a:gd name="connsiteY1056" fmla="*/ 1006243 h 2376305"/>
                  <a:gd name="connsiteX1057" fmla="*/ 314 w 4116702"/>
                  <a:gd name="connsiteY1057" fmla="*/ 1004801 h 2376305"/>
                  <a:gd name="connsiteX1058" fmla="*/ 262 w 4116702"/>
                  <a:gd name="connsiteY1058" fmla="*/ 1004560 h 2376305"/>
                  <a:gd name="connsiteX1059" fmla="*/ 314 w 4116702"/>
                  <a:gd name="connsiteY1059" fmla="*/ 1004319 h 2376305"/>
                  <a:gd name="connsiteX1060" fmla="*/ 1 w 4116702"/>
                  <a:gd name="connsiteY1060" fmla="*/ 1002875 h 2376305"/>
                  <a:gd name="connsiteX1061" fmla="*/ 314 w 4116702"/>
                  <a:gd name="connsiteY1061" fmla="*/ 1001430 h 2376305"/>
                  <a:gd name="connsiteX1062" fmla="*/ 262 w 4116702"/>
                  <a:gd name="connsiteY1062" fmla="*/ 1001190 h 2376305"/>
                  <a:gd name="connsiteX1063" fmla="*/ 314 w 4116702"/>
                  <a:gd name="connsiteY1063" fmla="*/ 1000950 h 2376305"/>
                  <a:gd name="connsiteX1064" fmla="*/ 0 w 4116702"/>
                  <a:gd name="connsiteY1064" fmla="*/ 999505 h 2376305"/>
                  <a:gd name="connsiteX1065" fmla="*/ 314 w 4116702"/>
                  <a:gd name="connsiteY1065" fmla="*/ 998062 h 2376305"/>
                  <a:gd name="connsiteX1066" fmla="*/ 262 w 4116702"/>
                  <a:gd name="connsiteY1066" fmla="*/ 997822 h 2376305"/>
                  <a:gd name="connsiteX1067" fmla="*/ 314 w 4116702"/>
                  <a:gd name="connsiteY1067" fmla="*/ 997582 h 2376305"/>
                  <a:gd name="connsiteX1068" fmla="*/ 0 w 4116702"/>
                  <a:gd name="connsiteY1068" fmla="*/ 996137 h 2376305"/>
                  <a:gd name="connsiteX1069" fmla="*/ 314 w 4116702"/>
                  <a:gd name="connsiteY1069" fmla="*/ 994693 h 2376305"/>
                  <a:gd name="connsiteX1070" fmla="*/ 262 w 4116702"/>
                  <a:gd name="connsiteY1070" fmla="*/ 994453 h 2376305"/>
                  <a:gd name="connsiteX1071" fmla="*/ 314 w 4116702"/>
                  <a:gd name="connsiteY1071" fmla="*/ 994213 h 2376305"/>
                  <a:gd name="connsiteX1072" fmla="*/ 0 w 4116702"/>
                  <a:gd name="connsiteY1072" fmla="*/ 992768 h 2376305"/>
                  <a:gd name="connsiteX1073" fmla="*/ 314 w 4116702"/>
                  <a:gd name="connsiteY1073" fmla="*/ 991325 h 2376305"/>
                  <a:gd name="connsiteX1074" fmla="*/ 262 w 4116702"/>
                  <a:gd name="connsiteY1074" fmla="*/ 991085 h 2376305"/>
                  <a:gd name="connsiteX1075" fmla="*/ 314 w 4116702"/>
                  <a:gd name="connsiteY1075" fmla="*/ 990845 h 2376305"/>
                  <a:gd name="connsiteX1076" fmla="*/ 0 w 4116702"/>
                  <a:gd name="connsiteY1076" fmla="*/ 989399 h 2376305"/>
                  <a:gd name="connsiteX1077" fmla="*/ 314 w 4116702"/>
                  <a:gd name="connsiteY1077" fmla="*/ 987956 h 2376305"/>
                  <a:gd name="connsiteX1078" fmla="*/ 262 w 4116702"/>
                  <a:gd name="connsiteY1078" fmla="*/ 987716 h 2376305"/>
                  <a:gd name="connsiteX1079" fmla="*/ 314 w 4116702"/>
                  <a:gd name="connsiteY1079" fmla="*/ 987476 h 2376305"/>
                  <a:gd name="connsiteX1080" fmla="*/ 0 w 4116702"/>
                  <a:gd name="connsiteY1080" fmla="*/ 986031 h 2376305"/>
                  <a:gd name="connsiteX1081" fmla="*/ 314 w 4116702"/>
                  <a:gd name="connsiteY1081" fmla="*/ 984588 h 2376305"/>
                  <a:gd name="connsiteX1082" fmla="*/ 262 w 4116702"/>
                  <a:gd name="connsiteY1082" fmla="*/ 984347 h 2376305"/>
                  <a:gd name="connsiteX1083" fmla="*/ 314 w 4116702"/>
                  <a:gd name="connsiteY1083" fmla="*/ 984107 h 2376305"/>
                  <a:gd name="connsiteX1084" fmla="*/ 0 w 4116702"/>
                  <a:gd name="connsiteY1084" fmla="*/ 982662 h 2376305"/>
                  <a:gd name="connsiteX1085" fmla="*/ 314 w 4116702"/>
                  <a:gd name="connsiteY1085" fmla="*/ 981219 h 2376305"/>
                  <a:gd name="connsiteX1086" fmla="*/ 262 w 4116702"/>
                  <a:gd name="connsiteY1086" fmla="*/ 980979 h 2376305"/>
                  <a:gd name="connsiteX1087" fmla="*/ 314 w 4116702"/>
                  <a:gd name="connsiteY1087" fmla="*/ 980739 h 2376305"/>
                  <a:gd name="connsiteX1088" fmla="*/ 0 w 4116702"/>
                  <a:gd name="connsiteY1088" fmla="*/ 979294 h 2376305"/>
                  <a:gd name="connsiteX1089" fmla="*/ 314 w 4116702"/>
                  <a:gd name="connsiteY1089" fmla="*/ 977850 h 2376305"/>
                  <a:gd name="connsiteX1090" fmla="*/ 262 w 4116702"/>
                  <a:gd name="connsiteY1090" fmla="*/ 977609 h 2376305"/>
                  <a:gd name="connsiteX1091" fmla="*/ 314 w 4116702"/>
                  <a:gd name="connsiteY1091" fmla="*/ 977368 h 2376305"/>
                  <a:gd name="connsiteX1092" fmla="*/ 1 w 4116702"/>
                  <a:gd name="connsiteY1092" fmla="*/ 975924 h 2376305"/>
                  <a:gd name="connsiteX1093" fmla="*/ 314 w 4116702"/>
                  <a:gd name="connsiteY1093" fmla="*/ 974482 h 2376305"/>
                  <a:gd name="connsiteX1094" fmla="*/ 262 w 4116702"/>
                  <a:gd name="connsiteY1094" fmla="*/ 974241 h 2376305"/>
                  <a:gd name="connsiteX1095" fmla="*/ 314 w 4116702"/>
                  <a:gd name="connsiteY1095" fmla="*/ 974000 h 2376305"/>
                  <a:gd name="connsiteX1096" fmla="*/ 1 w 4116702"/>
                  <a:gd name="connsiteY1096" fmla="*/ 972556 h 2376305"/>
                  <a:gd name="connsiteX1097" fmla="*/ 314 w 4116702"/>
                  <a:gd name="connsiteY1097" fmla="*/ 971113 h 2376305"/>
                  <a:gd name="connsiteX1098" fmla="*/ 262 w 4116702"/>
                  <a:gd name="connsiteY1098" fmla="*/ 970872 h 2376305"/>
                  <a:gd name="connsiteX1099" fmla="*/ 314 w 4116702"/>
                  <a:gd name="connsiteY1099" fmla="*/ 970631 h 2376305"/>
                  <a:gd name="connsiteX1100" fmla="*/ 1 w 4116702"/>
                  <a:gd name="connsiteY1100" fmla="*/ 969187 h 2376305"/>
                  <a:gd name="connsiteX1101" fmla="*/ 314 w 4116702"/>
                  <a:gd name="connsiteY1101" fmla="*/ 967745 h 2376305"/>
                  <a:gd name="connsiteX1102" fmla="*/ 262 w 4116702"/>
                  <a:gd name="connsiteY1102" fmla="*/ 967503 h 2376305"/>
                  <a:gd name="connsiteX1103" fmla="*/ 314 w 4116702"/>
                  <a:gd name="connsiteY1103" fmla="*/ 967263 h 2376305"/>
                  <a:gd name="connsiteX1104" fmla="*/ 1 w 4116702"/>
                  <a:gd name="connsiteY1104" fmla="*/ 965818 h 2376305"/>
                  <a:gd name="connsiteX1105" fmla="*/ 314 w 4116702"/>
                  <a:gd name="connsiteY1105" fmla="*/ 964376 h 2376305"/>
                  <a:gd name="connsiteX1106" fmla="*/ 262 w 4116702"/>
                  <a:gd name="connsiteY1106" fmla="*/ 964135 h 2376305"/>
                  <a:gd name="connsiteX1107" fmla="*/ 314 w 4116702"/>
                  <a:gd name="connsiteY1107" fmla="*/ 963894 h 2376305"/>
                  <a:gd name="connsiteX1108" fmla="*/ 1 w 4116702"/>
                  <a:gd name="connsiteY1108" fmla="*/ 962450 h 2376305"/>
                  <a:gd name="connsiteX1109" fmla="*/ 314 w 4116702"/>
                  <a:gd name="connsiteY1109" fmla="*/ 961007 h 2376305"/>
                  <a:gd name="connsiteX1110" fmla="*/ 262 w 4116702"/>
                  <a:gd name="connsiteY1110" fmla="*/ 960766 h 2376305"/>
                  <a:gd name="connsiteX1111" fmla="*/ 314 w 4116702"/>
                  <a:gd name="connsiteY1111" fmla="*/ 960525 h 2376305"/>
                  <a:gd name="connsiteX1112" fmla="*/ 1 w 4116702"/>
                  <a:gd name="connsiteY1112" fmla="*/ 959081 h 2376305"/>
                  <a:gd name="connsiteX1113" fmla="*/ 314 w 4116702"/>
                  <a:gd name="connsiteY1113" fmla="*/ 957639 h 2376305"/>
                  <a:gd name="connsiteX1114" fmla="*/ 262 w 4116702"/>
                  <a:gd name="connsiteY1114" fmla="*/ 957398 h 2376305"/>
                  <a:gd name="connsiteX1115" fmla="*/ 314 w 4116702"/>
                  <a:gd name="connsiteY1115" fmla="*/ 957157 h 2376305"/>
                  <a:gd name="connsiteX1116" fmla="*/ 1 w 4116702"/>
                  <a:gd name="connsiteY1116" fmla="*/ 955713 h 2376305"/>
                  <a:gd name="connsiteX1117" fmla="*/ 314 w 4116702"/>
                  <a:gd name="connsiteY1117" fmla="*/ 954270 h 2376305"/>
                  <a:gd name="connsiteX1118" fmla="*/ 157 w 4116702"/>
                  <a:gd name="connsiteY1118" fmla="*/ 953549 h 2376305"/>
                  <a:gd name="connsiteX1119" fmla="*/ 10576 w 4116702"/>
                  <a:gd name="connsiteY1119" fmla="*/ 857780 h 2376305"/>
                  <a:gd name="connsiteX1120" fmla="*/ 2058351 w 4116702"/>
                  <a:gd name="connsiteY1120" fmla="*/ 0 h 237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Lst>
                <a:rect l="l" t="t" r="r" b="b"/>
                <a:pathLst>
                  <a:path w="4116702" h="2376305">
                    <a:moveTo>
                      <a:pt x="2058351" y="0"/>
                    </a:moveTo>
                    <a:cubicBezTo>
                      <a:pt x="3124124" y="0"/>
                      <a:pt x="4000716" y="375977"/>
                      <a:pt x="4106127" y="857780"/>
                    </a:cubicBezTo>
                    <a:lnTo>
                      <a:pt x="4116545" y="953548"/>
                    </a:lnTo>
                    <a:lnTo>
                      <a:pt x="4116388" y="954270"/>
                    </a:lnTo>
                    <a:lnTo>
                      <a:pt x="4116702" y="955713"/>
                    </a:lnTo>
                    <a:lnTo>
                      <a:pt x="4116388" y="957157"/>
                    </a:lnTo>
                    <a:lnTo>
                      <a:pt x="4116441" y="957398"/>
                    </a:lnTo>
                    <a:lnTo>
                      <a:pt x="4116388" y="957639"/>
                    </a:lnTo>
                    <a:lnTo>
                      <a:pt x="4116702" y="959081"/>
                    </a:lnTo>
                    <a:lnTo>
                      <a:pt x="4116388" y="960525"/>
                    </a:lnTo>
                    <a:lnTo>
                      <a:pt x="4116441" y="960766"/>
                    </a:lnTo>
                    <a:lnTo>
                      <a:pt x="4116388" y="961007"/>
                    </a:lnTo>
                    <a:lnTo>
                      <a:pt x="4116702" y="962450"/>
                    </a:lnTo>
                    <a:lnTo>
                      <a:pt x="4116388" y="963894"/>
                    </a:lnTo>
                    <a:lnTo>
                      <a:pt x="4116441" y="964135"/>
                    </a:lnTo>
                    <a:lnTo>
                      <a:pt x="4116388" y="964376"/>
                    </a:lnTo>
                    <a:lnTo>
                      <a:pt x="4116702" y="965818"/>
                    </a:lnTo>
                    <a:lnTo>
                      <a:pt x="4116388" y="967263"/>
                    </a:lnTo>
                    <a:lnTo>
                      <a:pt x="4116441" y="967503"/>
                    </a:lnTo>
                    <a:lnTo>
                      <a:pt x="4116388" y="967745"/>
                    </a:lnTo>
                    <a:lnTo>
                      <a:pt x="4116702" y="969187"/>
                    </a:lnTo>
                    <a:lnTo>
                      <a:pt x="4116388" y="970631"/>
                    </a:lnTo>
                    <a:lnTo>
                      <a:pt x="4116441" y="970872"/>
                    </a:lnTo>
                    <a:lnTo>
                      <a:pt x="4116388" y="971113"/>
                    </a:lnTo>
                    <a:lnTo>
                      <a:pt x="4116702" y="972556"/>
                    </a:lnTo>
                    <a:lnTo>
                      <a:pt x="4116388" y="974000"/>
                    </a:lnTo>
                    <a:lnTo>
                      <a:pt x="4116441" y="974241"/>
                    </a:lnTo>
                    <a:lnTo>
                      <a:pt x="4116388" y="974482"/>
                    </a:lnTo>
                    <a:lnTo>
                      <a:pt x="4116702" y="975924"/>
                    </a:lnTo>
                    <a:lnTo>
                      <a:pt x="4116388" y="977368"/>
                    </a:lnTo>
                    <a:lnTo>
                      <a:pt x="4116441" y="977609"/>
                    </a:lnTo>
                    <a:lnTo>
                      <a:pt x="4116388" y="977850"/>
                    </a:lnTo>
                    <a:lnTo>
                      <a:pt x="4116702" y="979294"/>
                    </a:lnTo>
                    <a:lnTo>
                      <a:pt x="4116388" y="980739"/>
                    </a:lnTo>
                    <a:lnTo>
                      <a:pt x="4116440" y="980979"/>
                    </a:lnTo>
                    <a:lnTo>
                      <a:pt x="4116388" y="981219"/>
                    </a:lnTo>
                    <a:lnTo>
                      <a:pt x="4116702" y="982662"/>
                    </a:lnTo>
                    <a:lnTo>
                      <a:pt x="4116388" y="984107"/>
                    </a:lnTo>
                    <a:lnTo>
                      <a:pt x="4116440" y="984347"/>
                    </a:lnTo>
                    <a:lnTo>
                      <a:pt x="4116388" y="984588"/>
                    </a:lnTo>
                    <a:lnTo>
                      <a:pt x="4116702" y="986031"/>
                    </a:lnTo>
                    <a:lnTo>
                      <a:pt x="4116388" y="987476"/>
                    </a:lnTo>
                    <a:lnTo>
                      <a:pt x="4116440" y="987716"/>
                    </a:lnTo>
                    <a:lnTo>
                      <a:pt x="4116388" y="987956"/>
                    </a:lnTo>
                    <a:lnTo>
                      <a:pt x="4116702" y="989399"/>
                    </a:lnTo>
                    <a:lnTo>
                      <a:pt x="4116388" y="990845"/>
                    </a:lnTo>
                    <a:lnTo>
                      <a:pt x="4116440" y="991085"/>
                    </a:lnTo>
                    <a:lnTo>
                      <a:pt x="4116388" y="991325"/>
                    </a:lnTo>
                    <a:lnTo>
                      <a:pt x="4116702" y="992768"/>
                    </a:lnTo>
                    <a:lnTo>
                      <a:pt x="4116388" y="994213"/>
                    </a:lnTo>
                    <a:lnTo>
                      <a:pt x="4116440" y="994453"/>
                    </a:lnTo>
                    <a:lnTo>
                      <a:pt x="4116388" y="994693"/>
                    </a:lnTo>
                    <a:lnTo>
                      <a:pt x="4116702" y="996137"/>
                    </a:lnTo>
                    <a:lnTo>
                      <a:pt x="4116388" y="997582"/>
                    </a:lnTo>
                    <a:lnTo>
                      <a:pt x="4116440" y="997822"/>
                    </a:lnTo>
                    <a:lnTo>
                      <a:pt x="4116388" y="998062"/>
                    </a:lnTo>
                    <a:lnTo>
                      <a:pt x="4116702" y="999505"/>
                    </a:lnTo>
                    <a:lnTo>
                      <a:pt x="4116388" y="1000950"/>
                    </a:lnTo>
                    <a:lnTo>
                      <a:pt x="4116440" y="1001190"/>
                    </a:lnTo>
                    <a:lnTo>
                      <a:pt x="4116388" y="1001430"/>
                    </a:lnTo>
                    <a:lnTo>
                      <a:pt x="4116702" y="1002875"/>
                    </a:lnTo>
                    <a:lnTo>
                      <a:pt x="4116388" y="1004319"/>
                    </a:lnTo>
                    <a:lnTo>
                      <a:pt x="4116441" y="1004560"/>
                    </a:lnTo>
                    <a:lnTo>
                      <a:pt x="4116388" y="1004801"/>
                    </a:lnTo>
                    <a:lnTo>
                      <a:pt x="4116702" y="1006243"/>
                    </a:lnTo>
                    <a:lnTo>
                      <a:pt x="4116388" y="1007687"/>
                    </a:lnTo>
                    <a:lnTo>
                      <a:pt x="4116441" y="1007928"/>
                    </a:lnTo>
                    <a:lnTo>
                      <a:pt x="4116388" y="1008170"/>
                    </a:lnTo>
                    <a:lnTo>
                      <a:pt x="4116702" y="1009612"/>
                    </a:lnTo>
                    <a:lnTo>
                      <a:pt x="4116388" y="1011056"/>
                    </a:lnTo>
                    <a:lnTo>
                      <a:pt x="4116441" y="1011297"/>
                    </a:lnTo>
                    <a:lnTo>
                      <a:pt x="4116388" y="1011538"/>
                    </a:lnTo>
                    <a:lnTo>
                      <a:pt x="4116702" y="1012981"/>
                    </a:lnTo>
                    <a:lnTo>
                      <a:pt x="4116388" y="1014425"/>
                    </a:lnTo>
                    <a:lnTo>
                      <a:pt x="4116441" y="1014666"/>
                    </a:lnTo>
                    <a:lnTo>
                      <a:pt x="4116388" y="1014907"/>
                    </a:lnTo>
                    <a:lnTo>
                      <a:pt x="4116702" y="1016349"/>
                    </a:lnTo>
                    <a:lnTo>
                      <a:pt x="4116388" y="1017793"/>
                    </a:lnTo>
                    <a:lnTo>
                      <a:pt x="4116441" y="1018034"/>
                    </a:lnTo>
                    <a:lnTo>
                      <a:pt x="4116388" y="1018275"/>
                    </a:lnTo>
                    <a:lnTo>
                      <a:pt x="4116702" y="1019718"/>
                    </a:lnTo>
                    <a:lnTo>
                      <a:pt x="4116388" y="1021162"/>
                    </a:lnTo>
                    <a:lnTo>
                      <a:pt x="4116441" y="1021403"/>
                    </a:lnTo>
                    <a:lnTo>
                      <a:pt x="4116388" y="1021644"/>
                    </a:lnTo>
                    <a:lnTo>
                      <a:pt x="4116702" y="1023086"/>
                    </a:lnTo>
                    <a:lnTo>
                      <a:pt x="4116388" y="1024530"/>
                    </a:lnTo>
                    <a:lnTo>
                      <a:pt x="4116441" y="1024771"/>
                    </a:lnTo>
                    <a:lnTo>
                      <a:pt x="4116388" y="1025012"/>
                    </a:lnTo>
                    <a:lnTo>
                      <a:pt x="4116702" y="1026455"/>
                    </a:lnTo>
                    <a:lnTo>
                      <a:pt x="4116388" y="1027899"/>
                    </a:lnTo>
                    <a:lnTo>
                      <a:pt x="4116441" y="1028140"/>
                    </a:lnTo>
                    <a:lnTo>
                      <a:pt x="4116388" y="1028381"/>
                    </a:lnTo>
                    <a:lnTo>
                      <a:pt x="4116702" y="1029824"/>
                    </a:lnTo>
                    <a:lnTo>
                      <a:pt x="4116388" y="1031268"/>
                    </a:lnTo>
                    <a:lnTo>
                      <a:pt x="4116441" y="1031509"/>
                    </a:lnTo>
                    <a:lnTo>
                      <a:pt x="4116388" y="1031750"/>
                    </a:lnTo>
                    <a:lnTo>
                      <a:pt x="4116702" y="1033193"/>
                    </a:lnTo>
                    <a:lnTo>
                      <a:pt x="4116388" y="1034638"/>
                    </a:lnTo>
                    <a:lnTo>
                      <a:pt x="4116440" y="1034878"/>
                    </a:lnTo>
                    <a:lnTo>
                      <a:pt x="4116388" y="1035118"/>
                    </a:lnTo>
                    <a:lnTo>
                      <a:pt x="4116702" y="1036562"/>
                    </a:lnTo>
                    <a:lnTo>
                      <a:pt x="4116388" y="1038007"/>
                    </a:lnTo>
                    <a:lnTo>
                      <a:pt x="4116440" y="1038247"/>
                    </a:lnTo>
                    <a:lnTo>
                      <a:pt x="4116388" y="1038487"/>
                    </a:lnTo>
                    <a:lnTo>
                      <a:pt x="4116702" y="1039930"/>
                    </a:lnTo>
                    <a:lnTo>
                      <a:pt x="4116388" y="1041375"/>
                    </a:lnTo>
                    <a:lnTo>
                      <a:pt x="4116440" y="1041615"/>
                    </a:lnTo>
                    <a:lnTo>
                      <a:pt x="4116388" y="1041855"/>
                    </a:lnTo>
                    <a:lnTo>
                      <a:pt x="4116702" y="1043299"/>
                    </a:lnTo>
                    <a:lnTo>
                      <a:pt x="4116388" y="1044744"/>
                    </a:lnTo>
                    <a:lnTo>
                      <a:pt x="4116440" y="1044984"/>
                    </a:lnTo>
                    <a:lnTo>
                      <a:pt x="4116388" y="1045224"/>
                    </a:lnTo>
                    <a:lnTo>
                      <a:pt x="4116702" y="1046667"/>
                    </a:lnTo>
                    <a:lnTo>
                      <a:pt x="4116388" y="1048112"/>
                    </a:lnTo>
                    <a:lnTo>
                      <a:pt x="4116440" y="1048352"/>
                    </a:lnTo>
                    <a:lnTo>
                      <a:pt x="4116388" y="1048593"/>
                    </a:lnTo>
                    <a:lnTo>
                      <a:pt x="4116702" y="1050036"/>
                    </a:lnTo>
                    <a:lnTo>
                      <a:pt x="4116388" y="1051481"/>
                    </a:lnTo>
                    <a:lnTo>
                      <a:pt x="4116440" y="1051721"/>
                    </a:lnTo>
                    <a:lnTo>
                      <a:pt x="4116388" y="1051961"/>
                    </a:lnTo>
                    <a:lnTo>
                      <a:pt x="4116702" y="1053405"/>
                    </a:lnTo>
                    <a:lnTo>
                      <a:pt x="4116388" y="1054850"/>
                    </a:lnTo>
                    <a:lnTo>
                      <a:pt x="4116440" y="1055090"/>
                    </a:lnTo>
                    <a:lnTo>
                      <a:pt x="4116388" y="1055330"/>
                    </a:lnTo>
                    <a:lnTo>
                      <a:pt x="4116702" y="1056774"/>
                    </a:lnTo>
                    <a:lnTo>
                      <a:pt x="4116388" y="1058218"/>
                    </a:lnTo>
                    <a:lnTo>
                      <a:pt x="4116441" y="1058459"/>
                    </a:lnTo>
                    <a:lnTo>
                      <a:pt x="4116388" y="1058700"/>
                    </a:lnTo>
                    <a:lnTo>
                      <a:pt x="4116702" y="1060143"/>
                    </a:lnTo>
                    <a:lnTo>
                      <a:pt x="4116388" y="1061587"/>
                    </a:lnTo>
                    <a:lnTo>
                      <a:pt x="4116441" y="1061828"/>
                    </a:lnTo>
                    <a:lnTo>
                      <a:pt x="4116388" y="1062069"/>
                    </a:lnTo>
                    <a:lnTo>
                      <a:pt x="4116702" y="1063511"/>
                    </a:lnTo>
                    <a:lnTo>
                      <a:pt x="4116388" y="1064955"/>
                    </a:lnTo>
                    <a:lnTo>
                      <a:pt x="4116441" y="1065196"/>
                    </a:lnTo>
                    <a:lnTo>
                      <a:pt x="4116388" y="1065437"/>
                    </a:lnTo>
                    <a:lnTo>
                      <a:pt x="4116702" y="1066880"/>
                    </a:lnTo>
                    <a:lnTo>
                      <a:pt x="4116388" y="1068324"/>
                    </a:lnTo>
                    <a:lnTo>
                      <a:pt x="4116441" y="1068565"/>
                    </a:lnTo>
                    <a:lnTo>
                      <a:pt x="4116388" y="1068806"/>
                    </a:lnTo>
                    <a:lnTo>
                      <a:pt x="4116702" y="1070248"/>
                    </a:lnTo>
                    <a:lnTo>
                      <a:pt x="4116388" y="1071693"/>
                    </a:lnTo>
                    <a:lnTo>
                      <a:pt x="4116441" y="1071934"/>
                    </a:lnTo>
                    <a:lnTo>
                      <a:pt x="4116388" y="1072175"/>
                    </a:lnTo>
                    <a:lnTo>
                      <a:pt x="4116702" y="1073617"/>
                    </a:lnTo>
                    <a:lnTo>
                      <a:pt x="4116388" y="1075061"/>
                    </a:lnTo>
                    <a:lnTo>
                      <a:pt x="4116441" y="1075302"/>
                    </a:lnTo>
                    <a:lnTo>
                      <a:pt x="4116388" y="1075543"/>
                    </a:lnTo>
                    <a:lnTo>
                      <a:pt x="4116702" y="1076986"/>
                    </a:lnTo>
                    <a:lnTo>
                      <a:pt x="4116388" y="1078430"/>
                    </a:lnTo>
                    <a:lnTo>
                      <a:pt x="4116441" y="1078671"/>
                    </a:lnTo>
                    <a:lnTo>
                      <a:pt x="4116388" y="1078912"/>
                    </a:lnTo>
                    <a:lnTo>
                      <a:pt x="4116702" y="1080354"/>
                    </a:lnTo>
                    <a:lnTo>
                      <a:pt x="4116388" y="1081798"/>
                    </a:lnTo>
                    <a:lnTo>
                      <a:pt x="4116441" y="1082039"/>
                    </a:lnTo>
                    <a:lnTo>
                      <a:pt x="4116388" y="1082280"/>
                    </a:lnTo>
                    <a:lnTo>
                      <a:pt x="4116702" y="1083723"/>
                    </a:lnTo>
                    <a:lnTo>
                      <a:pt x="4116388" y="1085167"/>
                    </a:lnTo>
                    <a:lnTo>
                      <a:pt x="4116441" y="1085408"/>
                    </a:lnTo>
                    <a:lnTo>
                      <a:pt x="4116388" y="1085649"/>
                    </a:lnTo>
                    <a:lnTo>
                      <a:pt x="4116702" y="1087091"/>
                    </a:lnTo>
                    <a:lnTo>
                      <a:pt x="4116388" y="1088535"/>
                    </a:lnTo>
                    <a:lnTo>
                      <a:pt x="4116441" y="1088777"/>
                    </a:lnTo>
                    <a:lnTo>
                      <a:pt x="4116388" y="1089018"/>
                    </a:lnTo>
                    <a:lnTo>
                      <a:pt x="4116702" y="1090461"/>
                    </a:lnTo>
                    <a:lnTo>
                      <a:pt x="4116388" y="1091906"/>
                    </a:lnTo>
                    <a:lnTo>
                      <a:pt x="4116440" y="1092146"/>
                    </a:lnTo>
                    <a:lnTo>
                      <a:pt x="4116388" y="1092386"/>
                    </a:lnTo>
                    <a:lnTo>
                      <a:pt x="4116702" y="1093829"/>
                    </a:lnTo>
                    <a:lnTo>
                      <a:pt x="4116388" y="1095275"/>
                    </a:lnTo>
                    <a:lnTo>
                      <a:pt x="4116440" y="1095515"/>
                    </a:lnTo>
                    <a:lnTo>
                      <a:pt x="4116388" y="1095755"/>
                    </a:lnTo>
                    <a:lnTo>
                      <a:pt x="4116702" y="1097198"/>
                    </a:lnTo>
                    <a:lnTo>
                      <a:pt x="4116388" y="1098643"/>
                    </a:lnTo>
                    <a:lnTo>
                      <a:pt x="4116440" y="1098883"/>
                    </a:lnTo>
                    <a:lnTo>
                      <a:pt x="4116388" y="1099123"/>
                    </a:lnTo>
                    <a:lnTo>
                      <a:pt x="4116702" y="1100567"/>
                    </a:lnTo>
                    <a:lnTo>
                      <a:pt x="4116388" y="1102012"/>
                    </a:lnTo>
                    <a:lnTo>
                      <a:pt x="4116440" y="1102252"/>
                    </a:lnTo>
                    <a:lnTo>
                      <a:pt x="4116388" y="1102492"/>
                    </a:lnTo>
                    <a:lnTo>
                      <a:pt x="4116702" y="1103935"/>
                    </a:lnTo>
                    <a:lnTo>
                      <a:pt x="4116388" y="1105380"/>
                    </a:lnTo>
                    <a:lnTo>
                      <a:pt x="4116440" y="1105620"/>
                    </a:lnTo>
                    <a:lnTo>
                      <a:pt x="4116388" y="1105860"/>
                    </a:lnTo>
                    <a:lnTo>
                      <a:pt x="4116702" y="1107304"/>
                    </a:lnTo>
                    <a:lnTo>
                      <a:pt x="4116388" y="1108749"/>
                    </a:lnTo>
                    <a:lnTo>
                      <a:pt x="4116440" y="1108989"/>
                    </a:lnTo>
                    <a:lnTo>
                      <a:pt x="4116388" y="1109229"/>
                    </a:lnTo>
                    <a:lnTo>
                      <a:pt x="4116702" y="1110673"/>
                    </a:lnTo>
                    <a:lnTo>
                      <a:pt x="4116388" y="1112118"/>
                    </a:lnTo>
                    <a:lnTo>
                      <a:pt x="4116441" y="1112358"/>
                    </a:lnTo>
                    <a:lnTo>
                      <a:pt x="4116388" y="1112600"/>
                    </a:lnTo>
                    <a:lnTo>
                      <a:pt x="4116702" y="1114042"/>
                    </a:lnTo>
                    <a:lnTo>
                      <a:pt x="4116388" y="1115486"/>
                    </a:lnTo>
                    <a:lnTo>
                      <a:pt x="4116441" y="1115727"/>
                    </a:lnTo>
                    <a:lnTo>
                      <a:pt x="4116388" y="1115968"/>
                    </a:lnTo>
                    <a:lnTo>
                      <a:pt x="4116702" y="1117411"/>
                    </a:lnTo>
                    <a:lnTo>
                      <a:pt x="4116388" y="1118855"/>
                    </a:lnTo>
                    <a:lnTo>
                      <a:pt x="4116441" y="1119096"/>
                    </a:lnTo>
                    <a:lnTo>
                      <a:pt x="4116388" y="1119337"/>
                    </a:lnTo>
                    <a:lnTo>
                      <a:pt x="4116702" y="1120779"/>
                    </a:lnTo>
                    <a:lnTo>
                      <a:pt x="4116388" y="1122223"/>
                    </a:lnTo>
                    <a:lnTo>
                      <a:pt x="4116441" y="1122464"/>
                    </a:lnTo>
                    <a:lnTo>
                      <a:pt x="4116388" y="1122705"/>
                    </a:lnTo>
                    <a:lnTo>
                      <a:pt x="4116702" y="1124148"/>
                    </a:lnTo>
                    <a:lnTo>
                      <a:pt x="4116388" y="1125592"/>
                    </a:lnTo>
                    <a:lnTo>
                      <a:pt x="4116441" y="1125833"/>
                    </a:lnTo>
                    <a:lnTo>
                      <a:pt x="4116388" y="1126074"/>
                    </a:lnTo>
                    <a:lnTo>
                      <a:pt x="4116702" y="1127516"/>
                    </a:lnTo>
                    <a:lnTo>
                      <a:pt x="4116388" y="1128960"/>
                    </a:lnTo>
                    <a:lnTo>
                      <a:pt x="4116441" y="1129201"/>
                    </a:lnTo>
                    <a:lnTo>
                      <a:pt x="4116388" y="1129442"/>
                    </a:lnTo>
                    <a:lnTo>
                      <a:pt x="4116702" y="1130885"/>
                    </a:lnTo>
                    <a:lnTo>
                      <a:pt x="4116388" y="1132329"/>
                    </a:lnTo>
                    <a:lnTo>
                      <a:pt x="4116441" y="1132570"/>
                    </a:lnTo>
                    <a:lnTo>
                      <a:pt x="4116388" y="1132811"/>
                    </a:lnTo>
                    <a:lnTo>
                      <a:pt x="4116702" y="1134254"/>
                    </a:lnTo>
                    <a:lnTo>
                      <a:pt x="4116388" y="1135698"/>
                    </a:lnTo>
                    <a:lnTo>
                      <a:pt x="4116441" y="1135939"/>
                    </a:lnTo>
                    <a:lnTo>
                      <a:pt x="4116388" y="1136180"/>
                    </a:lnTo>
                    <a:lnTo>
                      <a:pt x="4116702" y="1137622"/>
                    </a:lnTo>
                    <a:lnTo>
                      <a:pt x="4116388" y="1139066"/>
                    </a:lnTo>
                    <a:lnTo>
                      <a:pt x="4116441" y="1139307"/>
                    </a:lnTo>
                    <a:lnTo>
                      <a:pt x="4116388" y="1139548"/>
                    </a:lnTo>
                    <a:lnTo>
                      <a:pt x="4116702" y="1140991"/>
                    </a:lnTo>
                    <a:lnTo>
                      <a:pt x="4116388" y="1142435"/>
                    </a:lnTo>
                    <a:lnTo>
                      <a:pt x="4116441" y="1142676"/>
                    </a:lnTo>
                    <a:lnTo>
                      <a:pt x="4116388" y="1142917"/>
                    </a:lnTo>
                    <a:lnTo>
                      <a:pt x="4116702" y="1144359"/>
                    </a:lnTo>
                    <a:lnTo>
                      <a:pt x="4116388" y="1145803"/>
                    </a:lnTo>
                    <a:lnTo>
                      <a:pt x="4116441" y="1146044"/>
                    </a:lnTo>
                    <a:lnTo>
                      <a:pt x="4116388" y="1146285"/>
                    </a:lnTo>
                    <a:lnTo>
                      <a:pt x="4116702" y="1147728"/>
                    </a:lnTo>
                    <a:lnTo>
                      <a:pt x="4116388" y="1149172"/>
                    </a:lnTo>
                    <a:lnTo>
                      <a:pt x="4116441" y="1149413"/>
                    </a:lnTo>
                    <a:lnTo>
                      <a:pt x="4116388" y="1149654"/>
                    </a:lnTo>
                    <a:lnTo>
                      <a:pt x="4116702" y="1151097"/>
                    </a:lnTo>
                    <a:lnTo>
                      <a:pt x="4116388" y="1152542"/>
                    </a:lnTo>
                    <a:lnTo>
                      <a:pt x="4116440" y="1152782"/>
                    </a:lnTo>
                    <a:lnTo>
                      <a:pt x="4116388" y="1153023"/>
                    </a:lnTo>
                    <a:lnTo>
                      <a:pt x="4116702" y="1154466"/>
                    </a:lnTo>
                    <a:lnTo>
                      <a:pt x="4116388" y="1155911"/>
                    </a:lnTo>
                    <a:lnTo>
                      <a:pt x="4116440" y="1156151"/>
                    </a:lnTo>
                    <a:lnTo>
                      <a:pt x="4116388" y="1156391"/>
                    </a:lnTo>
                    <a:lnTo>
                      <a:pt x="4116702" y="1157835"/>
                    </a:lnTo>
                    <a:lnTo>
                      <a:pt x="4116388" y="1159280"/>
                    </a:lnTo>
                    <a:lnTo>
                      <a:pt x="4116440" y="1159520"/>
                    </a:lnTo>
                    <a:lnTo>
                      <a:pt x="4116388" y="1159760"/>
                    </a:lnTo>
                    <a:lnTo>
                      <a:pt x="4116702" y="1161203"/>
                    </a:lnTo>
                    <a:lnTo>
                      <a:pt x="4116388" y="1162648"/>
                    </a:lnTo>
                    <a:lnTo>
                      <a:pt x="4116440" y="1162888"/>
                    </a:lnTo>
                    <a:lnTo>
                      <a:pt x="4116388" y="1163128"/>
                    </a:lnTo>
                    <a:lnTo>
                      <a:pt x="4116702" y="1164573"/>
                    </a:lnTo>
                    <a:lnTo>
                      <a:pt x="4116388" y="1166017"/>
                    </a:lnTo>
                    <a:lnTo>
                      <a:pt x="4116441" y="1166258"/>
                    </a:lnTo>
                    <a:lnTo>
                      <a:pt x="4116388" y="1166499"/>
                    </a:lnTo>
                    <a:lnTo>
                      <a:pt x="4116702" y="1167941"/>
                    </a:lnTo>
                    <a:lnTo>
                      <a:pt x="4116388" y="1169385"/>
                    </a:lnTo>
                    <a:lnTo>
                      <a:pt x="4116441" y="1169626"/>
                    </a:lnTo>
                    <a:lnTo>
                      <a:pt x="4116388" y="1169867"/>
                    </a:lnTo>
                    <a:lnTo>
                      <a:pt x="4116702" y="1171310"/>
                    </a:lnTo>
                    <a:lnTo>
                      <a:pt x="4116388" y="1172754"/>
                    </a:lnTo>
                    <a:lnTo>
                      <a:pt x="4116441" y="1172995"/>
                    </a:lnTo>
                    <a:lnTo>
                      <a:pt x="4116388" y="1173236"/>
                    </a:lnTo>
                    <a:lnTo>
                      <a:pt x="4116702" y="1174678"/>
                    </a:lnTo>
                    <a:lnTo>
                      <a:pt x="4116388" y="1176123"/>
                    </a:lnTo>
                    <a:lnTo>
                      <a:pt x="4116441" y="1176364"/>
                    </a:lnTo>
                    <a:lnTo>
                      <a:pt x="4116388" y="1176605"/>
                    </a:lnTo>
                    <a:lnTo>
                      <a:pt x="4116702" y="1178047"/>
                    </a:lnTo>
                    <a:lnTo>
                      <a:pt x="4116388" y="1179491"/>
                    </a:lnTo>
                    <a:lnTo>
                      <a:pt x="4116441" y="1179732"/>
                    </a:lnTo>
                    <a:lnTo>
                      <a:pt x="4116388" y="1179973"/>
                    </a:lnTo>
                    <a:lnTo>
                      <a:pt x="4116702" y="1181416"/>
                    </a:lnTo>
                    <a:lnTo>
                      <a:pt x="4116388" y="1182860"/>
                    </a:lnTo>
                    <a:lnTo>
                      <a:pt x="4116441" y="1183101"/>
                    </a:lnTo>
                    <a:lnTo>
                      <a:pt x="4116388" y="1183342"/>
                    </a:lnTo>
                    <a:lnTo>
                      <a:pt x="4116702" y="1184784"/>
                    </a:lnTo>
                    <a:lnTo>
                      <a:pt x="4116388" y="1186228"/>
                    </a:lnTo>
                    <a:lnTo>
                      <a:pt x="4116441" y="1186469"/>
                    </a:lnTo>
                    <a:lnTo>
                      <a:pt x="4116388" y="1186710"/>
                    </a:lnTo>
                    <a:lnTo>
                      <a:pt x="4116702" y="1188153"/>
                    </a:lnTo>
                    <a:lnTo>
                      <a:pt x="4116388" y="1189597"/>
                    </a:lnTo>
                    <a:lnTo>
                      <a:pt x="4116441" y="1189838"/>
                    </a:lnTo>
                    <a:lnTo>
                      <a:pt x="4116388" y="1190079"/>
                    </a:lnTo>
                    <a:lnTo>
                      <a:pt x="4116702" y="1191521"/>
                    </a:lnTo>
                    <a:lnTo>
                      <a:pt x="4116388" y="1192966"/>
                    </a:lnTo>
                    <a:lnTo>
                      <a:pt x="4116441" y="1193206"/>
                    </a:lnTo>
                    <a:lnTo>
                      <a:pt x="4116388" y="1193448"/>
                    </a:lnTo>
                    <a:lnTo>
                      <a:pt x="4116702" y="1194890"/>
                    </a:lnTo>
                    <a:lnTo>
                      <a:pt x="4116388" y="1196334"/>
                    </a:lnTo>
                    <a:lnTo>
                      <a:pt x="4116441" y="1196575"/>
                    </a:lnTo>
                    <a:lnTo>
                      <a:pt x="4116388" y="1196816"/>
                    </a:lnTo>
                    <a:lnTo>
                      <a:pt x="4116702" y="1198259"/>
                    </a:lnTo>
                    <a:lnTo>
                      <a:pt x="4116388" y="1199703"/>
                    </a:lnTo>
                    <a:lnTo>
                      <a:pt x="4116441" y="1199943"/>
                    </a:lnTo>
                    <a:lnTo>
                      <a:pt x="4116388" y="1200185"/>
                    </a:lnTo>
                    <a:lnTo>
                      <a:pt x="4116702" y="1201627"/>
                    </a:lnTo>
                    <a:lnTo>
                      <a:pt x="4116388" y="1203071"/>
                    </a:lnTo>
                    <a:lnTo>
                      <a:pt x="4116441" y="1203312"/>
                    </a:lnTo>
                    <a:lnTo>
                      <a:pt x="4116388" y="1203553"/>
                    </a:lnTo>
                    <a:lnTo>
                      <a:pt x="4116702" y="1204996"/>
                    </a:lnTo>
                    <a:lnTo>
                      <a:pt x="4116388" y="1206440"/>
                    </a:lnTo>
                    <a:lnTo>
                      <a:pt x="4116441" y="1206681"/>
                    </a:lnTo>
                    <a:lnTo>
                      <a:pt x="4116388" y="1206922"/>
                    </a:lnTo>
                    <a:lnTo>
                      <a:pt x="4116702" y="1208364"/>
                    </a:lnTo>
                    <a:lnTo>
                      <a:pt x="4116388" y="1209808"/>
                    </a:lnTo>
                    <a:lnTo>
                      <a:pt x="4116441" y="1210049"/>
                    </a:lnTo>
                    <a:lnTo>
                      <a:pt x="4116388" y="1210290"/>
                    </a:lnTo>
                    <a:lnTo>
                      <a:pt x="4116702" y="1211734"/>
                    </a:lnTo>
                    <a:lnTo>
                      <a:pt x="4116388" y="1213179"/>
                    </a:lnTo>
                    <a:lnTo>
                      <a:pt x="4116440" y="1213419"/>
                    </a:lnTo>
                    <a:lnTo>
                      <a:pt x="4116388" y="1213659"/>
                    </a:lnTo>
                    <a:lnTo>
                      <a:pt x="4116702" y="1215102"/>
                    </a:lnTo>
                    <a:lnTo>
                      <a:pt x="4116388" y="1216548"/>
                    </a:lnTo>
                    <a:lnTo>
                      <a:pt x="4116440" y="1216787"/>
                    </a:lnTo>
                    <a:lnTo>
                      <a:pt x="4116388" y="1217028"/>
                    </a:lnTo>
                    <a:lnTo>
                      <a:pt x="4116702" y="1218472"/>
                    </a:lnTo>
                    <a:lnTo>
                      <a:pt x="4116388" y="1219916"/>
                    </a:lnTo>
                    <a:lnTo>
                      <a:pt x="4116441" y="1220157"/>
                    </a:lnTo>
                    <a:lnTo>
                      <a:pt x="4116388" y="1220398"/>
                    </a:lnTo>
                    <a:lnTo>
                      <a:pt x="4116702" y="1221841"/>
                    </a:lnTo>
                    <a:lnTo>
                      <a:pt x="4116388" y="1223285"/>
                    </a:lnTo>
                    <a:lnTo>
                      <a:pt x="4116441" y="1223526"/>
                    </a:lnTo>
                    <a:lnTo>
                      <a:pt x="4116388" y="1223767"/>
                    </a:lnTo>
                    <a:lnTo>
                      <a:pt x="4116702" y="1225209"/>
                    </a:lnTo>
                    <a:lnTo>
                      <a:pt x="4116388" y="1226653"/>
                    </a:lnTo>
                    <a:lnTo>
                      <a:pt x="4116441" y="1226894"/>
                    </a:lnTo>
                    <a:lnTo>
                      <a:pt x="4116388" y="1227135"/>
                    </a:lnTo>
                    <a:lnTo>
                      <a:pt x="4116702" y="1228578"/>
                    </a:lnTo>
                    <a:lnTo>
                      <a:pt x="4116388" y="1230022"/>
                    </a:lnTo>
                    <a:lnTo>
                      <a:pt x="4116441" y="1230263"/>
                    </a:lnTo>
                    <a:lnTo>
                      <a:pt x="4116388" y="1230504"/>
                    </a:lnTo>
                    <a:lnTo>
                      <a:pt x="4116702" y="1231946"/>
                    </a:lnTo>
                    <a:lnTo>
                      <a:pt x="4116388" y="1233390"/>
                    </a:lnTo>
                    <a:lnTo>
                      <a:pt x="4116441" y="1233631"/>
                    </a:lnTo>
                    <a:lnTo>
                      <a:pt x="4116388" y="1233872"/>
                    </a:lnTo>
                    <a:lnTo>
                      <a:pt x="4116702" y="1235315"/>
                    </a:lnTo>
                    <a:lnTo>
                      <a:pt x="4116388" y="1236759"/>
                    </a:lnTo>
                    <a:lnTo>
                      <a:pt x="4116441" y="1237000"/>
                    </a:lnTo>
                    <a:lnTo>
                      <a:pt x="4116388" y="1237241"/>
                    </a:lnTo>
                    <a:lnTo>
                      <a:pt x="4116702" y="1238684"/>
                    </a:lnTo>
                    <a:lnTo>
                      <a:pt x="4116388" y="1240128"/>
                    </a:lnTo>
                    <a:lnTo>
                      <a:pt x="4116441" y="1240368"/>
                    </a:lnTo>
                    <a:lnTo>
                      <a:pt x="4116388" y="1240610"/>
                    </a:lnTo>
                    <a:lnTo>
                      <a:pt x="4116702" y="1242052"/>
                    </a:lnTo>
                    <a:lnTo>
                      <a:pt x="4116388" y="1243496"/>
                    </a:lnTo>
                    <a:lnTo>
                      <a:pt x="4116441" y="1243737"/>
                    </a:lnTo>
                    <a:lnTo>
                      <a:pt x="4116388" y="1243978"/>
                    </a:lnTo>
                    <a:lnTo>
                      <a:pt x="4116702" y="1245421"/>
                    </a:lnTo>
                    <a:lnTo>
                      <a:pt x="4116388" y="1246865"/>
                    </a:lnTo>
                    <a:lnTo>
                      <a:pt x="4116441" y="1247106"/>
                    </a:lnTo>
                    <a:lnTo>
                      <a:pt x="4116388" y="1247347"/>
                    </a:lnTo>
                    <a:lnTo>
                      <a:pt x="4116702" y="1248789"/>
                    </a:lnTo>
                    <a:lnTo>
                      <a:pt x="4116388" y="1250233"/>
                    </a:lnTo>
                    <a:lnTo>
                      <a:pt x="4116441" y="1250474"/>
                    </a:lnTo>
                    <a:lnTo>
                      <a:pt x="4116388" y="1250715"/>
                    </a:lnTo>
                    <a:lnTo>
                      <a:pt x="4116702" y="1252158"/>
                    </a:lnTo>
                    <a:lnTo>
                      <a:pt x="4116388" y="1253602"/>
                    </a:lnTo>
                    <a:lnTo>
                      <a:pt x="4116441" y="1253843"/>
                    </a:lnTo>
                    <a:lnTo>
                      <a:pt x="4116388" y="1254084"/>
                    </a:lnTo>
                    <a:lnTo>
                      <a:pt x="4116702" y="1255526"/>
                    </a:lnTo>
                    <a:lnTo>
                      <a:pt x="4116388" y="1256971"/>
                    </a:lnTo>
                    <a:lnTo>
                      <a:pt x="4116441" y="1257211"/>
                    </a:lnTo>
                    <a:lnTo>
                      <a:pt x="4116388" y="1257453"/>
                    </a:lnTo>
                    <a:lnTo>
                      <a:pt x="4116702" y="1258895"/>
                    </a:lnTo>
                    <a:lnTo>
                      <a:pt x="4116388" y="1260339"/>
                    </a:lnTo>
                    <a:lnTo>
                      <a:pt x="4116441" y="1260580"/>
                    </a:lnTo>
                    <a:lnTo>
                      <a:pt x="4116388" y="1260821"/>
                    </a:lnTo>
                    <a:lnTo>
                      <a:pt x="4116702" y="1262264"/>
                    </a:lnTo>
                    <a:lnTo>
                      <a:pt x="4116388" y="1263708"/>
                    </a:lnTo>
                    <a:lnTo>
                      <a:pt x="4116441" y="1263949"/>
                    </a:lnTo>
                    <a:lnTo>
                      <a:pt x="4116388" y="1264190"/>
                    </a:lnTo>
                    <a:lnTo>
                      <a:pt x="4116702" y="1265633"/>
                    </a:lnTo>
                    <a:lnTo>
                      <a:pt x="4116388" y="1267078"/>
                    </a:lnTo>
                    <a:lnTo>
                      <a:pt x="4116440" y="1267318"/>
                    </a:lnTo>
                    <a:lnTo>
                      <a:pt x="4116388" y="1267558"/>
                    </a:lnTo>
                    <a:lnTo>
                      <a:pt x="4116702" y="1269002"/>
                    </a:lnTo>
                    <a:lnTo>
                      <a:pt x="4116388" y="1270447"/>
                    </a:lnTo>
                    <a:lnTo>
                      <a:pt x="4116440" y="1270687"/>
                    </a:lnTo>
                    <a:lnTo>
                      <a:pt x="4116388" y="1270927"/>
                    </a:lnTo>
                    <a:lnTo>
                      <a:pt x="4116702" y="1272370"/>
                    </a:lnTo>
                    <a:lnTo>
                      <a:pt x="4116388" y="1273815"/>
                    </a:lnTo>
                    <a:lnTo>
                      <a:pt x="4116440" y="1274055"/>
                    </a:lnTo>
                    <a:lnTo>
                      <a:pt x="4116388" y="1274296"/>
                    </a:lnTo>
                    <a:lnTo>
                      <a:pt x="4116702" y="1275739"/>
                    </a:lnTo>
                    <a:lnTo>
                      <a:pt x="4116388" y="1277184"/>
                    </a:lnTo>
                    <a:lnTo>
                      <a:pt x="4116440" y="1277424"/>
                    </a:lnTo>
                    <a:lnTo>
                      <a:pt x="4116388" y="1277664"/>
                    </a:lnTo>
                    <a:lnTo>
                      <a:pt x="4116702" y="1279108"/>
                    </a:lnTo>
                    <a:lnTo>
                      <a:pt x="4116388" y="1280553"/>
                    </a:lnTo>
                    <a:lnTo>
                      <a:pt x="4116441" y="1280793"/>
                    </a:lnTo>
                    <a:lnTo>
                      <a:pt x="4116388" y="1281035"/>
                    </a:lnTo>
                    <a:lnTo>
                      <a:pt x="4116702" y="1282477"/>
                    </a:lnTo>
                    <a:lnTo>
                      <a:pt x="4116388" y="1283921"/>
                    </a:lnTo>
                    <a:lnTo>
                      <a:pt x="4116441" y="1284162"/>
                    </a:lnTo>
                    <a:lnTo>
                      <a:pt x="4116388" y="1284403"/>
                    </a:lnTo>
                    <a:lnTo>
                      <a:pt x="4116702" y="1285846"/>
                    </a:lnTo>
                    <a:lnTo>
                      <a:pt x="4116388" y="1287290"/>
                    </a:lnTo>
                    <a:lnTo>
                      <a:pt x="4116441" y="1287531"/>
                    </a:lnTo>
                    <a:lnTo>
                      <a:pt x="4116388" y="1287772"/>
                    </a:lnTo>
                    <a:lnTo>
                      <a:pt x="4116702" y="1289214"/>
                    </a:lnTo>
                    <a:lnTo>
                      <a:pt x="4116388" y="1290658"/>
                    </a:lnTo>
                    <a:lnTo>
                      <a:pt x="4116441" y="1290899"/>
                    </a:lnTo>
                    <a:lnTo>
                      <a:pt x="4116388" y="1291140"/>
                    </a:lnTo>
                    <a:lnTo>
                      <a:pt x="4116702" y="1292583"/>
                    </a:lnTo>
                    <a:lnTo>
                      <a:pt x="4116388" y="1294027"/>
                    </a:lnTo>
                    <a:lnTo>
                      <a:pt x="4116441" y="1294268"/>
                    </a:lnTo>
                    <a:lnTo>
                      <a:pt x="4116388" y="1294509"/>
                    </a:lnTo>
                    <a:lnTo>
                      <a:pt x="4116702" y="1295951"/>
                    </a:lnTo>
                    <a:lnTo>
                      <a:pt x="4116388" y="1297396"/>
                    </a:lnTo>
                    <a:lnTo>
                      <a:pt x="4116441" y="1297636"/>
                    </a:lnTo>
                    <a:lnTo>
                      <a:pt x="4116388" y="1297878"/>
                    </a:lnTo>
                    <a:lnTo>
                      <a:pt x="4116702" y="1299320"/>
                    </a:lnTo>
                    <a:lnTo>
                      <a:pt x="4116388" y="1300764"/>
                    </a:lnTo>
                    <a:lnTo>
                      <a:pt x="4116441" y="1301005"/>
                    </a:lnTo>
                    <a:lnTo>
                      <a:pt x="4116388" y="1301246"/>
                    </a:lnTo>
                    <a:lnTo>
                      <a:pt x="4116702" y="1302689"/>
                    </a:lnTo>
                    <a:lnTo>
                      <a:pt x="4116388" y="1304133"/>
                    </a:lnTo>
                    <a:lnTo>
                      <a:pt x="4116441" y="1304373"/>
                    </a:lnTo>
                    <a:lnTo>
                      <a:pt x="4116388" y="1304615"/>
                    </a:lnTo>
                    <a:lnTo>
                      <a:pt x="4116702" y="1306057"/>
                    </a:lnTo>
                    <a:lnTo>
                      <a:pt x="4116388" y="1307501"/>
                    </a:lnTo>
                    <a:lnTo>
                      <a:pt x="4116441" y="1307742"/>
                    </a:lnTo>
                    <a:lnTo>
                      <a:pt x="4116388" y="1307983"/>
                    </a:lnTo>
                    <a:lnTo>
                      <a:pt x="4116702" y="1309426"/>
                    </a:lnTo>
                    <a:lnTo>
                      <a:pt x="4116388" y="1310870"/>
                    </a:lnTo>
                    <a:lnTo>
                      <a:pt x="4116441" y="1311111"/>
                    </a:lnTo>
                    <a:lnTo>
                      <a:pt x="4116388" y="1311352"/>
                    </a:lnTo>
                    <a:lnTo>
                      <a:pt x="4116702" y="1312794"/>
                    </a:lnTo>
                    <a:lnTo>
                      <a:pt x="4116388" y="1314238"/>
                    </a:lnTo>
                    <a:lnTo>
                      <a:pt x="4116441" y="1314479"/>
                    </a:lnTo>
                    <a:lnTo>
                      <a:pt x="4116388" y="1314720"/>
                    </a:lnTo>
                    <a:lnTo>
                      <a:pt x="4116702" y="1316163"/>
                    </a:lnTo>
                    <a:lnTo>
                      <a:pt x="4116388" y="1317607"/>
                    </a:lnTo>
                    <a:lnTo>
                      <a:pt x="4116441" y="1317848"/>
                    </a:lnTo>
                    <a:lnTo>
                      <a:pt x="4116388" y="1318089"/>
                    </a:lnTo>
                    <a:lnTo>
                      <a:pt x="4116702" y="1319532"/>
                    </a:lnTo>
                    <a:lnTo>
                      <a:pt x="4116388" y="1320978"/>
                    </a:lnTo>
                    <a:lnTo>
                      <a:pt x="4116440" y="1321217"/>
                    </a:lnTo>
                    <a:lnTo>
                      <a:pt x="4116388" y="1321458"/>
                    </a:lnTo>
                    <a:lnTo>
                      <a:pt x="4116702" y="1322901"/>
                    </a:lnTo>
                    <a:lnTo>
                      <a:pt x="4116388" y="1324346"/>
                    </a:lnTo>
                    <a:lnTo>
                      <a:pt x="4116440" y="1324586"/>
                    </a:lnTo>
                    <a:lnTo>
                      <a:pt x="4116388" y="1324826"/>
                    </a:lnTo>
                    <a:lnTo>
                      <a:pt x="4116702" y="1326270"/>
                    </a:lnTo>
                    <a:lnTo>
                      <a:pt x="4116388" y="1327715"/>
                    </a:lnTo>
                    <a:lnTo>
                      <a:pt x="4116440" y="1327955"/>
                    </a:lnTo>
                    <a:lnTo>
                      <a:pt x="4116388" y="1328195"/>
                    </a:lnTo>
                    <a:lnTo>
                      <a:pt x="4116702" y="1329638"/>
                    </a:lnTo>
                    <a:lnTo>
                      <a:pt x="4116388" y="1331083"/>
                    </a:lnTo>
                    <a:lnTo>
                      <a:pt x="4116440" y="1331323"/>
                    </a:lnTo>
                    <a:lnTo>
                      <a:pt x="4116388" y="1331563"/>
                    </a:lnTo>
                    <a:lnTo>
                      <a:pt x="4116702" y="1333007"/>
                    </a:lnTo>
                    <a:lnTo>
                      <a:pt x="4116388" y="1334452"/>
                    </a:lnTo>
                    <a:lnTo>
                      <a:pt x="4116440" y="1334692"/>
                    </a:lnTo>
                    <a:lnTo>
                      <a:pt x="4116388" y="1334932"/>
                    </a:lnTo>
                    <a:lnTo>
                      <a:pt x="4116702" y="1336375"/>
                    </a:lnTo>
                    <a:lnTo>
                      <a:pt x="4116388" y="1337820"/>
                    </a:lnTo>
                    <a:lnTo>
                      <a:pt x="4116440" y="1338060"/>
                    </a:lnTo>
                    <a:lnTo>
                      <a:pt x="4116388" y="1338301"/>
                    </a:lnTo>
                    <a:lnTo>
                      <a:pt x="4116702" y="1339745"/>
                    </a:lnTo>
                    <a:lnTo>
                      <a:pt x="4116388" y="1341189"/>
                    </a:lnTo>
                    <a:lnTo>
                      <a:pt x="4116441" y="1341430"/>
                    </a:lnTo>
                    <a:lnTo>
                      <a:pt x="4116388" y="1341671"/>
                    </a:lnTo>
                    <a:lnTo>
                      <a:pt x="4116702" y="1343114"/>
                    </a:lnTo>
                    <a:lnTo>
                      <a:pt x="4116388" y="1344558"/>
                    </a:lnTo>
                    <a:lnTo>
                      <a:pt x="4116441" y="1344798"/>
                    </a:lnTo>
                    <a:lnTo>
                      <a:pt x="4116388" y="1345040"/>
                    </a:lnTo>
                    <a:lnTo>
                      <a:pt x="4116702" y="1346482"/>
                    </a:lnTo>
                    <a:lnTo>
                      <a:pt x="4116388" y="1347926"/>
                    </a:lnTo>
                    <a:lnTo>
                      <a:pt x="4116441" y="1348167"/>
                    </a:lnTo>
                    <a:lnTo>
                      <a:pt x="4116388" y="1348408"/>
                    </a:lnTo>
                    <a:lnTo>
                      <a:pt x="4116702" y="1349851"/>
                    </a:lnTo>
                    <a:lnTo>
                      <a:pt x="4116388" y="1351295"/>
                    </a:lnTo>
                    <a:lnTo>
                      <a:pt x="4116441" y="1351536"/>
                    </a:lnTo>
                    <a:lnTo>
                      <a:pt x="4116388" y="1351777"/>
                    </a:lnTo>
                    <a:lnTo>
                      <a:pt x="4116702" y="1353219"/>
                    </a:lnTo>
                    <a:lnTo>
                      <a:pt x="4116388" y="1354663"/>
                    </a:lnTo>
                    <a:lnTo>
                      <a:pt x="4116441" y="1354904"/>
                    </a:lnTo>
                    <a:lnTo>
                      <a:pt x="4116388" y="1355145"/>
                    </a:lnTo>
                    <a:lnTo>
                      <a:pt x="4116702" y="1356588"/>
                    </a:lnTo>
                    <a:lnTo>
                      <a:pt x="4116388" y="1358032"/>
                    </a:lnTo>
                    <a:lnTo>
                      <a:pt x="4116441" y="1358273"/>
                    </a:lnTo>
                    <a:lnTo>
                      <a:pt x="4116388" y="1358514"/>
                    </a:lnTo>
                    <a:lnTo>
                      <a:pt x="4116702" y="1359956"/>
                    </a:lnTo>
                    <a:lnTo>
                      <a:pt x="4116388" y="1361401"/>
                    </a:lnTo>
                    <a:lnTo>
                      <a:pt x="4116441" y="1361641"/>
                    </a:lnTo>
                    <a:lnTo>
                      <a:pt x="4116388" y="1361883"/>
                    </a:lnTo>
                    <a:lnTo>
                      <a:pt x="4116702" y="1363325"/>
                    </a:lnTo>
                    <a:lnTo>
                      <a:pt x="4116388" y="1364769"/>
                    </a:lnTo>
                    <a:lnTo>
                      <a:pt x="4116441" y="1365010"/>
                    </a:lnTo>
                    <a:lnTo>
                      <a:pt x="4116388" y="1365251"/>
                    </a:lnTo>
                    <a:lnTo>
                      <a:pt x="4116702" y="1366694"/>
                    </a:lnTo>
                    <a:lnTo>
                      <a:pt x="4116388" y="1368138"/>
                    </a:lnTo>
                    <a:lnTo>
                      <a:pt x="4116441" y="1368379"/>
                    </a:lnTo>
                    <a:lnTo>
                      <a:pt x="4116388" y="1368620"/>
                    </a:lnTo>
                    <a:lnTo>
                      <a:pt x="4116702" y="1370062"/>
                    </a:lnTo>
                    <a:lnTo>
                      <a:pt x="4116388" y="1371506"/>
                    </a:lnTo>
                    <a:lnTo>
                      <a:pt x="4116441" y="1371747"/>
                    </a:lnTo>
                    <a:lnTo>
                      <a:pt x="4116388" y="1371988"/>
                    </a:lnTo>
                    <a:lnTo>
                      <a:pt x="4116702" y="1373432"/>
                    </a:lnTo>
                    <a:lnTo>
                      <a:pt x="4116388" y="1374877"/>
                    </a:lnTo>
                    <a:lnTo>
                      <a:pt x="4116440" y="1375117"/>
                    </a:lnTo>
                    <a:lnTo>
                      <a:pt x="4116388" y="1375357"/>
                    </a:lnTo>
                    <a:lnTo>
                      <a:pt x="4116702" y="1376800"/>
                    </a:lnTo>
                    <a:lnTo>
                      <a:pt x="4116388" y="1378245"/>
                    </a:lnTo>
                    <a:lnTo>
                      <a:pt x="4116440" y="1378485"/>
                    </a:lnTo>
                    <a:lnTo>
                      <a:pt x="4116388" y="1378726"/>
                    </a:lnTo>
                    <a:lnTo>
                      <a:pt x="4116702" y="1380169"/>
                    </a:lnTo>
                    <a:lnTo>
                      <a:pt x="4116388" y="1381614"/>
                    </a:lnTo>
                    <a:lnTo>
                      <a:pt x="4116440" y="1381854"/>
                    </a:lnTo>
                    <a:lnTo>
                      <a:pt x="4116388" y="1382094"/>
                    </a:lnTo>
                    <a:lnTo>
                      <a:pt x="4116702" y="1383537"/>
                    </a:lnTo>
                    <a:lnTo>
                      <a:pt x="4116388" y="1384983"/>
                    </a:lnTo>
                    <a:lnTo>
                      <a:pt x="4116440" y="1385222"/>
                    </a:lnTo>
                    <a:lnTo>
                      <a:pt x="4116388" y="1385463"/>
                    </a:lnTo>
                    <a:lnTo>
                      <a:pt x="4116702" y="1386906"/>
                    </a:lnTo>
                    <a:lnTo>
                      <a:pt x="4116388" y="1388351"/>
                    </a:lnTo>
                    <a:lnTo>
                      <a:pt x="4116440" y="1388591"/>
                    </a:lnTo>
                    <a:lnTo>
                      <a:pt x="4116388" y="1388831"/>
                    </a:lnTo>
                    <a:lnTo>
                      <a:pt x="4116702" y="1390275"/>
                    </a:lnTo>
                    <a:lnTo>
                      <a:pt x="4116388" y="1391720"/>
                    </a:lnTo>
                    <a:lnTo>
                      <a:pt x="4116440" y="1391960"/>
                    </a:lnTo>
                    <a:lnTo>
                      <a:pt x="4116388" y="1392200"/>
                    </a:lnTo>
                    <a:lnTo>
                      <a:pt x="4116702" y="1393643"/>
                    </a:lnTo>
                    <a:lnTo>
                      <a:pt x="4116388" y="1395088"/>
                    </a:lnTo>
                    <a:lnTo>
                      <a:pt x="4116440" y="1395328"/>
                    </a:lnTo>
                    <a:lnTo>
                      <a:pt x="4116388" y="1395568"/>
                    </a:lnTo>
                    <a:lnTo>
                      <a:pt x="4116702" y="1397013"/>
                    </a:lnTo>
                    <a:lnTo>
                      <a:pt x="4116388" y="1398457"/>
                    </a:lnTo>
                    <a:lnTo>
                      <a:pt x="4116441" y="1398698"/>
                    </a:lnTo>
                    <a:lnTo>
                      <a:pt x="4116388" y="1398939"/>
                    </a:lnTo>
                    <a:lnTo>
                      <a:pt x="4116702" y="1400381"/>
                    </a:lnTo>
                    <a:lnTo>
                      <a:pt x="4116388" y="1401826"/>
                    </a:lnTo>
                    <a:lnTo>
                      <a:pt x="4116441" y="1402066"/>
                    </a:lnTo>
                    <a:lnTo>
                      <a:pt x="4116388" y="1402308"/>
                    </a:lnTo>
                    <a:lnTo>
                      <a:pt x="4116702" y="1403750"/>
                    </a:lnTo>
                    <a:lnTo>
                      <a:pt x="4116388" y="1405194"/>
                    </a:lnTo>
                    <a:lnTo>
                      <a:pt x="4116441" y="1405435"/>
                    </a:lnTo>
                    <a:lnTo>
                      <a:pt x="4116388" y="1405676"/>
                    </a:lnTo>
                    <a:lnTo>
                      <a:pt x="4116702" y="1407119"/>
                    </a:lnTo>
                    <a:lnTo>
                      <a:pt x="4116388" y="1408563"/>
                    </a:lnTo>
                    <a:lnTo>
                      <a:pt x="4116441" y="1408804"/>
                    </a:lnTo>
                    <a:lnTo>
                      <a:pt x="4116388" y="1409045"/>
                    </a:lnTo>
                    <a:lnTo>
                      <a:pt x="4116702" y="1410487"/>
                    </a:lnTo>
                    <a:lnTo>
                      <a:pt x="4116388" y="1411931"/>
                    </a:lnTo>
                    <a:lnTo>
                      <a:pt x="4116441" y="1412172"/>
                    </a:lnTo>
                    <a:lnTo>
                      <a:pt x="4116388" y="1412413"/>
                    </a:lnTo>
                    <a:lnTo>
                      <a:pt x="4116702" y="1413856"/>
                    </a:lnTo>
                    <a:lnTo>
                      <a:pt x="4116388" y="1415300"/>
                    </a:lnTo>
                    <a:lnTo>
                      <a:pt x="4116441" y="1415541"/>
                    </a:lnTo>
                    <a:lnTo>
                      <a:pt x="4116388" y="1415782"/>
                    </a:lnTo>
                    <a:lnTo>
                      <a:pt x="4116702" y="1417224"/>
                    </a:lnTo>
                    <a:lnTo>
                      <a:pt x="4116388" y="1418668"/>
                    </a:lnTo>
                    <a:lnTo>
                      <a:pt x="4116441" y="1418909"/>
                    </a:lnTo>
                    <a:lnTo>
                      <a:pt x="4116388" y="1419150"/>
                    </a:lnTo>
                    <a:lnTo>
                      <a:pt x="4116702" y="1420593"/>
                    </a:lnTo>
                    <a:lnTo>
                      <a:pt x="4116388" y="1422037"/>
                    </a:lnTo>
                    <a:lnTo>
                      <a:pt x="4116545" y="1422758"/>
                    </a:lnTo>
                    <a:lnTo>
                      <a:pt x="4106127" y="1518525"/>
                    </a:lnTo>
                    <a:cubicBezTo>
                      <a:pt x="4000716" y="2000328"/>
                      <a:pt x="3124124" y="2376305"/>
                      <a:pt x="2058351" y="2376305"/>
                    </a:cubicBezTo>
                    <a:cubicBezTo>
                      <a:pt x="992579" y="2376305"/>
                      <a:pt x="115986" y="2000328"/>
                      <a:pt x="10576" y="1518525"/>
                    </a:cubicBezTo>
                    <a:lnTo>
                      <a:pt x="157" y="1422757"/>
                    </a:lnTo>
                    <a:lnTo>
                      <a:pt x="314" y="1422037"/>
                    </a:lnTo>
                    <a:lnTo>
                      <a:pt x="1" y="1420593"/>
                    </a:lnTo>
                    <a:lnTo>
                      <a:pt x="314" y="1419150"/>
                    </a:lnTo>
                    <a:lnTo>
                      <a:pt x="262" y="1418909"/>
                    </a:lnTo>
                    <a:lnTo>
                      <a:pt x="314" y="1418668"/>
                    </a:lnTo>
                    <a:lnTo>
                      <a:pt x="1" y="1417224"/>
                    </a:lnTo>
                    <a:lnTo>
                      <a:pt x="314" y="1415782"/>
                    </a:lnTo>
                    <a:lnTo>
                      <a:pt x="262" y="1415541"/>
                    </a:lnTo>
                    <a:lnTo>
                      <a:pt x="314" y="1415300"/>
                    </a:lnTo>
                    <a:lnTo>
                      <a:pt x="1" y="1413856"/>
                    </a:lnTo>
                    <a:lnTo>
                      <a:pt x="314" y="1412413"/>
                    </a:lnTo>
                    <a:lnTo>
                      <a:pt x="262" y="1412172"/>
                    </a:lnTo>
                    <a:lnTo>
                      <a:pt x="314" y="1411931"/>
                    </a:lnTo>
                    <a:lnTo>
                      <a:pt x="1" y="1410487"/>
                    </a:lnTo>
                    <a:lnTo>
                      <a:pt x="314" y="1409045"/>
                    </a:lnTo>
                    <a:lnTo>
                      <a:pt x="262" y="1408804"/>
                    </a:lnTo>
                    <a:lnTo>
                      <a:pt x="314" y="1408563"/>
                    </a:lnTo>
                    <a:lnTo>
                      <a:pt x="1" y="1407119"/>
                    </a:lnTo>
                    <a:lnTo>
                      <a:pt x="314" y="1405676"/>
                    </a:lnTo>
                    <a:lnTo>
                      <a:pt x="262" y="1405435"/>
                    </a:lnTo>
                    <a:lnTo>
                      <a:pt x="314" y="1405194"/>
                    </a:lnTo>
                    <a:lnTo>
                      <a:pt x="1" y="1403750"/>
                    </a:lnTo>
                    <a:lnTo>
                      <a:pt x="314" y="1402308"/>
                    </a:lnTo>
                    <a:lnTo>
                      <a:pt x="262" y="1402066"/>
                    </a:lnTo>
                    <a:lnTo>
                      <a:pt x="314" y="1401826"/>
                    </a:lnTo>
                    <a:lnTo>
                      <a:pt x="1" y="1400381"/>
                    </a:lnTo>
                    <a:lnTo>
                      <a:pt x="314" y="1398939"/>
                    </a:lnTo>
                    <a:lnTo>
                      <a:pt x="262" y="1398698"/>
                    </a:lnTo>
                    <a:lnTo>
                      <a:pt x="314" y="1398457"/>
                    </a:lnTo>
                    <a:lnTo>
                      <a:pt x="1" y="1397013"/>
                    </a:lnTo>
                    <a:lnTo>
                      <a:pt x="314" y="1395568"/>
                    </a:lnTo>
                    <a:lnTo>
                      <a:pt x="262" y="1395328"/>
                    </a:lnTo>
                    <a:lnTo>
                      <a:pt x="314" y="1395088"/>
                    </a:lnTo>
                    <a:lnTo>
                      <a:pt x="0" y="1393643"/>
                    </a:lnTo>
                    <a:lnTo>
                      <a:pt x="314" y="1392200"/>
                    </a:lnTo>
                    <a:lnTo>
                      <a:pt x="262" y="1391960"/>
                    </a:lnTo>
                    <a:lnTo>
                      <a:pt x="314" y="1391720"/>
                    </a:lnTo>
                    <a:lnTo>
                      <a:pt x="0" y="1390275"/>
                    </a:lnTo>
                    <a:lnTo>
                      <a:pt x="314" y="1388831"/>
                    </a:lnTo>
                    <a:lnTo>
                      <a:pt x="262" y="1388591"/>
                    </a:lnTo>
                    <a:lnTo>
                      <a:pt x="314" y="1388351"/>
                    </a:lnTo>
                    <a:lnTo>
                      <a:pt x="0" y="1386906"/>
                    </a:lnTo>
                    <a:lnTo>
                      <a:pt x="314" y="1385463"/>
                    </a:lnTo>
                    <a:lnTo>
                      <a:pt x="262" y="1385222"/>
                    </a:lnTo>
                    <a:lnTo>
                      <a:pt x="314" y="1384983"/>
                    </a:lnTo>
                    <a:lnTo>
                      <a:pt x="0" y="1383537"/>
                    </a:lnTo>
                    <a:lnTo>
                      <a:pt x="314" y="1382094"/>
                    </a:lnTo>
                    <a:lnTo>
                      <a:pt x="262" y="1381854"/>
                    </a:lnTo>
                    <a:lnTo>
                      <a:pt x="314" y="1381614"/>
                    </a:lnTo>
                    <a:lnTo>
                      <a:pt x="0" y="1380169"/>
                    </a:lnTo>
                    <a:lnTo>
                      <a:pt x="314" y="1378726"/>
                    </a:lnTo>
                    <a:lnTo>
                      <a:pt x="262" y="1378485"/>
                    </a:lnTo>
                    <a:lnTo>
                      <a:pt x="314" y="1378245"/>
                    </a:lnTo>
                    <a:lnTo>
                      <a:pt x="0" y="1376800"/>
                    </a:lnTo>
                    <a:lnTo>
                      <a:pt x="314" y="1375357"/>
                    </a:lnTo>
                    <a:lnTo>
                      <a:pt x="262" y="1375117"/>
                    </a:lnTo>
                    <a:lnTo>
                      <a:pt x="314" y="1374877"/>
                    </a:lnTo>
                    <a:lnTo>
                      <a:pt x="0" y="1373432"/>
                    </a:lnTo>
                    <a:lnTo>
                      <a:pt x="314" y="1371988"/>
                    </a:lnTo>
                    <a:lnTo>
                      <a:pt x="262" y="1371747"/>
                    </a:lnTo>
                    <a:lnTo>
                      <a:pt x="314" y="1371506"/>
                    </a:lnTo>
                    <a:lnTo>
                      <a:pt x="1" y="1370062"/>
                    </a:lnTo>
                    <a:lnTo>
                      <a:pt x="314" y="1368620"/>
                    </a:lnTo>
                    <a:lnTo>
                      <a:pt x="262" y="1368379"/>
                    </a:lnTo>
                    <a:lnTo>
                      <a:pt x="314" y="1368138"/>
                    </a:lnTo>
                    <a:lnTo>
                      <a:pt x="1" y="1366694"/>
                    </a:lnTo>
                    <a:lnTo>
                      <a:pt x="314" y="1365251"/>
                    </a:lnTo>
                    <a:lnTo>
                      <a:pt x="262" y="1365010"/>
                    </a:lnTo>
                    <a:lnTo>
                      <a:pt x="314" y="1364769"/>
                    </a:lnTo>
                    <a:lnTo>
                      <a:pt x="1" y="1363325"/>
                    </a:lnTo>
                    <a:lnTo>
                      <a:pt x="314" y="1361883"/>
                    </a:lnTo>
                    <a:lnTo>
                      <a:pt x="262" y="1361641"/>
                    </a:lnTo>
                    <a:lnTo>
                      <a:pt x="314" y="1361401"/>
                    </a:lnTo>
                    <a:lnTo>
                      <a:pt x="1" y="1359956"/>
                    </a:lnTo>
                    <a:lnTo>
                      <a:pt x="314" y="1358514"/>
                    </a:lnTo>
                    <a:lnTo>
                      <a:pt x="262" y="1358273"/>
                    </a:lnTo>
                    <a:lnTo>
                      <a:pt x="314" y="1358032"/>
                    </a:lnTo>
                    <a:lnTo>
                      <a:pt x="1" y="1356588"/>
                    </a:lnTo>
                    <a:lnTo>
                      <a:pt x="314" y="1355145"/>
                    </a:lnTo>
                    <a:lnTo>
                      <a:pt x="262" y="1354904"/>
                    </a:lnTo>
                    <a:lnTo>
                      <a:pt x="314" y="1354663"/>
                    </a:lnTo>
                    <a:lnTo>
                      <a:pt x="1" y="1353219"/>
                    </a:lnTo>
                    <a:lnTo>
                      <a:pt x="314" y="1351777"/>
                    </a:lnTo>
                    <a:lnTo>
                      <a:pt x="262" y="1351536"/>
                    </a:lnTo>
                    <a:lnTo>
                      <a:pt x="314" y="1351295"/>
                    </a:lnTo>
                    <a:lnTo>
                      <a:pt x="1" y="1349851"/>
                    </a:lnTo>
                    <a:lnTo>
                      <a:pt x="314" y="1348408"/>
                    </a:lnTo>
                    <a:lnTo>
                      <a:pt x="262" y="1348167"/>
                    </a:lnTo>
                    <a:lnTo>
                      <a:pt x="314" y="1347926"/>
                    </a:lnTo>
                    <a:lnTo>
                      <a:pt x="1" y="1346482"/>
                    </a:lnTo>
                    <a:lnTo>
                      <a:pt x="314" y="1345040"/>
                    </a:lnTo>
                    <a:lnTo>
                      <a:pt x="262" y="1344798"/>
                    </a:lnTo>
                    <a:lnTo>
                      <a:pt x="314" y="1344558"/>
                    </a:lnTo>
                    <a:lnTo>
                      <a:pt x="1" y="1343114"/>
                    </a:lnTo>
                    <a:lnTo>
                      <a:pt x="314" y="1341671"/>
                    </a:lnTo>
                    <a:lnTo>
                      <a:pt x="262" y="1341430"/>
                    </a:lnTo>
                    <a:lnTo>
                      <a:pt x="314" y="1341189"/>
                    </a:lnTo>
                    <a:lnTo>
                      <a:pt x="1" y="1339745"/>
                    </a:lnTo>
                    <a:lnTo>
                      <a:pt x="314" y="1338301"/>
                    </a:lnTo>
                    <a:lnTo>
                      <a:pt x="262" y="1338060"/>
                    </a:lnTo>
                    <a:lnTo>
                      <a:pt x="314" y="1337820"/>
                    </a:lnTo>
                    <a:lnTo>
                      <a:pt x="0" y="1336375"/>
                    </a:lnTo>
                    <a:lnTo>
                      <a:pt x="314" y="1334932"/>
                    </a:lnTo>
                    <a:lnTo>
                      <a:pt x="262" y="1334692"/>
                    </a:lnTo>
                    <a:lnTo>
                      <a:pt x="314" y="1334452"/>
                    </a:lnTo>
                    <a:lnTo>
                      <a:pt x="0" y="1333007"/>
                    </a:lnTo>
                    <a:lnTo>
                      <a:pt x="314" y="1331563"/>
                    </a:lnTo>
                    <a:lnTo>
                      <a:pt x="262" y="1331323"/>
                    </a:lnTo>
                    <a:lnTo>
                      <a:pt x="314" y="1331083"/>
                    </a:lnTo>
                    <a:lnTo>
                      <a:pt x="0" y="1329638"/>
                    </a:lnTo>
                    <a:lnTo>
                      <a:pt x="314" y="1328195"/>
                    </a:lnTo>
                    <a:lnTo>
                      <a:pt x="262" y="1327955"/>
                    </a:lnTo>
                    <a:lnTo>
                      <a:pt x="314" y="1327715"/>
                    </a:lnTo>
                    <a:lnTo>
                      <a:pt x="0" y="1326270"/>
                    </a:lnTo>
                    <a:lnTo>
                      <a:pt x="314" y="1324826"/>
                    </a:lnTo>
                    <a:lnTo>
                      <a:pt x="262" y="1324586"/>
                    </a:lnTo>
                    <a:lnTo>
                      <a:pt x="314" y="1324346"/>
                    </a:lnTo>
                    <a:lnTo>
                      <a:pt x="0" y="1322901"/>
                    </a:lnTo>
                    <a:lnTo>
                      <a:pt x="314" y="1321458"/>
                    </a:lnTo>
                    <a:lnTo>
                      <a:pt x="262" y="1321217"/>
                    </a:lnTo>
                    <a:lnTo>
                      <a:pt x="314" y="1320978"/>
                    </a:lnTo>
                    <a:lnTo>
                      <a:pt x="0" y="1319532"/>
                    </a:lnTo>
                    <a:lnTo>
                      <a:pt x="314" y="1318089"/>
                    </a:lnTo>
                    <a:lnTo>
                      <a:pt x="262" y="1317848"/>
                    </a:lnTo>
                    <a:lnTo>
                      <a:pt x="314" y="1317607"/>
                    </a:lnTo>
                    <a:lnTo>
                      <a:pt x="1" y="1316163"/>
                    </a:lnTo>
                    <a:lnTo>
                      <a:pt x="314" y="1314720"/>
                    </a:lnTo>
                    <a:lnTo>
                      <a:pt x="262" y="1314479"/>
                    </a:lnTo>
                    <a:lnTo>
                      <a:pt x="314" y="1314238"/>
                    </a:lnTo>
                    <a:lnTo>
                      <a:pt x="1" y="1312794"/>
                    </a:lnTo>
                    <a:lnTo>
                      <a:pt x="314" y="1311352"/>
                    </a:lnTo>
                    <a:lnTo>
                      <a:pt x="262" y="1311111"/>
                    </a:lnTo>
                    <a:lnTo>
                      <a:pt x="314" y="1310870"/>
                    </a:lnTo>
                    <a:lnTo>
                      <a:pt x="1" y="1309426"/>
                    </a:lnTo>
                    <a:lnTo>
                      <a:pt x="314" y="1307983"/>
                    </a:lnTo>
                    <a:lnTo>
                      <a:pt x="262" y="1307742"/>
                    </a:lnTo>
                    <a:lnTo>
                      <a:pt x="314" y="1307501"/>
                    </a:lnTo>
                    <a:lnTo>
                      <a:pt x="1" y="1306057"/>
                    </a:lnTo>
                    <a:lnTo>
                      <a:pt x="314" y="1304615"/>
                    </a:lnTo>
                    <a:lnTo>
                      <a:pt x="262" y="1304373"/>
                    </a:lnTo>
                    <a:lnTo>
                      <a:pt x="314" y="1304133"/>
                    </a:lnTo>
                    <a:lnTo>
                      <a:pt x="1" y="1302689"/>
                    </a:lnTo>
                    <a:lnTo>
                      <a:pt x="314" y="1301246"/>
                    </a:lnTo>
                    <a:lnTo>
                      <a:pt x="262" y="1301005"/>
                    </a:lnTo>
                    <a:lnTo>
                      <a:pt x="314" y="1300764"/>
                    </a:lnTo>
                    <a:lnTo>
                      <a:pt x="1" y="1299320"/>
                    </a:lnTo>
                    <a:lnTo>
                      <a:pt x="314" y="1297878"/>
                    </a:lnTo>
                    <a:lnTo>
                      <a:pt x="262" y="1297636"/>
                    </a:lnTo>
                    <a:lnTo>
                      <a:pt x="314" y="1297396"/>
                    </a:lnTo>
                    <a:lnTo>
                      <a:pt x="1" y="1295951"/>
                    </a:lnTo>
                    <a:lnTo>
                      <a:pt x="314" y="1294509"/>
                    </a:lnTo>
                    <a:lnTo>
                      <a:pt x="262" y="1294268"/>
                    </a:lnTo>
                    <a:lnTo>
                      <a:pt x="314" y="1294027"/>
                    </a:lnTo>
                    <a:lnTo>
                      <a:pt x="1" y="1292583"/>
                    </a:lnTo>
                    <a:lnTo>
                      <a:pt x="314" y="1291140"/>
                    </a:lnTo>
                    <a:lnTo>
                      <a:pt x="262" y="1290899"/>
                    </a:lnTo>
                    <a:lnTo>
                      <a:pt x="314" y="1290658"/>
                    </a:lnTo>
                    <a:lnTo>
                      <a:pt x="1" y="1289214"/>
                    </a:lnTo>
                    <a:lnTo>
                      <a:pt x="314" y="1287772"/>
                    </a:lnTo>
                    <a:lnTo>
                      <a:pt x="262" y="1287531"/>
                    </a:lnTo>
                    <a:lnTo>
                      <a:pt x="314" y="1287290"/>
                    </a:lnTo>
                    <a:lnTo>
                      <a:pt x="1" y="1285846"/>
                    </a:lnTo>
                    <a:lnTo>
                      <a:pt x="314" y="1284403"/>
                    </a:lnTo>
                    <a:lnTo>
                      <a:pt x="262" y="1284162"/>
                    </a:lnTo>
                    <a:lnTo>
                      <a:pt x="314" y="1283921"/>
                    </a:lnTo>
                    <a:lnTo>
                      <a:pt x="1" y="1282477"/>
                    </a:lnTo>
                    <a:lnTo>
                      <a:pt x="314" y="1281035"/>
                    </a:lnTo>
                    <a:lnTo>
                      <a:pt x="262" y="1280793"/>
                    </a:lnTo>
                    <a:lnTo>
                      <a:pt x="314" y="1280553"/>
                    </a:lnTo>
                    <a:lnTo>
                      <a:pt x="1" y="1279108"/>
                    </a:lnTo>
                    <a:lnTo>
                      <a:pt x="314" y="1277664"/>
                    </a:lnTo>
                    <a:lnTo>
                      <a:pt x="262" y="1277424"/>
                    </a:lnTo>
                    <a:lnTo>
                      <a:pt x="314" y="1277184"/>
                    </a:lnTo>
                    <a:lnTo>
                      <a:pt x="0" y="1275739"/>
                    </a:lnTo>
                    <a:lnTo>
                      <a:pt x="314" y="1274296"/>
                    </a:lnTo>
                    <a:lnTo>
                      <a:pt x="262" y="1274055"/>
                    </a:lnTo>
                    <a:lnTo>
                      <a:pt x="314" y="1273815"/>
                    </a:lnTo>
                    <a:lnTo>
                      <a:pt x="0" y="1272370"/>
                    </a:lnTo>
                    <a:lnTo>
                      <a:pt x="314" y="1270927"/>
                    </a:lnTo>
                    <a:lnTo>
                      <a:pt x="262" y="1270687"/>
                    </a:lnTo>
                    <a:lnTo>
                      <a:pt x="314" y="1270447"/>
                    </a:lnTo>
                    <a:lnTo>
                      <a:pt x="0" y="1269002"/>
                    </a:lnTo>
                    <a:lnTo>
                      <a:pt x="314" y="1267558"/>
                    </a:lnTo>
                    <a:lnTo>
                      <a:pt x="262" y="1267318"/>
                    </a:lnTo>
                    <a:lnTo>
                      <a:pt x="314" y="1267078"/>
                    </a:lnTo>
                    <a:lnTo>
                      <a:pt x="0" y="1265633"/>
                    </a:lnTo>
                    <a:lnTo>
                      <a:pt x="314" y="1264190"/>
                    </a:lnTo>
                    <a:lnTo>
                      <a:pt x="262" y="1263949"/>
                    </a:lnTo>
                    <a:lnTo>
                      <a:pt x="314" y="1263708"/>
                    </a:lnTo>
                    <a:lnTo>
                      <a:pt x="1" y="1262264"/>
                    </a:lnTo>
                    <a:lnTo>
                      <a:pt x="314" y="1260821"/>
                    </a:lnTo>
                    <a:lnTo>
                      <a:pt x="262" y="1260580"/>
                    </a:lnTo>
                    <a:lnTo>
                      <a:pt x="314" y="1260339"/>
                    </a:lnTo>
                    <a:lnTo>
                      <a:pt x="1" y="1258895"/>
                    </a:lnTo>
                    <a:lnTo>
                      <a:pt x="314" y="1257453"/>
                    </a:lnTo>
                    <a:lnTo>
                      <a:pt x="262" y="1257211"/>
                    </a:lnTo>
                    <a:lnTo>
                      <a:pt x="314" y="1256971"/>
                    </a:lnTo>
                    <a:lnTo>
                      <a:pt x="1" y="1255526"/>
                    </a:lnTo>
                    <a:lnTo>
                      <a:pt x="314" y="1254084"/>
                    </a:lnTo>
                    <a:lnTo>
                      <a:pt x="262" y="1253843"/>
                    </a:lnTo>
                    <a:lnTo>
                      <a:pt x="314" y="1253602"/>
                    </a:lnTo>
                    <a:lnTo>
                      <a:pt x="1" y="1252158"/>
                    </a:lnTo>
                    <a:lnTo>
                      <a:pt x="314" y="1250715"/>
                    </a:lnTo>
                    <a:lnTo>
                      <a:pt x="262" y="1250474"/>
                    </a:lnTo>
                    <a:lnTo>
                      <a:pt x="314" y="1250233"/>
                    </a:lnTo>
                    <a:lnTo>
                      <a:pt x="1" y="1248789"/>
                    </a:lnTo>
                    <a:lnTo>
                      <a:pt x="314" y="1247347"/>
                    </a:lnTo>
                    <a:lnTo>
                      <a:pt x="262" y="1247106"/>
                    </a:lnTo>
                    <a:lnTo>
                      <a:pt x="314" y="1246865"/>
                    </a:lnTo>
                    <a:lnTo>
                      <a:pt x="1" y="1245421"/>
                    </a:lnTo>
                    <a:lnTo>
                      <a:pt x="314" y="1243978"/>
                    </a:lnTo>
                    <a:lnTo>
                      <a:pt x="262" y="1243737"/>
                    </a:lnTo>
                    <a:lnTo>
                      <a:pt x="314" y="1243496"/>
                    </a:lnTo>
                    <a:lnTo>
                      <a:pt x="1" y="1242052"/>
                    </a:lnTo>
                    <a:lnTo>
                      <a:pt x="314" y="1240610"/>
                    </a:lnTo>
                    <a:lnTo>
                      <a:pt x="262" y="1240368"/>
                    </a:lnTo>
                    <a:lnTo>
                      <a:pt x="314" y="1240128"/>
                    </a:lnTo>
                    <a:lnTo>
                      <a:pt x="1" y="1238684"/>
                    </a:lnTo>
                    <a:lnTo>
                      <a:pt x="314" y="1237241"/>
                    </a:lnTo>
                    <a:lnTo>
                      <a:pt x="262" y="1237000"/>
                    </a:lnTo>
                    <a:lnTo>
                      <a:pt x="314" y="1236759"/>
                    </a:lnTo>
                    <a:lnTo>
                      <a:pt x="1" y="1235315"/>
                    </a:lnTo>
                    <a:lnTo>
                      <a:pt x="314" y="1233872"/>
                    </a:lnTo>
                    <a:lnTo>
                      <a:pt x="262" y="1233631"/>
                    </a:lnTo>
                    <a:lnTo>
                      <a:pt x="314" y="1233390"/>
                    </a:lnTo>
                    <a:lnTo>
                      <a:pt x="1" y="1231946"/>
                    </a:lnTo>
                    <a:lnTo>
                      <a:pt x="314" y="1230504"/>
                    </a:lnTo>
                    <a:lnTo>
                      <a:pt x="262" y="1230263"/>
                    </a:lnTo>
                    <a:lnTo>
                      <a:pt x="314" y="1230022"/>
                    </a:lnTo>
                    <a:lnTo>
                      <a:pt x="1" y="1228578"/>
                    </a:lnTo>
                    <a:lnTo>
                      <a:pt x="314" y="1227135"/>
                    </a:lnTo>
                    <a:lnTo>
                      <a:pt x="262" y="1226894"/>
                    </a:lnTo>
                    <a:lnTo>
                      <a:pt x="314" y="1226653"/>
                    </a:lnTo>
                    <a:lnTo>
                      <a:pt x="1" y="1225209"/>
                    </a:lnTo>
                    <a:lnTo>
                      <a:pt x="314" y="1223767"/>
                    </a:lnTo>
                    <a:lnTo>
                      <a:pt x="262" y="1223526"/>
                    </a:lnTo>
                    <a:lnTo>
                      <a:pt x="314" y="1223285"/>
                    </a:lnTo>
                    <a:lnTo>
                      <a:pt x="1" y="1221841"/>
                    </a:lnTo>
                    <a:lnTo>
                      <a:pt x="314" y="1220398"/>
                    </a:lnTo>
                    <a:lnTo>
                      <a:pt x="262" y="1220157"/>
                    </a:lnTo>
                    <a:lnTo>
                      <a:pt x="314" y="1219916"/>
                    </a:lnTo>
                    <a:lnTo>
                      <a:pt x="1" y="1218472"/>
                    </a:lnTo>
                    <a:lnTo>
                      <a:pt x="314" y="1217028"/>
                    </a:lnTo>
                    <a:lnTo>
                      <a:pt x="262" y="1216787"/>
                    </a:lnTo>
                    <a:lnTo>
                      <a:pt x="314" y="1216548"/>
                    </a:lnTo>
                    <a:lnTo>
                      <a:pt x="0" y="1215102"/>
                    </a:lnTo>
                    <a:lnTo>
                      <a:pt x="314" y="1213659"/>
                    </a:lnTo>
                    <a:lnTo>
                      <a:pt x="262" y="1213419"/>
                    </a:lnTo>
                    <a:lnTo>
                      <a:pt x="314" y="1213179"/>
                    </a:lnTo>
                    <a:lnTo>
                      <a:pt x="0" y="1211734"/>
                    </a:lnTo>
                    <a:lnTo>
                      <a:pt x="314" y="1210290"/>
                    </a:lnTo>
                    <a:lnTo>
                      <a:pt x="262" y="1210049"/>
                    </a:lnTo>
                    <a:lnTo>
                      <a:pt x="314" y="1209808"/>
                    </a:lnTo>
                    <a:lnTo>
                      <a:pt x="1" y="1208364"/>
                    </a:lnTo>
                    <a:lnTo>
                      <a:pt x="314" y="1206922"/>
                    </a:lnTo>
                    <a:lnTo>
                      <a:pt x="262" y="1206681"/>
                    </a:lnTo>
                    <a:lnTo>
                      <a:pt x="314" y="1206440"/>
                    </a:lnTo>
                    <a:lnTo>
                      <a:pt x="1" y="1204996"/>
                    </a:lnTo>
                    <a:lnTo>
                      <a:pt x="314" y="1203553"/>
                    </a:lnTo>
                    <a:lnTo>
                      <a:pt x="262" y="1203312"/>
                    </a:lnTo>
                    <a:lnTo>
                      <a:pt x="314" y="1203071"/>
                    </a:lnTo>
                    <a:lnTo>
                      <a:pt x="1" y="1201627"/>
                    </a:lnTo>
                    <a:lnTo>
                      <a:pt x="314" y="1200185"/>
                    </a:lnTo>
                    <a:lnTo>
                      <a:pt x="262" y="1199943"/>
                    </a:lnTo>
                    <a:lnTo>
                      <a:pt x="314" y="1199703"/>
                    </a:lnTo>
                    <a:lnTo>
                      <a:pt x="1" y="1198259"/>
                    </a:lnTo>
                    <a:lnTo>
                      <a:pt x="314" y="1196816"/>
                    </a:lnTo>
                    <a:lnTo>
                      <a:pt x="262" y="1196575"/>
                    </a:lnTo>
                    <a:lnTo>
                      <a:pt x="314" y="1196334"/>
                    </a:lnTo>
                    <a:lnTo>
                      <a:pt x="1" y="1194890"/>
                    </a:lnTo>
                    <a:lnTo>
                      <a:pt x="314" y="1193448"/>
                    </a:lnTo>
                    <a:lnTo>
                      <a:pt x="262" y="1193206"/>
                    </a:lnTo>
                    <a:lnTo>
                      <a:pt x="314" y="1192966"/>
                    </a:lnTo>
                    <a:lnTo>
                      <a:pt x="1" y="1191521"/>
                    </a:lnTo>
                    <a:lnTo>
                      <a:pt x="314" y="1190079"/>
                    </a:lnTo>
                    <a:lnTo>
                      <a:pt x="262" y="1189838"/>
                    </a:lnTo>
                    <a:lnTo>
                      <a:pt x="314" y="1189597"/>
                    </a:lnTo>
                    <a:lnTo>
                      <a:pt x="1" y="1188153"/>
                    </a:lnTo>
                    <a:lnTo>
                      <a:pt x="314" y="1186710"/>
                    </a:lnTo>
                    <a:lnTo>
                      <a:pt x="262" y="1186469"/>
                    </a:lnTo>
                    <a:lnTo>
                      <a:pt x="314" y="1186228"/>
                    </a:lnTo>
                    <a:lnTo>
                      <a:pt x="1" y="1184784"/>
                    </a:lnTo>
                    <a:lnTo>
                      <a:pt x="314" y="1183342"/>
                    </a:lnTo>
                    <a:lnTo>
                      <a:pt x="262" y="1183101"/>
                    </a:lnTo>
                    <a:lnTo>
                      <a:pt x="314" y="1182860"/>
                    </a:lnTo>
                    <a:lnTo>
                      <a:pt x="1" y="1181416"/>
                    </a:lnTo>
                    <a:lnTo>
                      <a:pt x="314" y="1179973"/>
                    </a:lnTo>
                    <a:lnTo>
                      <a:pt x="262" y="1179732"/>
                    </a:lnTo>
                    <a:lnTo>
                      <a:pt x="314" y="1179491"/>
                    </a:lnTo>
                    <a:lnTo>
                      <a:pt x="1" y="1178047"/>
                    </a:lnTo>
                    <a:lnTo>
                      <a:pt x="314" y="1176605"/>
                    </a:lnTo>
                    <a:lnTo>
                      <a:pt x="262" y="1176364"/>
                    </a:lnTo>
                    <a:lnTo>
                      <a:pt x="314" y="1176123"/>
                    </a:lnTo>
                    <a:lnTo>
                      <a:pt x="1" y="1174678"/>
                    </a:lnTo>
                    <a:lnTo>
                      <a:pt x="314" y="1173236"/>
                    </a:lnTo>
                    <a:lnTo>
                      <a:pt x="262" y="1172995"/>
                    </a:lnTo>
                    <a:lnTo>
                      <a:pt x="314" y="1172754"/>
                    </a:lnTo>
                    <a:lnTo>
                      <a:pt x="1" y="1171310"/>
                    </a:lnTo>
                    <a:lnTo>
                      <a:pt x="314" y="1169867"/>
                    </a:lnTo>
                    <a:lnTo>
                      <a:pt x="262" y="1169626"/>
                    </a:lnTo>
                    <a:lnTo>
                      <a:pt x="314" y="1169385"/>
                    </a:lnTo>
                    <a:lnTo>
                      <a:pt x="1" y="1167941"/>
                    </a:lnTo>
                    <a:lnTo>
                      <a:pt x="314" y="1166499"/>
                    </a:lnTo>
                    <a:lnTo>
                      <a:pt x="262" y="1166258"/>
                    </a:lnTo>
                    <a:lnTo>
                      <a:pt x="314" y="1166017"/>
                    </a:lnTo>
                    <a:lnTo>
                      <a:pt x="1" y="1164573"/>
                    </a:lnTo>
                    <a:lnTo>
                      <a:pt x="314" y="1163128"/>
                    </a:lnTo>
                    <a:lnTo>
                      <a:pt x="262" y="1162888"/>
                    </a:lnTo>
                    <a:lnTo>
                      <a:pt x="314" y="1162648"/>
                    </a:lnTo>
                    <a:lnTo>
                      <a:pt x="0" y="1161203"/>
                    </a:lnTo>
                    <a:lnTo>
                      <a:pt x="314" y="1159760"/>
                    </a:lnTo>
                    <a:lnTo>
                      <a:pt x="262" y="1159520"/>
                    </a:lnTo>
                    <a:lnTo>
                      <a:pt x="314" y="1159280"/>
                    </a:lnTo>
                    <a:lnTo>
                      <a:pt x="0" y="1157835"/>
                    </a:lnTo>
                    <a:lnTo>
                      <a:pt x="314" y="1156391"/>
                    </a:lnTo>
                    <a:lnTo>
                      <a:pt x="262" y="1156151"/>
                    </a:lnTo>
                    <a:lnTo>
                      <a:pt x="314" y="1155911"/>
                    </a:lnTo>
                    <a:lnTo>
                      <a:pt x="0" y="1154466"/>
                    </a:lnTo>
                    <a:lnTo>
                      <a:pt x="314" y="1153023"/>
                    </a:lnTo>
                    <a:lnTo>
                      <a:pt x="262" y="1152782"/>
                    </a:lnTo>
                    <a:lnTo>
                      <a:pt x="314" y="1152542"/>
                    </a:lnTo>
                    <a:lnTo>
                      <a:pt x="0" y="1151097"/>
                    </a:lnTo>
                    <a:lnTo>
                      <a:pt x="314" y="1149654"/>
                    </a:lnTo>
                    <a:lnTo>
                      <a:pt x="262" y="1149413"/>
                    </a:lnTo>
                    <a:lnTo>
                      <a:pt x="314" y="1149172"/>
                    </a:lnTo>
                    <a:lnTo>
                      <a:pt x="1" y="1147728"/>
                    </a:lnTo>
                    <a:lnTo>
                      <a:pt x="314" y="1146285"/>
                    </a:lnTo>
                    <a:lnTo>
                      <a:pt x="262" y="1146044"/>
                    </a:lnTo>
                    <a:lnTo>
                      <a:pt x="314" y="1145803"/>
                    </a:lnTo>
                    <a:lnTo>
                      <a:pt x="1" y="1144359"/>
                    </a:lnTo>
                    <a:lnTo>
                      <a:pt x="314" y="1142917"/>
                    </a:lnTo>
                    <a:lnTo>
                      <a:pt x="262" y="1142676"/>
                    </a:lnTo>
                    <a:lnTo>
                      <a:pt x="314" y="1142435"/>
                    </a:lnTo>
                    <a:lnTo>
                      <a:pt x="1" y="1140991"/>
                    </a:lnTo>
                    <a:lnTo>
                      <a:pt x="314" y="1139548"/>
                    </a:lnTo>
                    <a:lnTo>
                      <a:pt x="262" y="1139307"/>
                    </a:lnTo>
                    <a:lnTo>
                      <a:pt x="314" y="1139066"/>
                    </a:lnTo>
                    <a:lnTo>
                      <a:pt x="1" y="1137622"/>
                    </a:lnTo>
                    <a:lnTo>
                      <a:pt x="314" y="1136180"/>
                    </a:lnTo>
                    <a:lnTo>
                      <a:pt x="262" y="1135939"/>
                    </a:lnTo>
                    <a:lnTo>
                      <a:pt x="314" y="1135698"/>
                    </a:lnTo>
                    <a:lnTo>
                      <a:pt x="1" y="1134254"/>
                    </a:lnTo>
                    <a:lnTo>
                      <a:pt x="314" y="1132811"/>
                    </a:lnTo>
                    <a:lnTo>
                      <a:pt x="262" y="1132570"/>
                    </a:lnTo>
                    <a:lnTo>
                      <a:pt x="314" y="1132329"/>
                    </a:lnTo>
                    <a:lnTo>
                      <a:pt x="1" y="1130885"/>
                    </a:lnTo>
                    <a:lnTo>
                      <a:pt x="314" y="1129442"/>
                    </a:lnTo>
                    <a:lnTo>
                      <a:pt x="262" y="1129201"/>
                    </a:lnTo>
                    <a:lnTo>
                      <a:pt x="314" y="1128960"/>
                    </a:lnTo>
                    <a:lnTo>
                      <a:pt x="1" y="1127516"/>
                    </a:lnTo>
                    <a:lnTo>
                      <a:pt x="314" y="1126074"/>
                    </a:lnTo>
                    <a:lnTo>
                      <a:pt x="262" y="1125833"/>
                    </a:lnTo>
                    <a:lnTo>
                      <a:pt x="314" y="1125592"/>
                    </a:lnTo>
                    <a:lnTo>
                      <a:pt x="1" y="1124148"/>
                    </a:lnTo>
                    <a:lnTo>
                      <a:pt x="314" y="1122705"/>
                    </a:lnTo>
                    <a:lnTo>
                      <a:pt x="262" y="1122464"/>
                    </a:lnTo>
                    <a:lnTo>
                      <a:pt x="314" y="1122223"/>
                    </a:lnTo>
                    <a:lnTo>
                      <a:pt x="1" y="1120779"/>
                    </a:lnTo>
                    <a:lnTo>
                      <a:pt x="314" y="1119337"/>
                    </a:lnTo>
                    <a:lnTo>
                      <a:pt x="262" y="1119096"/>
                    </a:lnTo>
                    <a:lnTo>
                      <a:pt x="314" y="1118855"/>
                    </a:lnTo>
                    <a:lnTo>
                      <a:pt x="1" y="1117411"/>
                    </a:lnTo>
                    <a:lnTo>
                      <a:pt x="314" y="1115968"/>
                    </a:lnTo>
                    <a:lnTo>
                      <a:pt x="262" y="1115727"/>
                    </a:lnTo>
                    <a:lnTo>
                      <a:pt x="314" y="1115486"/>
                    </a:lnTo>
                    <a:lnTo>
                      <a:pt x="1" y="1114042"/>
                    </a:lnTo>
                    <a:lnTo>
                      <a:pt x="314" y="1112600"/>
                    </a:lnTo>
                    <a:lnTo>
                      <a:pt x="262" y="1112358"/>
                    </a:lnTo>
                    <a:lnTo>
                      <a:pt x="314" y="1112118"/>
                    </a:lnTo>
                    <a:lnTo>
                      <a:pt x="1" y="1110673"/>
                    </a:lnTo>
                    <a:lnTo>
                      <a:pt x="314" y="1109229"/>
                    </a:lnTo>
                    <a:lnTo>
                      <a:pt x="262" y="1108989"/>
                    </a:lnTo>
                    <a:lnTo>
                      <a:pt x="314" y="1108749"/>
                    </a:lnTo>
                    <a:lnTo>
                      <a:pt x="0" y="1107304"/>
                    </a:lnTo>
                    <a:lnTo>
                      <a:pt x="314" y="1105860"/>
                    </a:lnTo>
                    <a:lnTo>
                      <a:pt x="262" y="1105620"/>
                    </a:lnTo>
                    <a:lnTo>
                      <a:pt x="314" y="1105380"/>
                    </a:lnTo>
                    <a:lnTo>
                      <a:pt x="0" y="1103935"/>
                    </a:lnTo>
                    <a:lnTo>
                      <a:pt x="314" y="1102492"/>
                    </a:lnTo>
                    <a:lnTo>
                      <a:pt x="262" y="1102252"/>
                    </a:lnTo>
                    <a:lnTo>
                      <a:pt x="314" y="1102012"/>
                    </a:lnTo>
                    <a:lnTo>
                      <a:pt x="0" y="1100567"/>
                    </a:lnTo>
                    <a:lnTo>
                      <a:pt x="314" y="1099123"/>
                    </a:lnTo>
                    <a:lnTo>
                      <a:pt x="262" y="1098883"/>
                    </a:lnTo>
                    <a:lnTo>
                      <a:pt x="314" y="1098643"/>
                    </a:lnTo>
                    <a:lnTo>
                      <a:pt x="0" y="1097198"/>
                    </a:lnTo>
                    <a:lnTo>
                      <a:pt x="314" y="1095755"/>
                    </a:lnTo>
                    <a:lnTo>
                      <a:pt x="262" y="1095515"/>
                    </a:lnTo>
                    <a:lnTo>
                      <a:pt x="314" y="1095275"/>
                    </a:lnTo>
                    <a:lnTo>
                      <a:pt x="0" y="1093829"/>
                    </a:lnTo>
                    <a:lnTo>
                      <a:pt x="314" y="1092386"/>
                    </a:lnTo>
                    <a:lnTo>
                      <a:pt x="262" y="1092146"/>
                    </a:lnTo>
                    <a:lnTo>
                      <a:pt x="314" y="1091906"/>
                    </a:lnTo>
                    <a:lnTo>
                      <a:pt x="0" y="1090461"/>
                    </a:lnTo>
                    <a:lnTo>
                      <a:pt x="314" y="1089018"/>
                    </a:lnTo>
                    <a:lnTo>
                      <a:pt x="262" y="1088777"/>
                    </a:lnTo>
                    <a:lnTo>
                      <a:pt x="314" y="1088535"/>
                    </a:lnTo>
                    <a:lnTo>
                      <a:pt x="1" y="1087091"/>
                    </a:lnTo>
                    <a:lnTo>
                      <a:pt x="314" y="1085649"/>
                    </a:lnTo>
                    <a:lnTo>
                      <a:pt x="262" y="1085408"/>
                    </a:lnTo>
                    <a:lnTo>
                      <a:pt x="314" y="1085167"/>
                    </a:lnTo>
                    <a:lnTo>
                      <a:pt x="1" y="1083723"/>
                    </a:lnTo>
                    <a:lnTo>
                      <a:pt x="314" y="1082280"/>
                    </a:lnTo>
                    <a:lnTo>
                      <a:pt x="262" y="1082039"/>
                    </a:lnTo>
                    <a:lnTo>
                      <a:pt x="314" y="1081798"/>
                    </a:lnTo>
                    <a:lnTo>
                      <a:pt x="1" y="1080354"/>
                    </a:lnTo>
                    <a:lnTo>
                      <a:pt x="314" y="1078912"/>
                    </a:lnTo>
                    <a:lnTo>
                      <a:pt x="262" y="1078671"/>
                    </a:lnTo>
                    <a:lnTo>
                      <a:pt x="314" y="1078430"/>
                    </a:lnTo>
                    <a:lnTo>
                      <a:pt x="1" y="1076986"/>
                    </a:lnTo>
                    <a:lnTo>
                      <a:pt x="314" y="1075543"/>
                    </a:lnTo>
                    <a:lnTo>
                      <a:pt x="262" y="1075302"/>
                    </a:lnTo>
                    <a:lnTo>
                      <a:pt x="314" y="1075061"/>
                    </a:lnTo>
                    <a:lnTo>
                      <a:pt x="1" y="1073617"/>
                    </a:lnTo>
                    <a:lnTo>
                      <a:pt x="314" y="1072175"/>
                    </a:lnTo>
                    <a:lnTo>
                      <a:pt x="262" y="1071934"/>
                    </a:lnTo>
                    <a:lnTo>
                      <a:pt x="314" y="1071693"/>
                    </a:lnTo>
                    <a:lnTo>
                      <a:pt x="1" y="1070248"/>
                    </a:lnTo>
                    <a:lnTo>
                      <a:pt x="314" y="1068806"/>
                    </a:lnTo>
                    <a:lnTo>
                      <a:pt x="262" y="1068565"/>
                    </a:lnTo>
                    <a:lnTo>
                      <a:pt x="314" y="1068324"/>
                    </a:lnTo>
                    <a:lnTo>
                      <a:pt x="1" y="1066880"/>
                    </a:lnTo>
                    <a:lnTo>
                      <a:pt x="314" y="1065437"/>
                    </a:lnTo>
                    <a:lnTo>
                      <a:pt x="262" y="1065196"/>
                    </a:lnTo>
                    <a:lnTo>
                      <a:pt x="314" y="1064955"/>
                    </a:lnTo>
                    <a:lnTo>
                      <a:pt x="1" y="1063511"/>
                    </a:lnTo>
                    <a:lnTo>
                      <a:pt x="314" y="1062069"/>
                    </a:lnTo>
                    <a:lnTo>
                      <a:pt x="262" y="1061828"/>
                    </a:lnTo>
                    <a:lnTo>
                      <a:pt x="314" y="1061587"/>
                    </a:lnTo>
                    <a:lnTo>
                      <a:pt x="1" y="1060143"/>
                    </a:lnTo>
                    <a:lnTo>
                      <a:pt x="314" y="1058700"/>
                    </a:lnTo>
                    <a:lnTo>
                      <a:pt x="262" y="1058459"/>
                    </a:lnTo>
                    <a:lnTo>
                      <a:pt x="314" y="1058218"/>
                    </a:lnTo>
                    <a:lnTo>
                      <a:pt x="1" y="1056774"/>
                    </a:lnTo>
                    <a:lnTo>
                      <a:pt x="314" y="1055330"/>
                    </a:lnTo>
                    <a:lnTo>
                      <a:pt x="262" y="1055090"/>
                    </a:lnTo>
                    <a:lnTo>
                      <a:pt x="314" y="1054850"/>
                    </a:lnTo>
                    <a:lnTo>
                      <a:pt x="0" y="1053405"/>
                    </a:lnTo>
                    <a:lnTo>
                      <a:pt x="314" y="1051961"/>
                    </a:lnTo>
                    <a:lnTo>
                      <a:pt x="262" y="1051721"/>
                    </a:lnTo>
                    <a:lnTo>
                      <a:pt x="314" y="1051481"/>
                    </a:lnTo>
                    <a:lnTo>
                      <a:pt x="0" y="1050036"/>
                    </a:lnTo>
                    <a:lnTo>
                      <a:pt x="314" y="1048593"/>
                    </a:lnTo>
                    <a:lnTo>
                      <a:pt x="262" y="1048352"/>
                    </a:lnTo>
                    <a:lnTo>
                      <a:pt x="314" y="1048112"/>
                    </a:lnTo>
                    <a:lnTo>
                      <a:pt x="0" y="1046667"/>
                    </a:lnTo>
                    <a:lnTo>
                      <a:pt x="314" y="1045224"/>
                    </a:lnTo>
                    <a:lnTo>
                      <a:pt x="262" y="1044984"/>
                    </a:lnTo>
                    <a:lnTo>
                      <a:pt x="314" y="1044744"/>
                    </a:lnTo>
                    <a:lnTo>
                      <a:pt x="0" y="1043299"/>
                    </a:lnTo>
                    <a:lnTo>
                      <a:pt x="314" y="1041855"/>
                    </a:lnTo>
                    <a:lnTo>
                      <a:pt x="262" y="1041615"/>
                    </a:lnTo>
                    <a:lnTo>
                      <a:pt x="314" y="1041375"/>
                    </a:lnTo>
                    <a:lnTo>
                      <a:pt x="0" y="1039930"/>
                    </a:lnTo>
                    <a:lnTo>
                      <a:pt x="314" y="1038487"/>
                    </a:lnTo>
                    <a:lnTo>
                      <a:pt x="262" y="1038247"/>
                    </a:lnTo>
                    <a:lnTo>
                      <a:pt x="314" y="1038007"/>
                    </a:lnTo>
                    <a:lnTo>
                      <a:pt x="0" y="1036562"/>
                    </a:lnTo>
                    <a:lnTo>
                      <a:pt x="314" y="1035118"/>
                    </a:lnTo>
                    <a:lnTo>
                      <a:pt x="262" y="1034878"/>
                    </a:lnTo>
                    <a:lnTo>
                      <a:pt x="314" y="1034638"/>
                    </a:lnTo>
                    <a:lnTo>
                      <a:pt x="0" y="1033193"/>
                    </a:lnTo>
                    <a:lnTo>
                      <a:pt x="314" y="1031750"/>
                    </a:lnTo>
                    <a:lnTo>
                      <a:pt x="262" y="1031509"/>
                    </a:lnTo>
                    <a:lnTo>
                      <a:pt x="314" y="1031268"/>
                    </a:lnTo>
                    <a:lnTo>
                      <a:pt x="1" y="1029824"/>
                    </a:lnTo>
                    <a:lnTo>
                      <a:pt x="314" y="1028381"/>
                    </a:lnTo>
                    <a:lnTo>
                      <a:pt x="262" y="1028140"/>
                    </a:lnTo>
                    <a:lnTo>
                      <a:pt x="314" y="1027899"/>
                    </a:lnTo>
                    <a:lnTo>
                      <a:pt x="1" y="1026455"/>
                    </a:lnTo>
                    <a:lnTo>
                      <a:pt x="314" y="1025012"/>
                    </a:lnTo>
                    <a:lnTo>
                      <a:pt x="262" y="1024771"/>
                    </a:lnTo>
                    <a:lnTo>
                      <a:pt x="314" y="1024530"/>
                    </a:lnTo>
                    <a:lnTo>
                      <a:pt x="1" y="1023086"/>
                    </a:lnTo>
                    <a:lnTo>
                      <a:pt x="314" y="1021644"/>
                    </a:lnTo>
                    <a:lnTo>
                      <a:pt x="262" y="1021403"/>
                    </a:lnTo>
                    <a:lnTo>
                      <a:pt x="314" y="1021162"/>
                    </a:lnTo>
                    <a:lnTo>
                      <a:pt x="1" y="1019718"/>
                    </a:lnTo>
                    <a:lnTo>
                      <a:pt x="314" y="1018275"/>
                    </a:lnTo>
                    <a:lnTo>
                      <a:pt x="262" y="1018034"/>
                    </a:lnTo>
                    <a:lnTo>
                      <a:pt x="314" y="1017793"/>
                    </a:lnTo>
                    <a:lnTo>
                      <a:pt x="1" y="1016349"/>
                    </a:lnTo>
                    <a:lnTo>
                      <a:pt x="314" y="1014907"/>
                    </a:lnTo>
                    <a:lnTo>
                      <a:pt x="262" y="1014666"/>
                    </a:lnTo>
                    <a:lnTo>
                      <a:pt x="314" y="1014425"/>
                    </a:lnTo>
                    <a:lnTo>
                      <a:pt x="1" y="1012981"/>
                    </a:lnTo>
                    <a:lnTo>
                      <a:pt x="314" y="1011538"/>
                    </a:lnTo>
                    <a:lnTo>
                      <a:pt x="262" y="1011297"/>
                    </a:lnTo>
                    <a:lnTo>
                      <a:pt x="314" y="1011056"/>
                    </a:lnTo>
                    <a:lnTo>
                      <a:pt x="1" y="1009612"/>
                    </a:lnTo>
                    <a:lnTo>
                      <a:pt x="314" y="1008170"/>
                    </a:lnTo>
                    <a:lnTo>
                      <a:pt x="262" y="1007928"/>
                    </a:lnTo>
                    <a:lnTo>
                      <a:pt x="314" y="1007687"/>
                    </a:lnTo>
                    <a:lnTo>
                      <a:pt x="1" y="1006243"/>
                    </a:lnTo>
                    <a:lnTo>
                      <a:pt x="314" y="1004801"/>
                    </a:lnTo>
                    <a:lnTo>
                      <a:pt x="262" y="1004560"/>
                    </a:lnTo>
                    <a:lnTo>
                      <a:pt x="314" y="1004319"/>
                    </a:lnTo>
                    <a:lnTo>
                      <a:pt x="1" y="1002875"/>
                    </a:lnTo>
                    <a:lnTo>
                      <a:pt x="314" y="1001430"/>
                    </a:lnTo>
                    <a:lnTo>
                      <a:pt x="262" y="1001190"/>
                    </a:lnTo>
                    <a:lnTo>
                      <a:pt x="314" y="1000950"/>
                    </a:lnTo>
                    <a:lnTo>
                      <a:pt x="0" y="999505"/>
                    </a:lnTo>
                    <a:lnTo>
                      <a:pt x="314" y="998062"/>
                    </a:lnTo>
                    <a:lnTo>
                      <a:pt x="262" y="997822"/>
                    </a:lnTo>
                    <a:lnTo>
                      <a:pt x="314" y="997582"/>
                    </a:lnTo>
                    <a:lnTo>
                      <a:pt x="0" y="996137"/>
                    </a:lnTo>
                    <a:lnTo>
                      <a:pt x="314" y="994693"/>
                    </a:lnTo>
                    <a:lnTo>
                      <a:pt x="262" y="994453"/>
                    </a:lnTo>
                    <a:lnTo>
                      <a:pt x="314" y="994213"/>
                    </a:lnTo>
                    <a:lnTo>
                      <a:pt x="0" y="992768"/>
                    </a:lnTo>
                    <a:lnTo>
                      <a:pt x="314" y="991325"/>
                    </a:lnTo>
                    <a:lnTo>
                      <a:pt x="262" y="991085"/>
                    </a:lnTo>
                    <a:lnTo>
                      <a:pt x="314" y="990845"/>
                    </a:lnTo>
                    <a:lnTo>
                      <a:pt x="0" y="989399"/>
                    </a:lnTo>
                    <a:lnTo>
                      <a:pt x="314" y="987956"/>
                    </a:lnTo>
                    <a:lnTo>
                      <a:pt x="262" y="987716"/>
                    </a:lnTo>
                    <a:lnTo>
                      <a:pt x="314" y="987476"/>
                    </a:lnTo>
                    <a:lnTo>
                      <a:pt x="0" y="986031"/>
                    </a:lnTo>
                    <a:lnTo>
                      <a:pt x="314" y="984588"/>
                    </a:lnTo>
                    <a:lnTo>
                      <a:pt x="262" y="984347"/>
                    </a:lnTo>
                    <a:lnTo>
                      <a:pt x="314" y="984107"/>
                    </a:lnTo>
                    <a:lnTo>
                      <a:pt x="0" y="982662"/>
                    </a:lnTo>
                    <a:lnTo>
                      <a:pt x="314" y="981219"/>
                    </a:lnTo>
                    <a:lnTo>
                      <a:pt x="262" y="980979"/>
                    </a:lnTo>
                    <a:lnTo>
                      <a:pt x="314" y="980739"/>
                    </a:lnTo>
                    <a:lnTo>
                      <a:pt x="0" y="979294"/>
                    </a:lnTo>
                    <a:lnTo>
                      <a:pt x="314" y="977850"/>
                    </a:lnTo>
                    <a:lnTo>
                      <a:pt x="262" y="977609"/>
                    </a:lnTo>
                    <a:lnTo>
                      <a:pt x="314" y="977368"/>
                    </a:lnTo>
                    <a:lnTo>
                      <a:pt x="1" y="975924"/>
                    </a:lnTo>
                    <a:lnTo>
                      <a:pt x="314" y="974482"/>
                    </a:lnTo>
                    <a:lnTo>
                      <a:pt x="262" y="974241"/>
                    </a:lnTo>
                    <a:lnTo>
                      <a:pt x="314" y="974000"/>
                    </a:lnTo>
                    <a:lnTo>
                      <a:pt x="1" y="972556"/>
                    </a:lnTo>
                    <a:lnTo>
                      <a:pt x="314" y="971113"/>
                    </a:lnTo>
                    <a:lnTo>
                      <a:pt x="262" y="970872"/>
                    </a:lnTo>
                    <a:lnTo>
                      <a:pt x="314" y="970631"/>
                    </a:lnTo>
                    <a:lnTo>
                      <a:pt x="1" y="969187"/>
                    </a:lnTo>
                    <a:lnTo>
                      <a:pt x="314" y="967745"/>
                    </a:lnTo>
                    <a:lnTo>
                      <a:pt x="262" y="967503"/>
                    </a:lnTo>
                    <a:lnTo>
                      <a:pt x="314" y="967263"/>
                    </a:lnTo>
                    <a:lnTo>
                      <a:pt x="1" y="965818"/>
                    </a:lnTo>
                    <a:lnTo>
                      <a:pt x="314" y="964376"/>
                    </a:lnTo>
                    <a:lnTo>
                      <a:pt x="262" y="964135"/>
                    </a:lnTo>
                    <a:lnTo>
                      <a:pt x="314" y="963894"/>
                    </a:lnTo>
                    <a:lnTo>
                      <a:pt x="1" y="962450"/>
                    </a:lnTo>
                    <a:lnTo>
                      <a:pt x="314" y="961007"/>
                    </a:lnTo>
                    <a:lnTo>
                      <a:pt x="262" y="960766"/>
                    </a:lnTo>
                    <a:lnTo>
                      <a:pt x="314" y="960525"/>
                    </a:lnTo>
                    <a:lnTo>
                      <a:pt x="1" y="959081"/>
                    </a:lnTo>
                    <a:lnTo>
                      <a:pt x="314" y="957639"/>
                    </a:lnTo>
                    <a:lnTo>
                      <a:pt x="262" y="957398"/>
                    </a:lnTo>
                    <a:lnTo>
                      <a:pt x="314" y="957157"/>
                    </a:lnTo>
                    <a:lnTo>
                      <a:pt x="1" y="955713"/>
                    </a:lnTo>
                    <a:lnTo>
                      <a:pt x="314" y="954270"/>
                    </a:lnTo>
                    <a:lnTo>
                      <a:pt x="157" y="953549"/>
                    </a:lnTo>
                    <a:lnTo>
                      <a:pt x="10576" y="857780"/>
                    </a:lnTo>
                    <a:cubicBezTo>
                      <a:pt x="115986" y="375977"/>
                      <a:pt x="992579" y="0"/>
                      <a:pt x="2058351" y="0"/>
                    </a:cubicBezTo>
                    <a:close/>
                  </a:path>
                </a:pathLst>
              </a:custGeom>
              <a:gradFill flip="none" rotWithShape="1">
                <a:gsLst>
                  <a:gs pos="0">
                    <a:srgbClr val="80B2F4"/>
                  </a:gs>
                  <a:gs pos="100000">
                    <a:schemeClr val="accent1">
                      <a:lumMod val="50000"/>
                    </a:schemeClr>
                  </a:gs>
                  <a:gs pos="71000">
                    <a:srgbClr val="0E4FA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椭圆 41"/>
              <p:cNvSpPr/>
              <p:nvPr/>
            </p:nvSpPr>
            <p:spPr>
              <a:xfrm>
                <a:off x="4517286" y="2675471"/>
                <a:ext cx="3157432" cy="1465616"/>
              </a:xfrm>
              <a:prstGeom prst="ellipse">
                <a:avLst/>
              </a:prstGeom>
              <a:gradFill flip="none" rotWithShape="1">
                <a:gsLst>
                  <a:gs pos="100000">
                    <a:srgbClr val="0E4FA6"/>
                  </a:gs>
                  <a:gs pos="0">
                    <a:srgbClr val="1E77EC"/>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5238126" y="3074736"/>
                <a:ext cx="1715753" cy="601398"/>
              </a:xfrm>
              <a:prstGeom prst="rect">
                <a:avLst/>
              </a:prstGeom>
              <a:noFill/>
            </p:spPr>
            <p:txBody>
              <a:bodyPr wrap="none" rtlCol="0">
                <a:spAutoFit/>
              </a:bodyPr>
              <a:lstStyle/>
              <a:p>
                <a:pPr algn="ctr"/>
                <a:r>
                  <a:rPr lang="zh-CN" altLang="en-US" sz="2800" b="1" spc="600">
                    <a:solidFill>
                      <a:schemeClr val="bg1"/>
                    </a:solidFill>
                    <a:effectLst>
                      <a:reflection blurRad="101600" stA="22000" endPos="58000" dist="38100" dir="5400000" sy="-100000" algn="bl" rotWithShape="0"/>
                    </a:effectLst>
                    <a:latin typeface="+mj-ea"/>
                    <a:ea typeface="+mj-ea"/>
                  </a:rPr>
                  <a:t>公益性</a:t>
                </a:r>
                <a:endParaRPr lang="zh-CN" altLang="en-US" sz="2800" b="1" spc="600" dirty="0">
                  <a:solidFill>
                    <a:schemeClr val="bg1"/>
                  </a:solidFill>
                  <a:effectLst>
                    <a:reflection blurRad="101600" stA="22000" endPos="58000" dist="38100" dir="5400000" sy="-100000" algn="bl" rotWithShape="0"/>
                  </a:effectLst>
                  <a:latin typeface="+mj-ea"/>
                  <a:ea typeface="+mj-ea"/>
                </a:endParaRPr>
              </a:p>
            </p:txBody>
          </p:sp>
        </p:grpSp>
        <p:grpSp>
          <p:nvGrpSpPr>
            <p:cNvPr id="45" name="组合 44"/>
            <p:cNvGrpSpPr/>
            <p:nvPr/>
          </p:nvGrpSpPr>
          <p:grpSpPr>
            <a:xfrm>
              <a:off x="4722507" y="4591051"/>
              <a:ext cx="2746986" cy="1621697"/>
              <a:chOff x="4517286" y="2675471"/>
              <a:chExt cx="3157432" cy="1864005"/>
            </a:xfrm>
          </p:grpSpPr>
          <p:sp>
            <p:nvSpPr>
              <p:cNvPr id="46" name="任意多边形: 形状 45"/>
              <p:cNvSpPr/>
              <p:nvPr/>
            </p:nvSpPr>
            <p:spPr>
              <a:xfrm>
                <a:off x="4517326" y="2716943"/>
                <a:ext cx="3157351" cy="1822533"/>
              </a:xfrm>
              <a:custGeom>
                <a:avLst/>
                <a:gdLst>
                  <a:gd name="connsiteX0" fmla="*/ 2058351 w 4116702"/>
                  <a:gd name="connsiteY0" fmla="*/ 0 h 2376305"/>
                  <a:gd name="connsiteX1" fmla="*/ 4106127 w 4116702"/>
                  <a:gd name="connsiteY1" fmla="*/ 857780 h 2376305"/>
                  <a:gd name="connsiteX2" fmla="*/ 4116545 w 4116702"/>
                  <a:gd name="connsiteY2" fmla="*/ 953548 h 2376305"/>
                  <a:gd name="connsiteX3" fmla="*/ 4116388 w 4116702"/>
                  <a:gd name="connsiteY3" fmla="*/ 954270 h 2376305"/>
                  <a:gd name="connsiteX4" fmla="*/ 4116702 w 4116702"/>
                  <a:gd name="connsiteY4" fmla="*/ 955713 h 2376305"/>
                  <a:gd name="connsiteX5" fmla="*/ 4116388 w 4116702"/>
                  <a:gd name="connsiteY5" fmla="*/ 957157 h 2376305"/>
                  <a:gd name="connsiteX6" fmla="*/ 4116441 w 4116702"/>
                  <a:gd name="connsiteY6" fmla="*/ 957398 h 2376305"/>
                  <a:gd name="connsiteX7" fmla="*/ 4116388 w 4116702"/>
                  <a:gd name="connsiteY7" fmla="*/ 957639 h 2376305"/>
                  <a:gd name="connsiteX8" fmla="*/ 4116702 w 4116702"/>
                  <a:gd name="connsiteY8" fmla="*/ 959081 h 2376305"/>
                  <a:gd name="connsiteX9" fmla="*/ 4116388 w 4116702"/>
                  <a:gd name="connsiteY9" fmla="*/ 960525 h 2376305"/>
                  <a:gd name="connsiteX10" fmla="*/ 4116441 w 4116702"/>
                  <a:gd name="connsiteY10" fmla="*/ 960766 h 2376305"/>
                  <a:gd name="connsiteX11" fmla="*/ 4116388 w 4116702"/>
                  <a:gd name="connsiteY11" fmla="*/ 961007 h 2376305"/>
                  <a:gd name="connsiteX12" fmla="*/ 4116702 w 4116702"/>
                  <a:gd name="connsiteY12" fmla="*/ 962450 h 2376305"/>
                  <a:gd name="connsiteX13" fmla="*/ 4116388 w 4116702"/>
                  <a:gd name="connsiteY13" fmla="*/ 963894 h 2376305"/>
                  <a:gd name="connsiteX14" fmla="*/ 4116441 w 4116702"/>
                  <a:gd name="connsiteY14" fmla="*/ 964135 h 2376305"/>
                  <a:gd name="connsiteX15" fmla="*/ 4116388 w 4116702"/>
                  <a:gd name="connsiteY15" fmla="*/ 964376 h 2376305"/>
                  <a:gd name="connsiteX16" fmla="*/ 4116702 w 4116702"/>
                  <a:gd name="connsiteY16" fmla="*/ 965818 h 2376305"/>
                  <a:gd name="connsiteX17" fmla="*/ 4116388 w 4116702"/>
                  <a:gd name="connsiteY17" fmla="*/ 967263 h 2376305"/>
                  <a:gd name="connsiteX18" fmla="*/ 4116441 w 4116702"/>
                  <a:gd name="connsiteY18" fmla="*/ 967503 h 2376305"/>
                  <a:gd name="connsiteX19" fmla="*/ 4116388 w 4116702"/>
                  <a:gd name="connsiteY19" fmla="*/ 967745 h 2376305"/>
                  <a:gd name="connsiteX20" fmla="*/ 4116702 w 4116702"/>
                  <a:gd name="connsiteY20" fmla="*/ 969187 h 2376305"/>
                  <a:gd name="connsiteX21" fmla="*/ 4116388 w 4116702"/>
                  <a:gd name="connsiteY21" fmla="*/ 970631 h 2376305"/>
                  <a:gd name="connsiteX22" fmla="*/ 4116441 w 4116702"/>
                  <a:gd name="connsiteY22" fmla="*/ 970872 h 2376305"/>
                  <a:gd name="connsiteX23" fmla="*/ 4116388 w 4116702"/>
                  <a:gd name="connsiteY23" fmla="*/ 971113 h 2376305"/>
                  <a:gd name="connsiteX24" fmla="*/ 4116702 w 4116702"/>
                  <a:gd name="connsiteY24" fmla="*/ 972556 h 2376305"/>
                  <a:gd name="connsiteX25" fmla="*/ 4116388 w 4116702"/>
                  <a:gd name="connsiteY25" fmla="*/ 974000 h 2376305"/>
                  <a:gd name="connsiteX26" fmla="*/ 4116441 w 4116702"/>
                  <a:gd name="connsiteY26" fmla="*/ 974241 h 2376305"/>
                  <a:gd name="connsiteX27" fmla="*/ 4116388 w 4116702"/>
                  <a:gd name="connsiteY27" fmla="*/ 974482 h 2376305"/>
                  <a:gd name="connsiteX28" fmla="*/ 4116702 w 4116702"/>
                  <a:gd name="connsiteY28" fmla="*/ 975924 h 2376305"/>
                  <a:gd name="connsiteX29" fmla="*/ 4116388 w 4116702"/>
                  <a:gd name="connsiteY29" fmla="*/ 977368 h 2376305"/>
                  <a:gd name="connsiteX30" fmla="*/ 4116441 w 4116702"/>
                  <a:gd name="connsiteY30" fmla="*/ 977609 h 2376305"/>
                  <a:gd name="connsiteX31" fmla="*/ 4116388 w 4116702"/>
                  <a:gd name="connsiteY31" fmla="*/ 977850 h 2376305"/>
                  <a:gd name="connsiteX32" fmla="*/ 4116702 w 4116702"/>
                  <a:gd name="connsiteY32" fmla="*/ 979294 h 2376305"/>
                  <a:gd name="connsiteX33" fmla="*/ 4116388 w 4116702"/>
                  <a:gd name="connsiteY33" fmla="*/ 980739 h 2376305"/>
                  <a:gd name="connsiteX34" fmla="*/ 4116440 w 4116702"/>
                  <a:gd name="connsiteY34" fmla="*/ 980979 h 2376305"/>
                  <a:gd name="connsiteX35" fmla="*/ 4116388 w 4116702"/>
                  <a:gd name="connsiteY35" fmla="*/ 981219 h 2376305"/>
                  <a:gd name="connsiteX36" fmla="*/ 4116702 w 4116702"/>
                  <a:gd name="connsiteY36" fmla="*/ 982662 h 2376305"/>
                  <a:gd name="connsiteX37" fmla="*/ 4116388 w 4116702"/>
                  <a:gd name="connsiteY37" fmla="*/ 984107 h 2376305"/>
                  <a:gd name="connsiteX38" fmla="*/ 4116440 w 4116702"/>
                  <a:gd name="connsiteY38" fmla="*/ 984347 h 2376305"/>
                  <a:gd name="connsiteX39" fmla="*/ 4116388 w 4116702"/>
                  <a:gd name="connsiteY39" fmla="*/ 984588 h 2376305"/>
                  <a:gd name="connsiteX40" fmla="*/ 4116702 w 4116702"/>
                  <a:gd name="connsiteY40" fmla="*/ 986031 h 2376305"/>
                  <a:gd name="connsiteX41" fmla="*/ 4116388 w 4116702"/>
                  <a:gd name="connsiteY41" fmla="*/ 987476 h 2376305"/>
                  <a:gd name="connsiteX42" fmla="*/ 4116440 w 4116702"/>
                  <a:gd name="connsiteY42" fmla="*/ 987716 h 2376305"/>
                  <a:gd name="connsiteX43" fmla="*/ 4116388 w 4116702"/>
                  <a:gd name="connsiteY43" fmla="*/ 987956 h 2376305"/>
                  <a:gd name="connsiteX44" fmla="*/ 4116702 w 4116702"/>
                  <a:gd name="connsiteY44" fmla="*/ 989399 h 2376305"/>
                  <a:gd name="connsiteX45" fmla="*/ 4116388 w 4116702"/>
                  <a:gd name="connsiteY45" fmla="*/ 990845 h 2376305"/>
                  <a:gd name="connsiteX46" fmla="*/ 4116440 w 4116702"/>
                  <a:gd name="connsiteY46" fmla="*/ 991085 h 2376305"/>
                  <a:gd name="connsiteX47" fmla="*/ 4116388 w 4116702"/>
                  <a:gd name="connsiteY47" fmla="*/ 991325 h 2376305"/>
                  <a:gd name="connsiteX48" fmla="*/ 4116702 w 4116702"/>
                  <a:gd name="connsiteY48" fmla="*/ 992768 h 2376305"/>
                  <a:gd name="connsiteX49" fmla="*/ 4116388 w 4116702"/>
                  <a:gd name="connsiteY49" fmla="*/ 994213 h 2376305"/>
                  <a:gd name="connsiteX50" fmla="*/ 4116440 w 4116702"/>
                  <a:gd name="connsiteY50" fmla="*/ 994453 h 2376305"/>
                  <a:gd name="connsiteX51" fmla="*/ 4116388 w 4116702"/>
                  <a:gd name="connsiteY51" fmla="*/ 994693 h 2376305"/>
                  <a:gd name="connsiteX52" fmla="*/ 4116702 w 4116702"/>
                  <a:gd name="connsiteY52" fmla="*/ 996137 h 2376305"/>
                  <a:gd name="connsiteX53" fmla="*/ 4116388 w 4116702"/>
                  <a:gd name="connsiteY53" fmla="*/ 997582 h 2376305"/>
                  <a:gd name="connsiteX54" fmla="*/ 4116440 w 4116702"/>
                  <a:gd name="connsiteY54" fmla="*/ 997822 h 2376305"/>
                  <a:gd name="connsiteX55" fmla="*/ 4116388 w 4116702"/>
                  <a:gd name="connsiteY55" fmla="*/ 998062 h 2376305"/>
                  <a:gd name="connsiteX56" fmla="*/ 4116702 w 4116702"/>
                  <a:gd name="connsiteY56" fmla="*/ 999505 h 2376305"/>
                  <a:gd name="connsiteX57" fmla="*/ 4116388 w 4116702"/>
                  <a:gd name="connsiteY57" fmla="*/ 1000950 h 2376305"/>
                  <a:gd name="connsiteX58" fmla="*/ 4116440 w 4116702"/>
                  <a:gd name="connsiteY58" fmla="*/ 1001190 h 2376305"/>
                  <a:gd name="connsiteX59" fmla="*/ 4116388 w 4116702"/>
                  <a:gd name="connsiteY59" fmla="*/ 1001430 h 2376305"/>
                  <a:gd name="connsiteX60" fmla="*/ 4116702 w 4116702"/>
                  <a:gd name="connsiteY60" fmla="*/ 1002875 h 2376305"/>
                  <a:gd name="connsiteX61" fmla="*/ 4116388 w 4116702"/>
                  <a:gd name="connsiteY61" fmla="*/ 1004319 h 2376305"/>
                  <a:gd name="connsiteX62" fmla="*/ 4116441 w 4116702"/>
                  <a:gd name="connsiteY62" fmla="*/ 1004560 h 2376305"/>
                  <a:gd name="connsiteX63" fmla="*/ 4116388 w 4116702"/>
                  <a:gd name="connsiteY63" fmla="*/ 1004801 h 2376305"/>
                  <a:gd name="connsiteX64" fmla="*/ 4116702 w 4116702"/>
                  <a:gd name="connsiteY64" fmla="*/ 1006243 h 2376305"/>
                  <a:gd name="connsiteX65" fmla="*/ 4116388 w 4116702"/>
                  <a:gd name="connsiteY65" fmla="*/ 1007687 h 2376305"/>
                  <a:gd name="connsiteX66" fmla="*/ 4116441 w 4116702"/>
                  <a:gd name="connsiteY66" fmla="*/ 1007928 h 2376305"/>
                  <a:gd name="connsiteX67" fmla="*/ 4116388 w 4116702"/>
                  <a:gd name="connsiteY67" fmla="*/ 1008170 h 2376305"/>
                  <a:gd name="connsiteX68" fmla="*/ 4116702 w 4116702"/>
                  <a:gd name="connsiteY68" fmla="*/ 1009612 h 2376305"/>
                  <a:gd name="connsiteX69" fmla="*/ 4116388 w 4116702"/>
                  <a:gd name="connsiteY69" fmla="*/ 1011056 h 2376305"/>
                  <a:gd name="connsiteX70" fmla="*/ 4116441 w 4116702"/>
                  <a:gd name="connsiteY70" fmla="*/ 1011297 h 2376305"/>
                  <a:gd name="connsiteX71" fmla="*/ 4116388 w 4116702"/>
                  <a:gd name="connsiteY71" fmla="*/ 1011538 h 2376305"/>
                  <a:gd name="connsiteX72" fmla="*/ 4116702 w 4116702"/>
                  <a:gd name="connsiteY72" fmla="*/ 1012981 h 2376305"/>
                  <a:gd name="connsiteX73" fmla="*/ 4116388 w 4116702"/>
                  <a:gd name="connsiteY73" fmla="*/ 1014425 h 2376305"/>
                  <a:gd name="connsiteX74" fmla="*/ 4116441 w 4116702"/>
                  <a:gd name="connsiteY74" fmla="*/ 1014666 h 2376305"/>
                  <a:gd name="connsiteX75" fmla="*/ 4116388 w 4116702"/>
                  <a:gd name="connsiteY75" fmla="*/ 1014907 h 2376305"/>
                  <a:gd name="connsiteX76" fmla="*/ 4116702 w 4116702"/>
                  <a:gd name="connsiteY76" fmla="*/ 1016349 h 2376305"/>
                  <a:gd name="connsiteX77" fmla="*/ 4116388 w 4116702"/>
                  <a:gd name="connsiteY77" fmla="*/ 1017793 h 2376305"/>
                  <a:gd name="connsiteX78" fmla="*/ 4116441 w 4116702"/>
                  <a:gd name="connsiteY78" fmla="*/ 1018034 h 2376305"/>
                  <a:gd name="connsiteX79" fmla="*/ 4116388 w 4116702"/>
                  <a:gd name="connsiteY79" fmla="*/ 1018275 h 2376305"/>
                  <a:gd name="connsiteX80" fmla="*/ 4116702 w 4116702"/>
                  <a:gd name="connsiteY80" fmla="*/ 1019718 h 2376305"/>
                  <a:gd name="connsiteX81" fmla="*/ 4116388 w 4116702"/>
                  <a:gd name="connsiteY81" fmla="*/ 1021162 h 2376305"/>
                  <a:gd name="connsiteX82" fmla="*/ 4116441 w 4116702"/>
                  <a:gd name="connsiteY82" fmla="*/ 1021403 h 2376305"/>
                  <a:gd name="connsiteX83" fmla="*/ 4116388 w 4116702"/>
                  <a:gd name="connsiteY83" fmla="*/ 1021644 h 2376305"/>
                  <a:gd name="connsiteX84" fmla="*/ 4116702 w 4116702"/>
                  <a:gd name="connsiteY84" fmla="*/ 1023086 h 2376305"/>
                  <a:gd name="connsiteX85" fmla="*/ 4116388 w 4116702"/>
                  <a:gd name="connsiteY85" fmla="*/ 1024530 h 2376305"/>
                  <a:gd name="connsiteX86" fmla="*/ 4116441 w 4116702"/>
                  <a:gd name="connsiteY86" fmla="*/ 1024771 h 2376305"/>
                  <a:gd name="connsiteX87" fmla="*/ 4116388 w 4116702"/>
                  <a:gd name="connsiteY87" fmla="*/ 1025012 h 2376305"/>
                  <a:gd name="connsiteX88" fmla="*/ 4116702 w 4116702"/>
                  <a:gd name="connsiteY88" fmla="*/ 1026455 h 2376305"/>
                  <a:gd name="connsiteX89" fmla="*/ 4116388 w 4116702"/>
                  <a:gd name="connsiteY89" fmla="*/ 1027899 h 2376305"/>
                  <a:gd name="connsiteX90" fmla="*/ 4116441 w 4116702"/>
                  <a:gd name="connsiteY90" fmla="*/ 1028140 h 2376305"/>
                  <a:gd name="connsiteX91" fmla="*/ 4116388 w 4116702"/>
                  <a:gd name="connsiteY91" fmla="*/ 1028381 h 2376305"/>
                  <a:gd name="connsiteX92" fmla="*/ 4116702 w 4116702"/>
                  <a:gd name="connsiteY92" fmla="*/ 1029824 h 2376305"/>
                  <a:gd name="connsiteX93" fmla="*/ 4116388 w 4116702"/>
                  <a:gd name="connsiteY93" fmla="*/ 1031268 h 2376305"/>
                  <a:gd name="connsiteX94" fmla="*/ 4116441 w 4116702"/>
                  <a:gd name="connsiteY94" fmla="*/ 1031509 h 2376305"/>
                  <a:gd name="connsiteX95" fmla="*/ 4116388 w 4116702"/>
                  <a:gd name="connsiteY95" fmla="*/ 1031750 h 2376305"/>
                  <a:gd name="connsiteX96" fmla="*/ 4116702 w 4116702"/>
                  <a:gd name="connsiteY96" fmla="*/ 1033193 h 2376305"/>
                  <a:gd name="connsiteX97" fmla="*/ 4116388 w 4116702"/>
                  <a:gd name="connsiteY97" fmla="*/ 1034638 h 2376305"/>
                  <a:gd name="connsiteX98" fmla="*/ 4116440 w 4116702"/>
                  <a:gd name="connsiteY98" fmla="*/ 1034878 h 2376305"/>
                  <a:gd name="connsiteX99" fmla="*/ 4116388 w 4116702"/>
                  <a:gd name="connsiteY99" fmla="*/ 1035118 h 2376305"/>
                  <a:gd name="connsiteX100" fmla="*/ 4116702 w 4116702"/>
                  <a:gd name="connsiteY100" fmla="*/ 1036562 h 2376305"/>
                  <a:gd name="connsiteX101" fmla="*/ 4116388 w 4116702"/>
                  <a:gd name="connsiteY101" fmla="*/ 1038007 h 2376305"/>
                  <a:gd name="connsiteX102" fmla="*/ 4116440 w 4116702"/>
                  <a:gd name="connsiteY102" fmla="*/ 1038247 h 2376305"/>
                  <a:gd name="connsiteX103" fmla="*/ 4116388 w 4116702"/>
                  <a:gd name="connsiteY103" fmla="*/ 1038487 h 2376305"/>
                  <a:gd name="connsiteX104" fmla="*/ 4116702 w 4116702"/>
                  <a:gd name="connsiteY104" fmla="*/ 1039930 h 2376305"/>
                  <a:gd name="connsiteX105" fmla="*/ 4116388 w 4116702"/>
                  <a:gd name="connsiteY105" fmla="*/ 1041375 h 2376305"/>
                  <a:gd name="connsiteX106" fmla="*/ 4116440 w 4116702"/>
                  <a:gd name="connsiteY106" fmla="*/ 1041615 h 2376305"/>
                  <a:gd name="connsiteX107" fmla="*/ 4116388 w 4116702"/>
                  <a:gd name="connsiteY107" fmla="*/ 1041855 h 2376305"/>
                  <a:gd name="connsiteX108" fmla="*/ 4116702 w 4116702"/>
                  <a:gd name="connsiteY108" fmla="*/ 1043299 h 2376305"/>
                  <a:gd name="connsiteX109" fmla="*/ 4116388 w 4116702"/>
                  <a:gd name="connsiteY109" fmla="*/ 1044744 h 2376305"/>
                  <a:gd name="connsiteX110" fmla="*/ 4116440 w 4116702"/>
                  <a:gd name="connsiteY110" fmla="*/ 1044984 h 2376305"/>
                  <a:gd name="connsiteX111" fmla="*/ 4116388 w 4116702"/>
                  <a:gd name="connsiteY111" fmla="*/ 1045224 h 2376305"/>
                  <a:gd name="connsiteX112" fmla="*/ 4116702 w 4116702"/>
                  <a:gd name="connsiteY112" fmla="*/ 1046667 h 2376305"/>
                  <a:gd name="connsiteX113" fmla="*/ 4116388 w 4116702"/>
                  <a:gd name="connsiteY113" fmla="*/ 1048112 h 2376305"/>
                  <a:gd name="connsiteX114" fmla="*/ 4116440 w 4116702"/>
                  <a:gd name="connsiteY114" fmla="*/ 1048352 h 2376305"/>
                  <a:gd name="connsiteX115" fmla="*/ 4116388 w 4116702"/>
                  <a:gd name="connsiteY115" fmla="*/ 1048593 h 2376305"/>
                  <a:gd name="connsiteX116" fmla="*/ 4116702 w 4116702"/>
                  <a:gd name="connsiteY116" fmla="*/ 1050036 h 2376305"/>
                  <a:gd name="connsiteX117" fmla="*/ 4116388 w 4116702"/>
                  <a:gd name="connsiteY117" fmla="*/ 1051481 h 2376305"/>
                  <a:gd name="connsiteX118" fmla="*/ 4116440 w 4116702"/>
                  <a:gd name="connsiteY118" fmla="*/ 1051721 h 2376305"/>
                  <a:gd name="connsiteX119" fmla="*/ 4116388 w 4116702"/>
                  <a:gd name="connsiteY119" fmla="*/ 1051961 h 2376305"/>
                  <a:gd name="connsiteX120" fmla="*/ 4116702 w 4116702"/>
                  <a:gd name="connsiteY120" fmla="*/ 1053405 h 2376305"/>
                  <a:gd name="connsiteX121" fmla="*/ 4116388 w 4116702"/>
                  <a:gd name="connsiteY121" fmla="*/ 1054850 h 2376305"/>
                  <a:gd name="connsiteX122" fmla="*/ 4116440 w 4116702"/>
                  <a:gd name="connsiteY122" fmla="*/ 1055090 h 2376305"/>
                  <a:gd name="connsiteX123" fmla="*/ 4116388 w 4116702"/>
                  <a:gd name="connsiteY123" fmla="*/ 1055330 h 2376305"/>
                  <a:gd name="connsiteX124" fmla="*/ 4116702 w 4116702"/>
                  <a:gd name="connsiteY124" fmla="*/ 1056774 h 2376305"/>
                  <a:gd name="connsiteX125" fmla="*/ 4116388 w 4116702"/>
                  <a:gd name="connsiteY125" fmla="*/ 1058218 h 2376305"/>
                  <a:gd name="connsiteX126" fmla="*/ 4116441 w 4116702"/>
                  <a:gd name="connsiteY126" fmla="*/ 1058459 h 2376305"/>
                  <a:gd name="connsiteX127" fmla="*/ 4116388 w 4116702"/>
                  <a:gd name="connsiteY127" fmla="*/ 1058700 h 2376305"/>
                  <a:gd name="connsiteX128" fmla="*/ 4116702 w 4116702"/>
                  <a:gd name="connsiteY128" fmla="*/ 1060143 h 2376305"/>
                  <a:gd name="connsiteX129" fmla="*/ 4116388 w 4116702"/>
                  <a:gd name="connsiteY129" fmla="*/ 1061587 h 2376305"/>
                  <a:gd name="connsiteX130" fmla="*/ 4116441 w 4116702"/>
                  <a:gd name="connsiteY130" fmla="*/ 1061828 h 2376305"/>
                  <a:gd name="connsiteX131" fmla="*/ 4116388 w 4116702"/>
                  <a:gd name="connsiteY131" fmla="*/ 1062069 h 2376305"/>
                  <a:gd name="connsiteX132" fmla="*/ 4116702 w 4116702"/>
                  <a:gd name="connsiteY132" fmla="*/ 1063511 h 2376305"/>
                  <a:gd name="connsiteX133" fmla="*/ 4116388 w 4116702"/>
                  <a:gd name="connsiteY133" fmla="*/ 1064955 h 2376305"/>
                  <a:gd name="connsiteX134" fmla="*/ 4116441 w 4116702"/>
                  <a:gd name="connsiteY134" fmla="*/ 1065196 h 2376305"/>
                  <a:gd name="connsiteX135" fmla="*/ 4116388 w 4116702"/>
                  <a:gd name="connsiteY135" fmla="*/ 1065437 h 2376305"/>
                  <a:gd name="connsiteX136" fmla="*/ 4116702 w 4116702"/>
                  <a:gd name="connsiteY136" fmla="*/ 1066880 h 2376305"/>
                  <a:gd name="connsiteX137" fmla="*/ 4116388 w 4116702"/>
                  <a:gd name="connsiteY137" fmla="*/ 1068324 h 2376305"/>
                  <a:gd name="connsiteX138" fmla="*/ 4116441 w 4116702"/>
                  <a:gd name="connsiteY138" fmla="*/ 1068565 h 2376305"/>
                  <a:gd name="connsiteX139" fmla="*/ 4116388 w 4116702"/>
                  <a:gd name="connsiteY139" fmla="*/ 1068806 h 2376305"/>
                  <a:gd name="connsiteX140" fmla="*/ 4116702 w 4116702"/>
                  <a:gd name="connsiteY140" fmla="*/ 1070248 h 2376305"/>
                  <a:gd name="connsiteX141" fmla="*/ 4116388 w 4116702"/>
                  <a:gd name="connsiteY141" fmla="*/ 1071693 h 2376305"/>
                  <a:gd name="connsiteX142" fmla="*/ 4116441 w 4116702"/>
                  <a:gd name="connsiteY142" fmla="*/ 1071934 h 2376305"/>
                  <a:gd name="connsiteX143" fmla="*/ 4116388 w 4116702"/>
                  <a:gd name="connsiteY143" fmla="*/ 1072175 h 2376305"/>
                  <a:gd name="connsiteX144" fmla="*/ 4116702 w 4116702"/>
                  <a:gd name="connsiteY144" fmla="*/ 1073617 h 2376305"/>
                  <a:gd name="connsiteX145" fmla="*/ 4116388 w 4116702"/>
                  <a:gd name="connsiteY145" fmla="*/ 1075061 h 2376305"/>
                  <a:gd name="connsiteX146" fmla="*/ 4116441 w 4116702"/>
                  <a:gd name="connsiteY146" fmla="*/ 1075302 h 2376305"/>
                  <a:gd name="connsiteX147" fmla="*/ 4116388 w 4116702"/>
                  <a:gd name="connsiteY147" fmla="*/ 1075543 h 2376305"/>
                  <a:gd name="connsiteX148" fmla="*/ 4116702 w 4116702"/>
                  <a:gd name="connsiteY148" fmla="*/ 1076986 h 2376305"/>
                  <a:gd name="connsiteX149" fmla="*/ 4116388 w 4116702"/>
                  <a:gd name="connsiteY149" fmla="*/ 1078430 h 2376305"/>
                  <a:gd name="connsiteX150" fmla="*/ 4116441 w 4116702"/>
                  <a:gd name="connsiteY150" fmla="*/ 1078671 h 2376305"/>
                  <a:gd name="connsiteX151" fmla="*/ 4116388 w 4116702"/>
                  <a:gd name="connsiteY151" fmla="*/ 1078912 h 2376305"/>
                  <a:gd name="connsiteX152" fmla="*/ 4116702 w 4116702"/>
                  <a:gd name="connsiteY152" fmla="*/ 1080354 h 2376305"/>
                  <a:gd name="connsiteX153" fmla="*/ 4116388 w 4116702"/>
                  <a:gd name="connsiteY153" fmla="*/ 1081798 h 2376305"/>
                  <a:gd name="connsiteX154" fmla="*/ 4116441 w 4116702"/>
                  <a:gd name="connsiteY154" fmla="*/ 1082039 h 2376305"/>
                  <a:gd name="connsiteX155" fmla="*/ 4116388 w 4116702"/>
                  <a:gd name="connsiteY155" fmla="*/ 1082280 h 2376305"/>
                  <a:gd name="connsiteX156" fmla="*/ 4116702 w 4116702"/>
                  <a:gd name="connsiteY156" fmla="*/ 1083723 h 2376305"/>
                  <a:gd name="connsiteX157" fmla="*/ 4116388 w 4116702"/>
                  <a:gd name="connsiteY157" fmla="*/ 1085167 h 2376305"/>
                  <a:gd name="connsiteX158" fmla="*/ 4116441 w 4116702"/>
                  <a:gd name="connsiteY158" fmla="*/ 1085408 h 2376305"/>
                  <a:gd name="connsiteX159" fmla="*/ 4116388 w 4116702"/>
                  <a:gd name="connsiteY159" fmla="*/ 1085649 h 2376305"/>
                  <a:gd name="connsiteX160" fmla="*/ 4116702 w 4116702"/>
                  <a:gd name="connsiteY160" fmla="*/ 1087091 h 2376305"/>
                  <a:gd name="connsiteX161" fmla="*/ 4116388 w 4116702"/>
                  <a:gd name="connsiteY161" fmla="*/ 1088535 h 2376305"/>
                  <a:gd name="connsiteX162" fmla="*/ 4116441 w 4116702"/>
                  <a:gd name="connsiteY162" fmla="*/ 1088777 h 2376305"/>
                  <a:gd name="connsiteX163" fmla="*/ 4116388 w 4116702"/>
                  <a:gd name="connsiteY163" fmla="*/ 1089018 h 2376305"/>
                  <a:gd name="connsiteX164" fmla="*/ 4116702 w 4116702"/>
                  <a:gd name="connsiteY164" fmla="*/ 1090461 h 2376305"/>
                  <a:gd name="connsiteX165" fmla="*/ 4116388 w 4116702"/>
                  <a:gd name="connsiteY165" fmla="*/ 1091906 h 2376305"/>
                  <a:gd name="connsiteX166" fmla="*/ 4116440 w 4116702"/>
                  <a:gd name="connsiteY166" fmla="*/ 1092146 h 2376305"/>
                  <a:gd name="connsiteX167" fmla="*/ 4116388 w 4116702"/>
                  <a:gd name="connsiteY167" fmla="*/ 1092386 h 2376305"/>
                  <a:gd name="connsiteX168" fmla="*/ 4116702 w 4116702"/>
                  <a:gd name="connsiteY168" fmla="*/ 1093829 h 2376305"/>
                  <a:gd name="connsiteX169" fmla="*/ 4116388 w 4116702"/>
                  <a:gd name="connsiteY169" fmla="*/ 1095275 h 2376305"/>
                  <a:gd name="connsiteX170" fmla="*/ 4116440 w 4116702"/>
                  <a:gd name="connsiteY170" fmla="*/ 1095515 h 2376305"/>
                  <a:gd name="connsiteX171" fmla="*/ 4116388 w 4116702"/>
                  <a:gd name="connsiteY171" fmla="*/ 1095755 h 2376305"/>
                  <a:gd name="connsiteX172" fmla="*/ 4116702 w 4116702"/>
                  <a:gd name="connsiteY172" fmla="*/ 1097198 h 2376305"/>
                  <a:gd name="connsiteX173" fmla="*/ 4116388 w 4116702"/>
                  <a:gd name="connsiteY173" fmla="*/ 1098643 h 2376305"/>
                  <a:gd name="connsiteX174" fmla="*/ 4116440 w 4116702"/>
                  <a:gd name="connsiteY174" fmla="*/ 1098883 h 2376305"/>
                  <a:gd name="connsiteX175" fmla="*/ 4116388 w 4116702"/>
                  <a:gd name="connsiteY175" fmla="*/ 1099123 h 2376305"/>
                  <a:gd name="connsiteX176" fmla="*/ 4116702 w 4116702"/>
                  <a:gd name="connsiteY176" fmla="*/ 1100567 h 2376305"/>
                  <a:gd name="connsiteX177" fmla="*/ 4116388 w 4116702"/>
                  <a:gd name="connsiteY177" fmla="*/ 1102012 h 2376305"/>
                  <a:gd name="connsiteX178" fmla="*/ 4116440 w 4116702"/>
                  <a:gd name="connsiteY178" fmla="*/ 1102252 h 2376305"/>
                  <a:gd name="connsiteX179" fmla="*/ 4116388 w 4116702"/>
                  <a:gd name="connsiteY179" fmla="*/ 1102492 h 2376305"/>
                  <a:gd name="connsiteX180" fmla="*/ 4116702 w 4116702"/>
                  <a:gd name="connsiteY180" fmla="*/ 1103935 h 2376305"/>
                  <a:gd name="connsiteX181" fmla="*/ 4116388 w 4116702"/>
                  <a:gd name="connsiteY181" fmla="*/ 1105380 h 2376305"/>
                  <a:gd name="connsiteX182" fmla="*/ 4116440 w 4116702"/>
                  <a:gd name="connsiteY182" fmla="*/ 1105620 h 2376305"/>
                  <a:gd name="connsiteX183" fmla="*/ 4116388 w 4116702"/>
                  <a:gd name="connsiteY183" fmla="*/ 1105860 h 2376305"/>
                  <a:gd name="connsiteX184" fmla="*/ 4116702 w 4116702"/>
                  <a:gd name="connsiteY184" fmla="*/ 1107304 h 2376305"/>
                  <a:gd name="connsiteX185" fmla="*/ 4116388 w 4116702"/>
                  <a:gd name="connsiteY185" fmla="*/ 1108749 h 2376305"/>
                  <a:gd name="connsiteX186" fmla="*/ 4116440 w 4116702"/>
                  <a:gd name="connsiteY186" fmla="*/ 1108989 h 2376305"/>
                  <a:gd name="connsiteX187" fmla="*/ 4116388 w 4116702"/>
                  <a:gd name="connsiteY187" fmla="*/ 1109229 h 2376305"/>
                  <a:gd name="connsiteX188" fmla="*/ 4116702 w 4116702"/>
                  <a:gd name="connsiteY188" fmla="*/ 1110673 h 2376305"/>
                  <a:gd name="connsiteX189" fmla="*/ 4116388 w 4116702"/>
                  <a:gd name="connsiteY189" fmla="*/ 1112118 h 2376305"/>
                  <a:gd name="connsiteX190" fmla="*/ 4116441 w 4116702"/>
                  <a:gd name="connsiteY190" fmla="*/ 1112358 h 2376305"/>
                  <a:gd name="connsiteX191" fmla="*/ 4116388 w 4116702"/>
                  <a:gd name="connsiteY191" fmla="*/ 1112600 h 2376305"/>
                  <a:gd name="connsiteX192" fmla="*/ 4116702 w 4116702"/>
                  <a:gd name="connsiteY192" fmla="*/ 1114042 h 2376305"/>
                  <a:gd name="connsiteX193" fmla="*/ 4116388 w 4116702"/>
                  <a:gd name="connsiteY193" fmla="*/ 1115486 h 2376305"/>
                  <a:gd name="connsiteX194" fmla="*/ 4116441 w 4116702"/>
                  <a:gd name="connsiteY194" fmla="*/ 1115727 h 2376305"/>
                  <a:gd name="connsiteX195" fmla="*/ 4116388 w 4116702"/>
                  <a:gd name="connsiteY195" fmla="*/ 1115968 h 2376305"/>
                  <a:gd name="connsiteX196" fmla="*/ 4116702 w 4116702"/>
                  <a:gd name="connsiteY196" fmla="*/ 1117411 h 2376305"/>
                  <a:gd name="connsiteX197" fmla="*/ 4116388 w 4116702"/>
                  <a:gd name="connsiteY197" fmla="*/ 1118855 h 2376305"/>
                  <a:gd name="connsiteX198" fmla="*/ 4116441 w 4116702"/>
                  <a:gd name="connsiteY198" fmla="*/ 1119096 h 2376305"/>
                  <a:gd name="connsiteX199" fmla="*/ 4116388 w 4116702"/>
                  <a:gd name="connsiteY199" fmla="*/ 1119337 h 2376305"/>
                  <a:gd name="connsiteX200" fmla="*/ 4116702 w 4116702"/>
                  <a:gd name="connsiteY200" fmla="*/ 1120779 h 2376305"/>
                  <a:gd name="connsiteX201" fmla="*/ 4116388 w 4116702"/>
                  <a:gd name="connsiteY201" fmla="*/ 1122223 h 2376305"/>
                  <a:gd name="connsiteX202" fmla="*/ 4116441 w 4116702"/>
                  <a:gd name="connsiteY202" fmla="*/ 1122464 h 2376305"/>
                  <a:gd name="connsiteX203" fmla="*/ 4116388 w 4116702"/>
                  <a:gd name="connsiteY203" fmla="*/ 1122705 h 2376305"/>
                  <a:gd name="connsiteX204" fmla="*/ 4116702 w 4116702"/>
                  <a:gd name="connsiteY204" fmla="*/ 1124148 h 2376305"/>
                  <a:gd name="connsiteX205" fmla="*/ 4116388 w 4116702"/>
                  <a:gd name="connsiteY205" fmla="*/ 1125592 h 2376305"/>
                  <a:gd name="connsiteX206" fmla="*/ 4116441 w 4116702"/>
                  <a:gd name="connsiteY206" fmla="*/ 1125833 h 2376305"/>
                  <a:gd name="connsiteX207" fmla="*/ 4116388 w 4116702"/>
                  <a:gd name="connsiteY207" fmla="*/ 1126074 h 2376305"/>
                  <a:gd name="connsiteX208" fmla="*/ 4116702 w 4116702"/>
                  <a:gd name="connsiteY208" fmla="*/ 1127516 h 2376305"/>
                  <a:gd name="connsiteX209" fmla="*/ 4116388 w 4116702"/>
                  <a:gd name="connsiteY209" fmla="*/ 1128960 h 2376305"/>
                  <a:gd name="connsiteX210" fmla="*/ 4116441 w 4116702"/>
                  <a:gd name="connsiteY210" fmla="*/ 1129201 h 2376305"/>
                  <a:gd name="connsiteX211" fmla="*/ 4116388 w 4116702"/>
                  <a:gd name="connsiteY211" fmla="*/ 1129442 h 2376305"/>
                  <a:gd name="connsiteX212" fmla="*/ 4116702 w 4116702"/>
                  <a:gd name="connsiteY212" fmla="*/ 1130885 h 2376305"/>
                  <a:gd name="connsiteX213" fmla="*/ 4116388 w 4116702"/>
                  <a:gd name="connsiteY213" fmla="*/ 1132329 h 2376305"/>
                  <a:gd name="connsiteX214" fmla="*/ 4116441 w 4116702"/>
                  <a:gd name="connsiteY214" fmla="*/ 1132570 h 2376305"/>
                  <a:gd name="connsiteX215" fmla="*/ 4116388 w 4116702"/>
                  <a:gd name="connsiteY215" fmla="*/ 1132811 h 2376305"/>
                  <a:gd name="connsiteX216" fmla="*/ 4116702 w 4116702"/>
                  <a:gd name="connsiteY216" fmla="*/ 1134254 h 2376305"/>
                  <a:gd name="connsiteX217" fmla="*/ 4116388 w 4116702"/>
                  <a:gd name="connsiteY217" fmla="*/ 1135698 h 2376305"/>
                  <a:gd name="connsiteX218" fmla="*/ 4116441 w 4116702"/>
                  <a:gd name="connsiteY218" fmla="*/ 1135939 h 2376305"/>
                  <a:gd name="connsiteX219" fmla="*/ 4116388 w 4116702"/>
                  <a:gd name="connsiteY219" fmla="*/ 1136180 h 2376305"/>
                  <a:gd name="connsiteX220" fmla="*/ 4116702 w 4116702"/>
                  <a:gd name="connsiteY220" fmla="*/ 1137622 h 2376305"/>
                  <a:gd name="connsiteX221" fmla="*/ 4116388 w 4116702"/>
                  <a:gd name="connsiteY221" fmla="*/ 1139066 h 2376305"/>
                  <a:gd name="connsiteX222" fmla="*/ 4116441 w 4116702"/>
                  <a:gd name="connsiteY222" fmla="*/ 1139307 h 2376305"/>
                  <a:gd name="connsiteX223" fmla="*/ 4116388 w 4116702"/>
                  <a:gd name="connsiteY223" fmla="*/ 1139548 h 2376305"/>
                  <a:gd name="connsiteX224" fmla="*/ 4116702 w 4116702"/>
                  <a:gd name="connsiteY224" fmla="*/ 1140991 h 2376305"/>
                  <a:gd name="connsiteX225" fmla="*/ 4116388 w 4116702"/>
                  <a:gd name="connsiteY225" fmla="*/ 1142435 h 2376305"/>
                  <a:gd name="connsiteX226" fmla="*/ 4116441 w 4116702"/>
                  <a:gd name="connsiteY226" fmla="*/ 1142676 h 2376305"/>
                  <a:gd name="connsiteX227" fmla="*/ 4116388 w 4116702"/>
                  <a:gd name="connsiteY227" fmla="*/ 1142917 h 2376305"/>
                  <a:gd name="connsiteX228" fmla="*/ 4116702 w 4116702"/>
                  <a:gd name="connsiteY228" fmla="*/ 1144359 h 2376305"/>
                  <a:gd name="connsiteX229" fmla="*/ 4116388 w 4116702"/>
                  <a:gd name="connsiteY229" fmla="*/ 1145803 h 2376305"/>
                  <a:gd name="connsiteX230" fmla="*/ 4116441 w 4116702"/>
                  <a:gd name="connsiteY230" fmla="*/ 1146044 h 2376305"/>
                  <a:gd name="connsiteX231" fmla="*/ 4116388 w 4116702"/>
                  <a:gd name="connsiteY231" fmla="*/ 1146285 h 2376305"/>
                  <a:gd name="connsiteX232" fmla="*/ 4116702 w 4116702"/>
                  <a:gd name="connsiteY232" fmla="*/ 1147728 h 2376305"/>
                  <a:gd name="connsiteX233" fmla="*/ 4116388 w 4116702"/>
                  <a:gd name="connsiteY233" fmla="*/ 1149172 h 2376305"/>
                  <a:gd name="connsiteX234" fmla="*/ 4116441 w 4116702"/>
                  <a:gd name="connsiteY234" fmla="*/ 1149413 h 2376305"/>
                  <a:gd name="connsiteX235" fmla="*/ 4116388 w 4116702"/>
                  <a:gd name="connsiteY235" fmla="*/ 1149654 h 2376305"/>
                  <a:gd name="connsiteX236" fmla="*/ 4116702 w 4116702"/>
                  <a:gd name="connsiteY236" fmla="*/ 1151097 h 2376305"/>
                  <a:gd name="connsiteX237" fmla="*/ 4116388 w 4116702"/>
                  <a:gd name="connsiteY237" fmla="*/ 1152542 h 2376305"/>
                  <a:gd name="connsiteX238" fmla="*/ 4116440 w 4116702"/>
                  <a:gd name="connsiteY238" fmla="*/ 1152782 h 2376305"/>
                  <a:gd name="connsiteX239" fmla="*/ 4116388 w 4116702"/>
                  <a:gd name="connsiteY239" fmla="*/ 1153023 h 2376305"/>
                  <a:gd name="connsiteX240" fmla="*/ 4116702 w 4116702"/>
                  <a:gd name="connsiteY240" fmla="*/ 1154466 h 2376305"/>
                  <a:gd name="connsiteX241" fmla="*/ 4116388 w 4116702"/>
                  <a:gd name="connsiteY241" fmla="*/ 1155911 h 2376305"/>
                  <a:gd name="connsiteX242" fmla="*/ 4116440 w 4116702"/>
                  <a:gd name="connsiteY242" fmla="*/ 1156151 h 2376305"/>
                  <a:gd name="connsiteX243" fmla="*/ 4116388 w 4116702"/>
                  <a:gd name="connsiteY243" fmla="*/ 1156391 h 2376305"/>
                  <a:gd name="connsiteX244" fmla="*/ 4116702 w 4116702"/>
                  <a:gd name="connsiteY244" fmla="*/ 1157835 h 2376305"/>
                  <a:gd name="connsiteX245" fmla="*/ 4116388 w 4116702"/>
                  <a:gd name="connsiteY245" fmla="*/ 1159280 h 2376305"/>
                  <a:gd name="connsiteX246" fmla="*/ 4116440 w 4116702"/>
                  <a:gd name="connsiteY246" fmla="*/ 1159520 h 2376305"/>
                  <a:gd name="connsiteX247" fmla="*/ 4116388 w 4116702"/>
                  <a:gd name="connsiteY247" fmla="*/ 1159760 h 2376305"/>
                  <a:gd name="connsiteX248" fmla="*/ 4116702 w 4116702"/>
                  <a:gd name="connsiteY248" fmla="*/ 1161203 h 2376305"/>
                  <a:gd name="connsiteX249" fmla="*/ 4116388 w 4116702"/>
                  <a:gd name="connsiteY249" fmla="*/ 1162648 h 2376305"/>
                  <a:gd name="connsiteX250" fmla="*/ 4116440 w 4116702"/>
                  <a:gd name="connsiteY250" fmla="*/ 1162888 h 2376305"/>
                  <a:gd name="connsiteX251" fmla="*/ 4116388 w 4116702"/>
                  <a:gd name="connsiteY251" fmla="*/ 1163128 h 2376305"/>
                  <a:gd name="connsiteX252" fmla="*/ 4116702 w 4116702"/>
                  <a:gd name="connsiteY252" fmla="*/ 1164573 h 2376305"/>
                  <a:gd name="connsiteX253" fmla="*/ 4116388 w 4116702"/>
                  <a:gd name="connsiteY253" fmla="*/ 1166017 h 2376305"/>
                  <a:gd name="connsiteX254" fmla="*/ 4116441 w 4116702"/>
                  <a:gd name="connsiteY254" fmla="*/ 1166258 h 2376305"/>
                  <a:gd name="connsiteX255" fmla="*/ 4116388 w 4116702"/>
                  <a:gd name="connsiteY255" fmla="*/ 1166499 h 2376305"/>
                  <a:gd name="connsiteX256" fmla="*/ 4116702 w 4116702"/>
                  <a:gd name="connsiteY256" fmla="*/ 1167941 h 2376305"/>
                  <a:gd name="connsiteX257" fmla="*/ 4116388 w 4116702"/>
                  <a:gd name="connsiteY257" fmla="*/ 1169385 h 2376305"/>
                  <a:gd name="connsiteX258" fmla="*/ 4116441 w 4116702"/>
                  <a:gd name="connsiteY258" fmla="*/ 1169626 h 2376305"/>
                  <a:gd name="connsiteX259" fmla="*/ 4116388 w 4116702"/>
                  <a:gd name="connsiteY259" fmla="*/ 1169867 h 2376305"/>
                  <a:gd name="connsiteX260" fmla="*/ 4116702 w 4116702"/>
                  <a:gd name="connsiteY260" fmla="*/ 1171310 h 2376305"/>
                  <a:gd name="connsiteX261" fmla="*/ 4116388 w 4116702"/>
                  <a:gd name="connsiteY261" fmla="*/ 1172754 h 2376305"/>
                  <a:gd name="connsiteX262" fmla="*/ 4116441 w 4116702"/>
                  <a:gd name="connsiteY262" fmla="*/ 1172995 h 2376305"/>
                  <a:gd name="connsiteX263" fmla="*/ 4116388 w 4116702"/>
                  <a:gd name="connsiteY263" fmla="*/ 1173236 h 2376305"/>
                  <a:gd name="connsiteX264" fmla="*/ 4116702 w 4116702"/>
                  <a:gd name="connsiteY264" fmla="*/ 1174678 h 2376305"/>
                  <a:gd name="connsiteX265" fmla="*/ 4116388 w 4116702"/>
                  <a:gd name="connsiteY265" fmla="*/ 1176123 h 2376305"/>
                  <a:gd name="connsiteX266" fmla="*/ 4116441 w 4116702"/>
                  <a:gd name="connsiteY266" fmla="*/ 1176364 h 2376305"/>
                  <a:gd name="connsiteX267" fmla="*/ 4116388 w 4116702"/>
                  <a:gd name="connsiteY267" fmla="*/ 1176605 h 2376305"/>
                  <a:gd name="connsiteX268" fmla="*/ 4116702 w 4116702"/>
                  <a:gd name="connsiteY268" fmla="*/ 1178047 h 2376305"/>
                  <a:gd name="connsiteX269" fmla="*/ 4116388 w 4116702"/>
                  <a:gd name="connsiteY269" fmla="*/ 1179491 h 2376305"/>
                  <a:gd name="connsiteX270" fmla="*/ 4116441 w 4116702"/>
                  <a:gd name="connsiteY270" fmla="*/ 1179732 h 2376305"/>
                  <a:gd name="connsiteX271" fmla="*/ 4116388 w 4116702"/>
                  <a:gd name="connsiteY271" fmla="*/ 1179973 h 2376305"/>
                  <a:gd name="connsiteX272" fmla="*/ 4116702 w 4116702"/>
                  <a:gd name="connsiteY272" fmla="*/ 1181416 h 2376305"/>
                  <a:gd name="connsiteX273" fmla="*/ 4116388 w 4116702"/>
                  <a:gd name="connsiteY273" fmla="*/ 1182860 h 2376305"/>
                  <a:gd name="connsiteX274" fmla="*/ 4116441 w 4116702"/>
                  <a:gd name="connsiteY274" fmla="*/ 1183101 h 2376305"/>
                  <a:gd name="connsiteX275" fmla="*/ 4116388 w 4116702"/>
                  <a:gd name="connsiteY275" fmla="*/ 1183342 h 2376305"/>
                  <a:gd name="connsiteX276" fmla="*/ 4116702 w 4116702"/>
                  <a:gd name="connsiteY276" fmla="*/ 1184784 h 2376305"/>
                  <a:gd name="connsiteX277" fmla="*/ 4116388 w 4116702"/>
                  <a:gd name="connsiteY277" fmla="*/ 1186228 h 2376305"/>
                  <a:gd name="connsiteX278" fmla="*/ 4116441 w 4116702"/>
                  <a:gd name="connsiteY278" fmla="*/ 1186469 h 2376305"/>
                  <a:gd name="connsiteX279" fmla="*/ 4116388 w 4116702"/>
                  <a:gd name="connsiteY279" fmla="*/ 1186710 h 2376305"/>
                  <a:gd name="connsiteX280" fmla="*/ 4116702 w 4116702"/>
                  <a:gd name="connsiteY280" fmla="*/ 1188153 h 2376305"/>
                  <a:gd name="connsiteX281" fmla="*/ 4116388 w 4116702"/>
                  <a:gd name="connsiteY281" fmla="*/ 1189597 h 2376305"/>
                  <a:gd name="connsiteX282" fmla="*/ 4116441 w 4116702"/>
                  <a:gd name="connsiteY282" fmla="*/ 1189838 h 2376305"/>
                  <a:gd name="connsiteX283" fmla="*/ 4116388 w 4116702"/>
                  <a:gd name="connsiteY283" fmla="*/ 1190079 h 2376305"/>
                  <a:gd name="connsiteX284" fmla="*/ 4116702 w 4116702"/>
                  <a:gd name="connsiteY284" fmla="*/ 1191521 h 2376305"/>
                  <a:gd name="connsiteX285" fmla="*/ 4116388 w 4116702"/>
                  <a:gd name="connsiteY285" fmla="*/ 1192966 h 2376305"/>
                  <a:gd name="connsiteX286" fmla="*/ 4116441 w 4116702"/>
                  <a:gd name="connsiteY286" fmla="*/ 1193206 h 2376305"/>
                  <a:gd name="connsiteX287" fmla="*/ 4116388 w 4116702"/>
                  <a:gd name="connsiteY287" fmla="*/ 1193448 h 2376305"/>
                  <a:gd name="connsiteX288" fmla="*/ 4116702 w 4116702"/>
                  <a:gd name="connsiteY288" fmla="*/ 1194890 h 2376305"/>
                  <a:gd name="connsiteX289" fmla="*/ 4116388 w 4116702"/>
                  <a:gd name="connsiteY289" fmla="*/ 1196334 h 2376305"/>
                  <a:gd name="connsiteX290" fmla="*/ 4116441 w 4116702"/>
                  <a:gd name="connsiteY290" fmla="*/ 1196575 h 2376305"/>
                  <a:gd name="connsiteX291" fmla="*/ 4116388 w 4116702"/>
                  <a:gd name="connsiteY291" fmla="*/ 1196816 h 2376305"/>
                  <a:gd name="connsiteX292" fmla="*/ 4116702 w 4116702"/>
                  <a:gd name="connsiteY292" fmla="*/ 1198259 h 2376305"/>
                  <a:gd name="connsiteX293" fmla="*/ 4116388 w 4116702"/>
                  <a:gd name="connsiteY293" fmla="*/ 1199703 h 2376305"/>
                  <a:gd name="connsiteX294" fmla="*/ 4116441 w 4116702"/>
                  <a:gd name="connsiteY294" fmla="*/ 1199943 h 2376305"/>
                  <a:gd name="connsiteX295" fmla="*/ 4116388 w 4116702"/>
                  <a:gd name="connsiteY295" fmla="*/ 1200185 h 2376305"/>
                  <a:gd name="connsiteX296" fmla="*/ 4116702 w 4116702"/>
                  <a:gd name="connsiteY296" fmla="*/ 1201627 h 2376305"/>
                  <a:gd name="connsiteX297" fmla="*/ 4116388 w 4116702"/>
                  <a:gd name="connsiteY297" fmla="*/ 1203071 h 2376305"/>
                  <a:gd name="connsiteX298" fmla="*/ 4116441 w 4116702"/>
                  <a:gd name="connsiteY298" fmla="*/ 1203312 h 2376305"/>
                  <a:gd name="connsiteX299" fmla="*/ 4116388 w 4116702"/>
                  <a:gd name="connsiteY299" fmla="*/ 1203553 h 2376305"/>
                  <a:gd name="connsiteX300" fmla="*/ 4116702 w 4116702"/>
                  <a:gd name="connsiteY300" fmla="*/ 1204996 h 2376305"/>
                  <a:gd name="connsiteX301" fmla="*/ 4116388 w 4116702"/>
                  <a:gd name="connsiteY301" fmla="*/ 1206440 h 2376305"/>
                  <a:gd name="connsiteX302" fmla="*/ 4116441 w 4116702"/>
                  <a:gd name="connsiteY302" fmla="*/ 1206681 h 2376305"/>
                  <a:gd name="connsiteX303" fmla="*/ 4116388 w 4116702"/>
                  <a:gd name="connsiteY303" fmla="*/ 1206922 h 2376305"/>
                  <a:gd name="connsiteX304" fmla="*/ 4116702 w 4116702"/>
                  <a:gd name="connsiteY304" fmla="*/ 1208364 h 2376305"/>
                  <a:gd name="connsiteX305" fmla="*/ 4116388 w 4116702"/>
                  <a:gd name="connsiteY305" fmla="*/ 1209808 h 2376305"/>
                  <a:gd name="connsiteX306" fmla="*/ 4116441 w 4116702"/>
                  <a:gd name="connsiteY306" fmla="*/ 1210049 h 2376305"/>
                  <a:gd name="connsiteX307" fmla="*/ 4116388 w 4116702"/>
                  <a:gd name="connsiteY307" fmla="*/ 1210290 h 2376305"/>
                  <a:gd name="connsiteX308" fmla="*/ 4116702 w 4116702"/>
                  <a:gd name="connsiteY308" fmla="*/ 1211734 h 2376305"/>
                  <a:gd name="connsiteX309" fmla="*/ 4116388 w 4116702"/>
                  <a:gd name="connsiteY309" fmla="*/ 1213179 h 2376305"/>
                  <a:gd name="connsiteX310" fmla="*/ 4116440 w 4116702"/>
                  <a:gd name="connsiteY310" fmla="*/ 1213419 h 2376305"/>
                  <a:gd name="connsiteX311" fmla="*/ 4116388 w 4116702"/>
                  <a:gd name="connsiteY311" fmla="*/ 1213659 h 2376305"/>
                  <a:gd name="connsiteX312" fmla="*/ 4116702 w 4116702"/>
                  <a:gd name="connsiteY312" fmla="*/ 1215102 h 2376305"/>
                  <a:gd name="connsiteX313" fmla="*/ 4116388 w 4116702"/>
                  <a:gd name="connsiteY313" fmla="*/ 1216548 h 2376305"/>
                  <a:gd name="connsiteX314" fmla="*/ 4116440 w 4116702"/>
                  <a:gd name="connsiteY314" fmla="*/ 1216787 h 2376305"/>
                  <a:gd name="connsiteX315" fmla="*/ 4116388 w 4116702"/>
                  <a:gd name="connsiteY315" fmla="*/ 1217028 h 2376305"/>
                  <a:gd name="connsiteX316" fmla="*/ 4116702 w 4116702"/>
                  <a:gd name="connsiteY316" fmla="*/ 1218472 h 2376305"/>
                  <a:gd name="connsiteX317" fmla="*/ 4116388 w 4116702"/>
                  <a:gd name="connsiteY317" fmla="*/ 1219916 h 2376305"/>
                  <a:gd name="connsiteX318" fmla="*/ 4116441 w 4116702"/>
                  <a:gd name="connsiteY318" fmla="*/ 1220157 h 2376305"/>
                  <a:gd name="connsiteX319" fmla="*/ 4116388 w 4116702"/>
                  <a:gd name="connsiteY319" fmla="*/ 1220398 h 2376305"/>
                  <a:gd name="connsiteX320" fmla="*/ 4116702 w 4116702"/>
                  <a:gd name="connsiteY320" fmla="*/ 1221841 h 2376305"/>
                  <a:gd name="connsiteX321" fmla="*/ 4116388 w 4116702"/>
                  <a:gd name="connsiteY321" fmla="*/ 1223285 h 2376305"/>
                  <a:gd name="connsiteX322" fmla="*/ 4116441 w 4116702"/>
                  <a:gd name="connsiteY322" fmla="*/ 1223526 h 2376305"/>
                  <a:gd name="connsiteX323" fmla="*/ 4116388 w 4116702"/>
                  <a:gd name="connsiteY323" fmla="*/ 1223767 h 2376305"/>
                  <a:gd name="connsiteX324" fmla="*/ 4116702 w 4116702"/>
                  <a:gd name="connsiteY324" fmla="*/ 1225209 h 2376305"/>
                  <a:gd name="connsiteX325" fmla="*/ 4116388 w 4116702"/>
                  <a:gd name="connsiteY325" fmla="*/ 1226653 h 2376305"/>
                  <a:gd name="connsiteX326" fmla="*/ 4116441 w 4116702"/>
                  <a:gd name="connsiteY326" fmla="*/ 1226894 h 2376305"/>
                  <a:gd name="connsiteX327" fmla="*/ 4116388 w 4116702"/>
                  <a:gd name="connsiteY327" fmla="*/ 1227135 h 2376305"/>
                  <a:gd name="connsiteX328" fmla="*/ 4116702 w 4116702"/>
                  <a:gd name="connsiteY328" fmla="*/ 1228578 h 2376305"/>
                  <a:gd name="connsiteX329" fmla="*/ 4116388 w 4116702"/>
                  <a:gd name="connsiteY329" fmla="*/ 1230022 h 2376305"/>
                  <a:gd name="connsiteX330" fmla="*/ 4116441 w 4116702"/>
                  <a:gd name="connsiteY330" fmla="*/ 1230263 h 2376305"/>
                  <a:gd name="connsiteX331" fmla="*/ 4116388 w 4116702"/>
                  <a:gd name="connsiteY331" fmla="*/ 1230504 h 2376305"/>
                  <a:gd name="connsiteX332" fmla="*/ 4116702 w 4116702"/>
                  <a:gd name="connsiteY332" fmla="*/ 1231946 h 2376305"/>
                  <a:gd name="connsiteX333" fmla="*/ 4116388 w 4116702"/>
                  <a:gd name="connsiteY333" fmla="*/ 1233390 h 2376305"/>
                  <a:gd name="connsiteX334" fmla="*/ 4116441 w 4116702"/>
                  <a:gd name="connsiteY334" fmla="*/ 1233631 h 2376305"/>
                  <a:gd name="connsiteX335" fmla="*/ 4116388 w 4116702"/>
                  <a:gd name="connsiteY335" fmla="*/ 1233872 h 2376305"/>
                  <a:gd name="connsiteX336" fmla="*/ 4116702 w 4116702"/>
                  <a:gd name="connsiteY336" fmla="*/ 1235315 h 2376305"/>
                  <a:gd name="connsiteX337" fmla="*/ 4116388 w 4116702"/>
                  <a:gd name="connsiteY337" fmla="*/ 1236759 h 2376305"/>
                  <a:gd name="connsiteX338" fmla="*/ 4116441 w 4116702"/>
                  <a:gd name="connsiteY338" fmla="*/ 1237000 h 2376305"/>
                  <a:gd name="connsiteX339" fmla="*/ 4116388 w 4116702"/>
                  <a:gd name="connsiteY339" fmla="*/ 1237241 h 2376305"/>
                  <a:gd name="connsiteX340" fmla="*/ 4116702 w 4116702"/>
                  <a:gd name="connsiteY340" fmla="*/ 1238684 h 2376305"/>
                  <a:gd name="connsiteX341" fmla="*/ 4116388 w 4116702"/>
                  <a:gd name="connsiteY341" fmla="*/ 1240128 h 2376305"/>
                  <a:gd name="connsiteX342" fmla="*/ 4116441 w 4116702"/>
                  <a:gd name="connsiteY342" fmla="*/ 1240368 h 2376305"/>
                  <a:gd name="connsiteX343" fmla="*/ 4116388 w 4116702"/>
                  <a:gd name="connsiteY343" fmla="*/ 1240610 h 2376305"/>
                  <a:gd name="connsiteX344" fmla="*/ 4116702 w 4116702"/>
                  <a:gd name="connsiteY344" fmla="*/ 1242052 h 2376305"/>
                  <a:gd name="connsiteX345" fmla="*/ 4116388 w 4116702"/>
                  <a:gd name="connsiteY345" fmla="*/ 1243496 h 2376305"/>
                  <a:gd name="connsiteX346" fmla="*/ 4116441 w 4116702"/>
                  <a:gd name="connsiteY346" fmla="*/ 1243737 h 2376305"/>
                  <a:gd name="connsiteX347" fmla="*/ 4116388 w 4116702"/>
                  <a:gd name="connsiteY347" fmla="*/ 1243978 h 2376305"/>
                  <a:gd name="connsiteX348" fmla="*/ 4116702 w 4116702"/>
                  <a:gd name="connsiteY348" fmla="*/ 1245421 h 2376305"/>
                  <a:gd name="connsiteX349" fmla="*/ 4116388 w 4116702"/>
                  <a:gd name="connsiteY349" fmla="*/ 1246865 h 2376305"/>
                  <a:gd name="connsiteX350" fmla="*/ 4116441 w 4116702"/>
                  <a:gd name="connsiteY350" fmla="*/ 1247106 h 2376305"/>
                  <a:gd name="connsiteX351" fmla="*/ 4116388 w 4116702"/>
                  <a:gd name="connsiteY351" fmla="*/ 1247347 h 2376305"/>
                  <a:gd name="connsiteX352" fmla="*/ 4116702 w 4116702"/>
                  <a:gd name="connsiteY352" fmla="*/ 1248789 h 2376305"/>
                  <a:gd name="connsiteX353" fmla="*/ 4116388 w 4116702"/>
                  <a:gd name="connsiteY353" fmla="*/ 1250233 h 2376305"/>
                  <a:gd name="connsiteX354" fmla="*/ 4116441 w 4116702"/>
                  <a:gd name="connsiteY354" fmla="*/ 1250474 h 2376305"/>
                  <a:gd name="connsiteX355" fmla="*/ 4116388 w 4116702"/>
                  <a:gd name="connsiteY355" fmla="*/ 1250715 h 2376305"/>
                  <a:gd name="connsiteX356" fmla="*/ 4116702 w 4116702"/>
                  <a:gd name="connsiteY356" fmla="*/ 1252158 h 2376305"/>
                  <a:gd name="connsiteX357" fmla="*/ 4116388 w 4116702"/>
                  <a:gd name="connsiteY357" fmla="*/ 1253602 h 2376305"/>
                  <a:gd name="connsiteX358" fmla="*/ 4116441 w 4116702"/>
                  <a:gd name="connsiteY358" fmla="*/ 1253843 h 2376305"/>
                  <a:gd name="connsiteX359" fmla="*/ 4116388 w 4116702"/>
                  <a:gd name="connsiteY359" fmla="*/ 1254084 h 2376305"/>
                  <a:gd name="connsiteX360" fmla="*/ 4116702 w 4116702"/>
                  <a:gd name="connsiteY360" fmla="*/ 1255526 h 2376305"/>
                  <a:gd name="connsiteX361" fmla="*/ 4116388 w 4116702"/>
                  <a:gd name="connsiteY361" fmla="*/ 1256971 h 2376305"/>
                  <a:gd name="connsiteX362" fmla="*/ 4116441 w 4116702"/>
                  <a:gd name="connsiteY362" fmla="*/ 1257211 h 2376305"/>
                  <a:gd name="connsiteX363" fmla="*/ 4116388 w 4116702"/>
                  <a:gd name="connsiteY363" fmla="*/ 1257453 h 2376305"/>
                  <a:gd name="connsiteX364" fmla="*/ 4116702 w 4116702"/>
                  <a:gd name="connsiteY364" fmla="*/ 1258895 h 2376305"/>
                  <a:gd name="connsiteX365" fmla="*/ 4116388 w 4116702"/>
                  <a:gd name="connsiteY365" fmla="*/ 1260339 h 2376305"/>
                  <a:gd name="connsiteX366" fmla="*/ 4116441 w 4116702"/>
                  <a:gd name="connsiteY366" fmla="*/ 1260580 h 2376305"/>
                  <a:gd name="connsiteX367" fmla="*/ 4116388 w 4116702"/>
                  <a:gd name="connsiteY367" fmla="*/ 1260821 h 2376305"/>
                  <a:gd name="connsiteX368" fmla="*/ 4116702 w 4116702"/>
                  <a:gd name="connsiteY368" fmla="*/ 1262264 h 2376305"/>
                  <a:gd name="connsiteX369" fmla="*/ 4116388 w 4116702"/>
                  <a:gd name="connsiteY369" fmla="*/ 1263708 h 2376305"/>
                  <a:gd name="connsiteX370" fmla="*/ 4116441 w 4116702"/>
                  <a:gd name="connsiteY370" fmla="*/ 1263949 h 2376305"/>
                  <a:gd name="connsiteX371" fmla="*/ 4116388 w 4116702"/>
                  <a:gd name="connsiteY371" fmla="*/ 1264190 h 2376305"/>
                  <a:gd name="connsiteX372" fmla="*/ 4116702 w 4116702"/>
                  <a:gd name="connsiteY372" fmla="*/ 1265633 h 2376305"/>
                  <a:gd name="connsiteX373" fmla="*/ 4116388 w 4116702"/>
                  <a:gd name="connsiteY373" fmla="*/ 1267078 h 2376305"/>
                  <a:gd name="connsiteX374" fmla="*/ 4116440 w 4116702"/>
                  <a:gd name="connsiteY374" fmla="*/ 1267318 h 2376305"/>
                  <a:gd name="connsiteX375" fmla="*/ 4116388 w 4116702"/>
                  <a:gd name="connsiteY375" fmla="*/ 1267558 h 2376305"/>
                  <a:gd name="connsiteX376" fmla="*/ 4116702 w 4116702"/>
                  <a:gd name="connsiteY376" fmla="*/ 1269002 h 2376305"/>
                  <a:gd name="connsiteX377" fmla="*/ 4116388 w 4116702"/>
                  <a:gd name="connsiteY377" fmla="*/ 1270447 h 2376305"/>
                  <a:gd name="connsiteX378" fmla="*/ 4116440 w 4116702"/>
                  <a:gd name="connsiteY378" fmla="*/ 1270687 h 2376305"/>
                  <a:gd name="connsiteX379" fmla="*/ 4116388 w 4116702"/>
                  <a:gd name="connsiteY379" fmla="*/ 1270927 h 2376305"/>
                  <a:gd name="connsiteX380" fmla="*/ 4116702 w 4116702"/>
                  <a:gd name="connsiteY380" fmla="*/ 1272370 h 2376305"/>
                  <a:gd name="connsiteX381" fmla="*/ 4116388 w 4116702"/>
                  <a:gd name="connsiteY381" fmla="*/ 1273815 h 2376305"/>
                  <a:gd name="connsiteX382" fmla="*/ 4116440 w 4116702"/>
                  <a:gd name="connsiteY382" fmla="*/ 1274055 h 2376305"/>
                  <a:gd name="connsiteX383" fmla="*/ 4116388 w 4116702"/>
                  <a:gd name="connsiteY383" fmla="*/ 1274296 h 2376305"/>
                  <a:gd name="connsiteX384" fmla="*/ 4116702 w 4116702"/>
                  <a:gd name="connsiteY384" fmla="*/ 1275739 h 2376305"/>
                  <a:gd name="connsiteX385" fmla="*/ 4116388 w 4116702"/>
                  <a:gd name="connsiteY385" fmla="*/ 1277184 h 2376305"/>
                  <a:gd name="connsiteX386" fmla="*/ 4116440 w 4116702"/>
                  <a:gd name="connsiteY386" fmla="*/ 1277424 h 2376305"/>
                  <a:gd name="connsiteX387" fmla="*/ 4116388 w 4116702"/>
                  <a:gd name="connsiteY387" fmla="*/ 1277664 h 2376305"/>
                  <a:gd name="connsiteX388" fmla="*/ 4116702 w 4116702"/>
                  <a:gd name="connsiteY388" fmla="*/ 1279108 h 2376305"/>
                  <a:gd name="connsiteX389" fmla="*/ 4116388 w 4116702"/>
                  <a:gd name="connsiteY389" fmla="*/ 1280553 h 2376305"/>
                  <a:gd name="connsiteX390" fmla="*/ 4116441 w 4116702"/>
                  <a:gd name="connsiteY390" fmla="*/ 1280793 h 2376305"/>
                  <a:gd name="connsiteX391" fmla="*/ 4116388 w 4116702"/>
                  <a:gd name="connsiteY391" fmla="*/ 1281035 h 2376305"/>
                  <a:gd name="connsiteX392" fmla="*/ 4116702 w 4116702"/>
                  <a:gd name="connsiteY392" fmla="*/ 1282477 h 2376305"/>
                  <a:gd name="connsiteX393" fmla="*/ 4116388 w 4116702"/>
                  <a:gd name="connsiteY393" fmla="*/ 1283921 h 2376305"/>
                  <a:gd name="connsiteX394" fmla="*/ 4116441 w 4116702"/>
                  <a:gd name="connsiteY394" fmla="*/ 1284162 h 2376305"/>
                  <a:gd name="connsiteX395" fmla="*/ 4116388 w 4116702"/>
                  <a:gd name="connsiteY395" fmla="*/ 1284403 h 2376305"/>
                  <a:gd name="connsiteX396" fmla="*/ 4116702 w 4116702"/>
                  <a:gd name="connsiteY396" fmla="*/ 1285846 h 2376305"/>
                  <a:gd name="connsiteX397" fmla="*/ 4116388 w 4116702"/>
                  <a:gd name="connsiteY397" fmla="*/ 1287290 h 2376305"/>
                  <a:gd name="connsiteX398" fmla="*/ 4116441 w 4116702"/>
                  <a:gd name="connsiteY398" fmla="*/ 1287531 h 2376305"/>
                  <a:gd name="connsiteX399" fmla="*/ 4116388 w 4116702"/>
                  <a:gd name="connsiteY399" fmla="*/ 1287772 h 2376305"/>
                  <a:gd name="connsiteX400" fmla="*/ 4116702 w 4116702"/>
                  <a:gd name="connsiteY400" fmla="*/ 1289214 h 2376305"/>
                  <a:gd name="connsiteX401" fmla="*/ 4116388 w 4116702"/>
                  <a:gd name="connsiteY401" fmla="*/ 1290658 h 2376305"/>
                  <a:gd name="connsiteX402" fmla="*/ 4116441 w 4116702"/>
                  <a:gd name="connsiteY402" fmla="*/ 1290899 h 2376305"/>
                  <a:gd name="connsiteX403" fmla="*/ 4116388 w 4116702"/>
                  <a:gd name="connsiteY403" fmla="*/ 1291140 h 2376305"/>
                  <a:gd name="connsiteX404" fmla="*/ 4116702 w 4116702"/>
                  <a:gd name="connsiteY404" fmla="*/ 1292583 h 2376305"/>
                  <a:gd name="connsiteX405" fmla="*/ 4116388 w 4116702"/>
                  <a:gd name="connsiteY405" fmla="*/ 1294027 h 2376305"/>
                  <a:gd name="connsiteX406" fmla="*/ 4116441 w 4116702"/>
                  <a:gd name="connsiteY406" fmla="*/ 1294268 h 2376305"/>
                  <a:gd name="connsiteX407" fmla="*/ 4116388 w 4116702"/>
                  <a:gd name="connsiteY407" fmla="*/ 1294509 h 2376305"/>
                  <a:gd name="connsiteX408" fmla="*/ 4116702 w 4116702"/>
                  <a:gd name="connsiteY408" fmla="*/ 1295951 h 2376305"/>
                  <a:gd name="connsiteX409" fmla="*/ 4116388 w 4116702"/>
                  <a:gd name="connsiteY409" fmla="*/ 1297396 h 2376305"/>
                  <a:gd name="connsiteX410" fmla="*/ 4116441 w 4116702"/>
                  <a:gd name="connsiteY410" fmla="*/ 1297636 h 2376305"/>
                  <a:gd name="connsiteX411" fmla="*/ 4116388 w 4116702"/>
                  <a:gd name="connsiteY411" fmla="*/ 1297878 h 2376305"/>
                  <a:gd name="connsiteX412" fmla="*/ 4116702 w 4116702"/>
                  <a:gd name="connsiteY412" fmla="*/ 1299320 h 2376305"/>
                  <a:gd name="connsiteX413" fmla="*/ 4116388 w 4116702"/>
                  <a:gd name="connsiteY413" fmla="*/ 1300764 h 2376305"/>
                  <a:gd name="connsiteX414" fmla="*/ 4116441 w 4116702"/>
                  <a:gd name="connsiteY414" fmla="*/ 1301005 h 2376305"/>
                  <a:gd name="connsiteX415" fmla="*/ 4116388 w 4116702"/>
                  <a:gd name="connsiteY415" fmla="*/ 1301246 h 2376305"/>
                  <a:gd name="connsiteX416" fmla="*/ 4116702 w 4116702"/>
                  <a:gd name="connsiteY416" fmla="*/ 1302689 h 2376305"/>
                  <a:gd name="connsiteX417" fmla="*/ 4116388 w 4116702"/>
                  <a:gd name="connsiteY417" fmla="*/ 1304133 h 2376305"/>
                  <a:gd name="connsiteX418" fmla="*/ 4116441 w 4116702"/>
                  <a:gd name="connsiteY418" fmla="*/ 1304373 h 2376305"/>
                  <a:gd name="connsiteX419" fmla="*/ 4116388 w 4116702"/>
                  <a:gd name="connsiteY419" fmla="*/ 1304615 h 2376305"/>
                  <a:gd name="connsiteX420" fmla="*/ 4116702 w 4116702"/>
                  <a:gd name="connsiteY420" fmla="*/ 1306057 h 2376305"/>
                  <a:gd name="connsiteX421" fmla="*/ 4116388 w 4116702"/>
                  <a:gd name="connsiteY421" fmla="*/ 1307501 h 2376305"/>
                  <a:gd name="connsiteX422" fmla="*/ 4116441 w 4116702"/>
                  <a:gd name="connsiteY422" fmla="*/ 1307742 h 2376305"/>
                  <a:gd name="connsiteX423" fmla="*/ 4116388 w 4116702"/>
                  <a:gd name="connsiteY423" fmla="*/ 1307983 h 2376305"/>
                  <a:gd name="connsiteX424" fmla="*/ 4116702 w 4116702"/>
                  <a:gd name="connsiteY424" fmla="*/ 1309426 h 2376305"/>
                  <a:gd name="connsiteX425" fmla="*/ 4116388 w 4116702"/>
                  <a:gd name="connsiteY425" fmla="*/ 1310870 h 2376305"/>
                  <a:gd name="connsiteX426" fmla="*/ 4116441 w 4116702"/>
                  <a:gd name="connsiteY426" fmla="*/ 1311111 h 2376305"/>
                  <a:gd name="connsiteX427" fmla="*/ 4116388 w 4116702"/>
                  <a:gd name="connsiteY427" fmla="*/ 1311352 h 2376305"/>
                  <a:gd name="connsiteX428" fmla="*/ 4116702 w 4116702"/>
                  <a:gd name="connsiteY428" fmla="*/ 1312794 h 2376305"/>
                  <a:gd name="connsiteX429" fmla="*/ 4116388 w 4116702"/>
                  <a:gd name="connsiteY429" fmla="*/ 1314238 h 2376305"/>
                  <a:gd name="connsiteX430" fmla="*/ 4116441 w 4116702"/>
                  <a:gd name="connsiteY430" fmla="*/ 1314479 h 2376305"/>
                  <a:gd name="connsiteX431" fmla="*/ 4116388 w 4116702"/>
                  <a:gd name="connsiteY431" fmla="*/ 1314720 h 2376305"/>
                  <a:gd name="connsiteX432" fmla="*/ 4116702 w 4116702"/>
                  <a:gd name="connsiteY432" fmla="*/ 1316163 h 2376305"/>
                  <a:gd name="connsiteX433" fmla="*/ 4116388 w 4116702"/>
                  <a:gd name="connsiteY433" fmla="*/ 1317607 h 2376305"/>
                  <a:gd name="connsiteX434" fmla="*/ 4116441 w 4116702"/>
                  <a:gd name="connsiteY434" fmla="*/ 1317848 h 2376305"/>
                  <a:gd name="connsiteX435" fmla="*/ 4116388 w 4116702"/>
                  <a:gd name="connsiteY435" fmla="*/ 1318089 h 2376305"/>
                  <a:gd name="connsiteX436" fmla="*/ 4116702 w 4116702"/>
                  <a:gd name="connsiteY436" fmla="*/ 1319532 h 2376305"/>
                  <a:gd name="connsiteX437" fmla="*/ 4116388 w 4116702"/>
                  <a:gd name="connsiteY437" fmla="*/ 1320978 h 2376305"/>
                  <a:gd name="connsiteX438" fmla="*/ 4116440 w 4116702"/>
                  <a:gd name="connsiteY438" fmla="*/ 1321217 h 2376305"/>
                  <a:gd name="connsiteX439" fmla="*/ 4116388 w 4116702"/>
                  <a:gd name="connsiteY439" fmla="*/ 1321458 h 2376305"/>
                  <a:gd name="connsiteX440" fmla="*/ 4116702 w 4116702"/>
                  <a:gd name="connsiteY440" fmla="*/ 1322901 h 2376305"/>
                  <a:gd name="connsiteX441" fmla="*/ 4116388 w 4116702"/>
                  <a:gd name="connsiteY441" fmla="*/ 1324346 h 2376305"/>
                  <a:gd name="connsiteX442" fmla="*/ 4116440 w 4116702"/>
                  <a:gd name="connsiteY442" fmla="*/ 1324586 h 2376305"/>
                  <a:gd name="connsiteX443" fmla="*/ 4116388 w 4116702"/>
                  <a:gd name="connsiteY443" fmla="*/ 1324826 h 2376305"/>
                  <a:gd name="connsiteX444" fmla="*/ 4116702 w 4116702"/>
                  <a:gd name="connsiteY444" fmla="*/ 1326270 h 2376305"/>
                  <a:gd name="connsiteX445" fmla="*/ 4116388 w 4116702"/>
                  <a:gd name="connsiteY445" fmla="*/ 1327715 h 2376305"/>
                  <a:gd name="connsiteX446" fmla="*/ 4116440 w 4116702"/>
                  <a:gd name="connsiteY446" fmla="*/ 1327955 h 2376305"/>
                  <a:gd name="connsiteX447" fmla="*/ 4116388 w 4116702"/>
                  <a:gd name="connsiteY447" fmla="*/ 1328195 h 2376305"/>
                  <a:gd name="connsiteX448" fmla="*/ 4116702 w 4116702"/>
                  <a:gd name="connsiteY448" fmla="*/ 1329638 h 2376305"/>
                  <a:gd name="connsiteX449" fmla="*/ 4116388 w 4116702"/>
                  <a:gd name="connsiteY449" fmla="*/ 1331083 h 2376305"/>
                  <a:gd name="connsiteX450" fmla="*/ 4116440 w 4116702"/>
                  <a:gd name="connsiteY450" fmla="*/ 1331323 h 2376305"/>
                  <a:gd name="connsiteX451" fmla="*/ 4116388 w 4116702"/>
                  <a:gd name="connsiteY451" fmla="*/ 1331563 h 2376305"/>
                  <a:gd name="connsiteX452" fmla="*/ 4116702 w 4116702"/>
                  <a:gd name="connsiteY452" fmla="*/ 1333007 h 2376305"/>
                  <a:gd name="connsiteX453" fmla="*/ 4116388 w 4116702"/>
                  <a:gd name="connsiteY453" fmla="*/ 1334452 h 2376305"/>
                  <a:gd name="connsiteX454" fmla="*/ 4116440 w 4116702"/>
                  <a:gd name="connsiteY454" fmla="*/ 1334692 h 2376305"/>
                  <a:gd name="connsiteX455" fmla="*/ 4116388 w 4116702"/>
                  <a:gd name="connsiteY455" fmla="*/ 1334932 h 2376305"/>
                  <a:gd name="connsiteX456" fmla="*/ 4116702 w 4116702"/>
                  <a:gd name="connsiteY456" fmla="*/ 1336375 h 2376305"/>
                  <a:gd name="connsiteX457" fmla="*/ 4116388 w 4116702"/>
                  <a:gd name="connsiteY457" fmla="*/ 1337820 h 2376305"/>
                  <a:gd name="connsiteX458" fmla="*/ 4116440 w 4116702"/>
                  <a:gd name="connsiteY458" fmla="*/ 1338060 h 2376305"/>
                  <a:gd name="connsiteX459" fmla="*/ 4116388 w 4116702"/>
                  <a:gd name="connsiteY459" fmla="*/ 1338301 h 2376305"/>
                  <a:gd name="connsiteX460" fmla="*/ 4116702 w 4116702"/>
                  <a:gd name="connsiteY460" fmla="*/ 1339745 h 2376305"/>
                  <a:gd name="connsiteX461" fmla="*/ 4116388 w 4116702"/>
                  <a:gd name="connsiteY461" fmla="*/ 1341189 h 2376305"/>
                  <a:gd name="connsiteX462" fmla="*/ 4116441 w 4116702"/>
                  <a:gd name="connsiteY462" fmla="*/ 1341430 h 2376305"/>
                  <a:gd name="connsiteX463" fmla="*/ 4116388 w 4116702"/>
                  <a:gd name="connsiteY463" fmla="*/ 1341671 h 2376305"/>
                  <a:gd name="connsiteX464" fmla="*/ 4116702 w 4116702"/>
                  <a:gd name="connsiteY464" fmla="*/ 1343114 h 2376305"/>
                  <a:gd name="connsiteX465" fmla="*/ 4116388 w 4116702"/>
                  <a:gd name="connsiteY465" fmla="*/ 1344558 h 2376305"/>
                  <a:gd name="connsiteX466" fmla="*/ 4116441 w 4116702"/>
                  <a:gd name="connsiteY466" fmla="*/ 1344798 h 2376305"/>
                  <a:gd name="connsiteX467" fmla="*/ 4116388 w 4116702"/>
                  <a:gd name="connsiteY467" fmla="*/ 1345040 h 2376305"/>
                  <a:gd name="connsiteX468" fmla="*/ 4116702 w 4116702"/>
                  <a:gd name="connsiteY468" fmla="*/ 1346482 h 2376305"/>
                  <a:gd name="connsiteX469" fmla="*/ 4116388 w 4116702"/>
                  <a:gd name="connsiteY469" fmla="*/ 1347926 h 2376305"/>
                  <a:gd name="connsiteX470" fmla="*/ 4116441 w 4116702"/>
                  <a:gd name="connsiteY470" fmla="*/ 1348167 h 2376305"/>
                  <a:gd name="connsiteX471" fmla="*/ 4116388 w 4116702"/>
                  <a:gd name="connsiteY471" fmla="*/ 1348408 h 2376305"/>
                  <a:gd name="connsiteX472" fmla="*/ 4116702 w 4116702"/>
                  <a:gd name="connsiteY472" fmla="*/ 1349851 h 2376305"/>
                  <a:gd name="connsiteX473" fmla="*/ 4116388 w 4116702"/>
                  <a:gd name="connsiteY473" fmla="*/ 1351295 h 2376305"/>
                  <a:gd name="connsiteX474" fmla="*/ 4116441 w 4116702"/>
                  <a:gd name="connsiteY474" fmla="*/ 1351536 h 2376305"/>
                  <a:gd name="connsiteX475" fmla="*/ 4116388 w 4116702"/>
                  <a:gd name="connsiteY475" fmla="*/ 1351777 h 2376305"/>
                  <a:gd name="connsiteX476" fmla="*/ 4116702 w 4116702"/>
                  <a:gd name="connsiteY476" fmla="*/ 1353219 h 2376305"/>
                  <a:gd name="connsiteX477" fmla="*/ 4116388 w 4116702"/>
                  <a:gd name="connsiteY477" fmla="*/ 1354663 h 2376305"/>
                  <a:gd name="connsiteX478" fmla="*/ 4116441 w 4116702"/>
                  <a:gd name="connsiteY478" fmla="*/ 1354904 h 2376305"/>
                  <a:gd name="connsiteX479" fmla="*/ 4116388 w 4116702"/>
                  <a:gd name="connsiteY479" fmla="*/ 1355145 h 2376305"/>
                  <a:gd name="connsiteX480" fmla="*/ 4116702 w 4116702"/>
                  <a:gd name="connsiteY480" fmla="*/ 1356588 h 2376305"/>
                  <a:gd name="connsiteX481" fmla="*/ 4116388 w 4116702"/>
                  <a:gd name="connsiteY481" fmla="*/ 1358032 h 2376305"/>
                  <a:gd name="connsiteX482" fmla="*/ 4116441 w 4116702"/>
                  <a:gd name="connsiteY482" fmla="*/ 1358273 h 2376305"/>
                  <a:gd name="connsiteX483" fmla="*/ 4116388 w 4116702"/>
                  <a:gd name="connsiteY483" fmla="*/ 1358514 h 2376305"/>
                  <a:gd name="connsiteX484" fmla="*/ 4116702 w 4116702"/>
                  <a:gd name="connsiteY484" fmla="*/ 1359956 h 2376305"/>
                  <a:gd name="connsiteX485" fmla="*/ 4116388 w 4116702"/>
                  <a:gd name="connsiteY485" fmla="*/ 1361401 h 2376305"/>
                  <a:gd name="connsiteX486" fmla="*/ 4116441 w 4116702"/>
                  <a:gd name="connsiteY486" fmla="*/ 1361641 h 2376305"/>
                  <a:gd name="connsiteX487" fmla="*/ 4116388 w 4116702"/>
                  <a:gd name="connsiteY487" fmla="*/ 1361883 h 2376305"/>
                  <a:gd name="connsiteX488" fmla="*/ 4116702 w 4116702"/>
                  <a:gd name="connsiteY488" fmla="*/ 1363325 h 2376305"/>
                  <a:gd name="connsiteX489" fmla="*/ 4116388 w 4116702"/>
                  <a:gd name="connsiteY489" fmla="*/ 1364769 h 2376305"/>
                  <a:gd name="connsiteX490" fmla="*/ 4116441 w 4116702"/>
                  <a:gd name="connsiteY490" fmla="*/ 1365010 h 2376305"/>
                  <a:gd name="connsiteX491" fmla="*/ 4116388 w 4116702"/>
                  <a:gd name="connsiteY491" fmla="*/ 1365251 h 2376305"/>
                  <a:gd name="connsiteX492" fmla="*/ 4116702 w 4116702"/>
                  <a:gd name="connsiteY492" fmla="*/ 1366694 h 2376305"/>
                  <a:gd name="connsiteX493" fmla="*/ 4116388 w 4116702"/>
                  <a:gd name="connsiteY493" fmla="*/ 1368138 h 2376305"/>
                  <a:gd name="connsiteX494" fmla="*/ 4116441 w 4116702"/>
                  <a:gd name="connsiteY494" fmla="*/ 1368379 h 2376305"/>
                  <a:gd name="connsiteX495" fmla="*/ 4116388 w 4116702"/>
                  <a:gd name="connsiteY495" fmla="*/ 1368620 h 2376305"/>
                  <a:gd name="connsiteX496" fmla="*/ 4116702 w 4116702"/>
                  <a:gd name="connsiteY496" fmla="*/ 1370062 h 2376305"/>
                  <a:gd name="connsiteX497" fmla="*/ 4116388 w 4116702"/>
                  <a:gd name="connsiteY497" fmla="*/ 1371506 h 2376305"/>
                  <a:gd name="connsiteX498" fmla="*/ 4116441 w 4116702"/>
                  <a:gd name="connsiteY498" fmla="*/ 1371747 h 2376305"/>
                  <a:gd name="connsiteX499" fmla="*/ 4116388 w 4116702"/>
                  <a:gd name="connsiteY499" fmla="*/ 1371988 h 2376305"/>
                  <a:gd name="connsiteX500" fmla="*/ 4116702 w 4116702"/>
                  <a:gd name="connsiteY500" fmla="*/ 1373432 h 2376305"/>
                  <a:gd name="connsiteX501" fmla="*/ 4116388 w 4116702"/>
                  <a:gd name="connsiteY501" fmla="*/ 1374877 h 2376305"/>
                  <a:gd name="connsiteX502" fmla="*/ 4116440 w 4116702"/>
                  <a:gd name="connsiteY502" fmla="*/ 1375117 h 2376305"/>
                  <a:gd name="connsiteX503" fmla="*/ 4116388 w 4116702"/>
                  <a:gd name="connsiteY503" fmla="*/ 1375357 h 2376305"/>
                  <a:gd name="connsiteX504" fmla="*/ 4116702 w 4116702"/>
                  <a:gd name="connsiteY504" fmla="*/ 1376800 h 2376305"/>
                  <a:gd name="connsiteX505" fmla="*/ 4116388 w 4116702"/>
                  <a:gd name="connsiteY505" fmla="*/ 1378245 h 2376305"/>
                  <a:gd name="connsiteX506" fmla="*/ 4116440 w 4116702"/>
                  <a:gd name="connsiteY506" fmla="*/ 1378485 h 2376305"/>
                  <a:gd name="connsiteX507" fmla="*/ 4116388 w 4116702"/>
                  <a:gd name="connsiteY507" fmla="*/ 1378726 h 2376305"/>
                  <a:gd name="connsiteX508" fmla="*/ 4116702 w 4116702"/>
                  <a:gd name="connsiteY508" fmla="*/ 1380169 h 2376305"/>
                  <a:gd name="connsiteX509" fmla="*/ 4116388 w 4116702"/>
                  <a:gd name="connsiteY509" fmla="*/ 1381614 h 2376305"/>
                  <a:gd name="connsiteX510" fmla="*/ 4116440 w 4116702"/>
                  <a:gd name="connsiteY510" fmla="*/ 1381854 h 2376305"/>
                  <a:gd name="connsiteX511" fmla="*/ 4116388 w 4116702"/>
                  <a:gd name="connsiteY511" fmla="*/ 1382094 h 2376305"/>
                  <a:gd name="connsiteX512" fmla="*/ 4116702 w 4116702"/>
                  <a:gd name="connsiteY512" fmla="*/ 1383537 h 2376305"/>
                  <a:gd name="connsiteX513" fmla="*/ 4116388 w 4116702"/>
                  <a:gd name="connsiteY513" fmla="*/ 1384983 h 2376305"/>
                  <a:gd name="connsiteX514" fmla="*/ 4116440 w 4116702"/>
                  <a:gd name="connsiteY514" fmla="*/ 1385222 h 2376305"/>
                  <a:gd name="connsiteX515" fmla="*/ 4116388 w 4116702"/>
                  <a:gd name="connsiteY515" fmla="*/ 1385463 h 2376305"/>
                  <a:gd name="connsiteX516" fmla="*/ 4116702 w 4116702"/>
                  <a:gd name="connsiteY516" fmla="*/ 1386906 h 2376305"/>
                  <a:gd name="connsiteX517" fmla="*/ 4116388 w 4116702"/>
                  <a:gd name="connsiteY517" fmla="*/ 1388351 h 2376305"/>
                  <a:gd name="connsiteX518" fmla="*/ 4116440 w 4116702"/>
                  <a:gd name="connsiteY518" fmla="*/ 1388591 h 2376305"/>
                  <a:gd name="connsiteX519" fmla="*/ 4116388 w 4116702"/>
                  <a:gd name="connsiteY519" fmla="*/ 1388831 h 2376305"/>
                  <a:gd name="connsiteX520" fmla="*/ 4116702 w 4116702"/>
                  <a:gd name="connsiteY520" fmla="*/ 1390275 h 2376305"/>
                  <a:gd name="connsiteX521" fmla="*/ 4116388 w 4116702"/>
                  <a:gd name="connsiteY521" fmla="*/ 1391720 h 2376305"/>
                  <a:gd name="connsiteX522" fmla="*/ 4116440 w 4116702"/>
                  <a:gd name="connsiteY522" fmla="*/ 1391960 h 2376305"/>
                  <a:gd name="connsiteX523" fmla="*/ 4116388 w 4116702"/>
                  <a:gd name="connsiteY523" fmla="*/ 1392200 h 2376305"/>
                  <a:gd name="connsiteX524" fmla="*/ 4116702 w 4116702"/>
                  <a:gd name="connsiteY524" fmla="*/ 1393643 h 2376305"/>
                  <a:gd name="connsiteX525" fmla="*/ 4116388 w 4116702"/>
                  <a:gd name="connsiteY525" fmla="*/ 1395088 h 2376305"/>
                  <a:gd name="connsiteX526" fmla="*/ 4116440 w 4116702"/>
                  <a:gd name="connsiteY526" fmla="*/ 1395328 h 2376305"/>
                  <a:gd name="connsiteX527" fmla="*/ 4116388 w 4116702"/>
                  <a:gd name="connsiteY527" fmla="*/ 1395568 h 2376305"/>
                  <a:gd name="connsiteX528" fmla="*/ 4116702 w 4116702"/>
                  <a:gd name="connsiteY528" fmla="*/ 1397013 h 2376305"/>
                  <a:gd name="connsiteX529" fmla="*/ 4116388 w 4116702"/>
                  <a:gd name="connsiteY529" fmla="*/ 1398457 h 2376305"/>
                  <a:gd name="connsiteX530" fmla="*/ 4116441 w 4116702"/>
                  <a:gd name="connsiteY530" fmla="*/ 1398698 h 2376305"/>
                  <a:gd name="connsiteX531" fmla="*/ 4116388 w 4116702"/>
                  <a:gd name="connsiteY531" fmla="*/ 1398939 h 2376305"/>
                  <a:gd name="connsiteX532" fmla="*/ 4116702 w 4116702"/>
                  <a:gd name="connsiteY532" fmla="*/ 1400381 h 2376305"/>
                  <a:gd name="connsiteX533" fmla="*/ 4116388 w 4116702"/>
                  <a:gd name="connsiteY533" fmla="*/ 1401826 h 2376305"/>
                  <a:gd name="connsiteX534" fmla="*/ 4116441 w 4116702"/>
                  <a:gd name="connsiteY534" fmla="*/ 1402066 h 2376305"/>
                  <a:gd name="connsiteX535" fmla="*/ 4116388 w 4116702"/>
                  <a:gd name="connsiteY535" fmla="*/ 1402308 h 2376305"/>
                  <a:gd name="connsiteX536" fmla="*/ 4116702 w 4116702"/>
                  <a:gd name="connsiteY536" fmla="*/ 1403750 h 2376305"/>
                  <a:gd name="connsiteX537" fmla="*/ 4116388 w 4116702"/>
                  <a:gd name="connsiteY537" fmla="*/ 1405194 h 2376305"/>
                  <a:gd name="connsiteX538" fmla="*/ 4116441 w 4116702"/>
                  <a:gd name="connsiteY538" fmla="*/ 1405435 h 2376305"/>
                  <a:gd name="connsiteX539" fmla="*/ 4116388 w 4116702"/>
                  <a:gd name="connsiteY539" fmla="*/ 1405676 h 2376305"/>
                  <a:gd name="connsiteX540" fmla="*/ 4116702 w 4116702"/>
                  <a:gd name="connsiteY540" fmla="*/ 1407119 h 2376305"/>
                  <a:gd name="connsiteX541" fmla="*/ 4116388 w 4116702"/>
                  <a:gd name="connsiteY541" fmla="*/ 1408563 h 2376305"/>
                  <a:gd name="connsiteX542" fmla="*/ 4116441 w 4116702"/>
                  <a:gd name="connsiteY542" fmla="*/ 1408804 h 2376305"/>
                  <a:gd name="connsiteX543" fmla="*/ 4116388 w 4116702"/>
                  <a:gd name="connsiteY543" fmla="*/ 1409045 h 2376305"/>
                  <a:gd name="connsiteX544" fmla="*/ 4116702 w 4116702"/>
                  <a:gd name="connsiteY544" fmla="*/ 1410487 h 2376305"/>
                  <a:gd name="connsiteX545" fmla="*/ 4116388 w 4116702"/>
                  <a:gd name="connsiteY545" fmla="*/ 1411931 h 2376305"/>
                  <a:gd name="connsiteX546" fmla="*/ 4116441 w 4116702"/>
                  <a:gd name="connsiteY546" fmla="*/ 1412172 h 2376305"/>
                  <a:gd name="connsiteX547" fmla="*/ 4116388 w 4116702"/>
                  <a:gd name="connsiteY547" fmla="*/ 1412413 h 2376305"/>
                  <a:gd name="connsiteX548" fmla="*/ 4116702 w 4116702"/>
                  <a:gd name="connsiteY548" fmla="*/ 1413856 h 2376305"/>
                  <a:gd name="connsiteX549" fmla="*/ 4116388 w 4116702"/>
                  <a:gd name="connsiteY549" fmla="*/ 1415300 h 2376305"/>
                  <a:gd name="connsiteX550" fmla="*/ 4116441 w 4116702"/>
                  <a:gd name="connsiteY550" fmla="*/ 1415541 h 2376305"/>
                  <a:gd name="connsiteX551" fmla="*/ 4116388 w 4116702"/>
                  <a:gd name="connsiteY551" fmla="*/ 1415782 h 2376305"/>
                  <a:gd name="connsiteX552" fmla="*/ 4116702 w 4116702"/>
                  <a:gd name="connsiteY552" fmla="*/ 1417224 h 2376305"/>
                  <a:gd name="connsiteX553" fmla="*/ 4116388 w 4116702"/>
                  <a:gd name="connsiteY553" fmla="*/ 1418668 h 2376305"/>
                  <a:gd name="connsiteX554" fmla="*/ 4116441 w 4116702"/>
                  <a:gd name="connsiteY554" fmla="*/ 1418909 h 2376305"/>
                  <a:gd name="connsiteX555" fmla="*/ 4116388 w 4116702"/>
                  <a:gd name="connsiteY555" fmla="*/ 1419150 h 2376305"/>
                  <a:gd name="connsiteX556" fmla="*/ 4116702 w 4116702"/>
                  <a:gd name="connsiteY556" fmla="*/ 1420593 h 2376305"/>
                  <a:gd name="connsiteX557" fmla="*/ 4116388 w 4116702"/>
                  <a:gd name="connsiteY557" fmla="*/ 1422037 h 2376305"/>
                  <a:gd name="connsiteX558" fmla="*/ 4116545 w 4116702"/>
                  <a:gd name="connsiteY558" fmla="*/ 1422758 h 2376305"/>
                  <a:gd name="connsiteX559" fmla="*/ 4106127 w 4116702"/>
                  <a:gd name="connsiteY559" fmla="*/ 1518525 h 2376305"/>
                  <a:gd name="connsiteX560" fmla="*/ 2058351 w 4116702"/>
                  <a:gd name="connsiteY560" fmla="*/ 2376305 h 2376305"/>
                  <a:gd name="connsiteX561" fmla="*/ 10576 w 4116702"/>
                  <a:gd name="connsiteY561" fmla="*/ 1518525 h 2376305"/>
                  <a:gd name="connsiteX562" fmla="*/ 157 w 4116702"/>
                  <a:gd name="connsiteY562" fmla="*/ 1422757 h 2376305"/>
                  <a:gd name="connsiteX563" fmla="*/ 314 w 4116702"/>
                  <a:gd name="connsiteY563" fmla="*/ 1422037 h 2376305"/>
                  <a:gd name="connsiteX564" fmla="*/ 1 w 4116702"/>
                  <a:gd name="connsiteY564" fmla="*/ 1420593 h 2376305"/>
                  <a:gd name="connsiteX565" fmla="*/ 314 w 4116702"/>
                  <a:gd name="connsiteY565" fmla="*/ 1419150 h 2376305"/>
                  <a:gd name="connsiteX566" fmla="*/ 262 w 4116702"/>
                  <a:gd name="connsiteY566" fmla="*/ 1418909 h 2376305"/>
                  <a:gd name="connsiteX567" fmla="*/ 314 w 4116702"/>
                  <a:gd name="connsiteY567" fmla="*/ 1418668 h 2376305"/>
                  <a:gd name="connsiteX568" fmla="*/ 1 w 4116702"/>
                  <a:gd name="connsiteY568" fmla="*/ 1417224 h 2376305"/>
                  <a:gd name="connsiteX569" fmla="*/ 314 w 4116702"/>
                  <a:gd name="connsiteY569" fmla="*/ 1415782 h 2376305"/>
                  <a:gd name="connsiteX570" fmla="*/ 262 w 4116702"/>
                  <a:gd name="connsiteY570" fmla="*/ 1415541 h 2376305"/>
                  <a:gd name="connsiteX571" fmla="*/ 314 w 4116702"/>
                  <a:gd name="connsiteY571" fmla="*/ 1415300 h 2376305"/>
                  <a:gd name="connsiteX572" fmla="*/ 1 w 4116702"/>
                  <a:gd name="connsiteY572" fmla="*/ 1413856 h 2376305"/>
                  <a:gd name="connsiteX573" fmla="*/ 314 w 4116702"/>
                  <a:gd name="connsiteY573" fmla="*/ 1412413 h 2376305"/>
                  <a:gd name="connsiteX574" fmla="*/ 262 w 4116702"/>
                  <a:gd name="connsiteY574" fmla="*/ 1412172 h 2376305"/>
                  <a:gd name="connsiteX575" fmla="*/ 314 w 4116702"/>
                  <a:gd name="connsiteY575" fmla="*/ 1411931 h 2376305"/>
                  <a:gd name="connsiteX576" fmla="*/ 1 w 4116702"/>
                  <a:gd name="connsiteY576" fmla="*/ 1410487 h 2376305"/>
                  <a:gd name="connsiteX577" fmla="*/ 314 w 4116702"/>
                  <a:gd name="connsiteY577" fmla="*/ 1409045 h 2376305"/>
                  <a:gd name="connsiteX578" fmla="*/ 262 w 4116702"/>
                  <a:gd name="connsiteY578" fmla="*/ 1408804 h 2376305"/>
                  <a:gd name="connsiteX579" fmla="*/ 314 w 4116702"/>
                  <a:gd name="connsiteY579" fmla="*/ 1408563 h 2376305"/>
                  <a:gd name="connsiteX580" fmla="*/ 1 w 4116702"/>
                  <a:gd name="connsiteY580" fmla="*/ 1407119 h 2376305"/>
                  <a:gd name="connsiteX581" fmla="*/ 314 w 4116702"/>
                  <a:gd name="connsiteY581" fmla="*/ 1405676 h 2376305"/>
                  <a:gd name="connsiteX582" fmla="*/ 262 w 4116702"/>
                  <a:gd name="connsiteY582" fmla="*/ 1405435 h 2376305"/>
                  <a:gd name="connsiteX583" fmla="*/ 314 w 4116702"/>
                  <a:gd name="connsiteY583" fmla="*/ 1405194 h 2376305"/>
                  <a:gd name="connsiteX584" fmla="*/ 1 w 4116702"/>
                  <a:gd name="connsiteY584" fmla="*/ 1403750 h 2376305"/>
                  <a:gd name="connsiteX585" fmla="*/ 314 w 4116702"/>
                  <a:gd name="connsiteY585" fmla="*/ 1402308 h 2376305"/>
                  <a:gd name="connsiteX586" fmla="*/ 262 w 4116702"/>
                  <a:gd name="connsiteY586" fmla="*/ 1402066 h 2376305"/>
                  <a:gd name="connsiteX587" fmla="*/ 314 w 4116702"/>
                  <a:gd name="connsiteY587" fmla="*/ 1401826 h 2376305"/>
                  <a:gd name="connsiteX588" fmla="*/ 1 w 4116702"/>
                  <a:gd name="connsiteY588" fmla="*/ 1400381 h 2376305"/>
                  <a:gd name="connsiteX589" fmla="*/ 314 w 4116702"/>
                  <a:gd name="connsiteY589" fmla="*/ 1398939 h 2376305"/>
                  <a:gd name="connsiteX590" fmla="*/ 262 w 4116702"/>
                  <a:gd name="connsiteY590" fmla="*/ 1398698 h 2376305"/>
                  <a:gd name="connsiteX591" fmla="*/ 314 w 4116702"/>
                  <a:gd name="connsiteY591" fmla="*/ 1398457 h 2376305"/>
                  <a:gd name="connsiteX592" fmla="*/ 1 w 4116702"/>
                  <a:gd name="connsiteY592" fmla="*/ 1397013 h 2376305"/>
                  <a:gd name="connsiteX593" fmla="*/ 314 w 4116702"/>
                  <a:gd name="connsiteY593" fmla="*/ 1395568 h 2376305"/>
                  <a:gd name="connsiteX594" fmla="*/ 262 w 4116702"/>
                  <a:gd name="connsiteY594" fmla="*/ 1395328 h 2376305"/>
                  <a:gd name="connsiteX595" fmla="*/ 314 w 4116702"/>
                  <a:gd name="connsiteY595" fmla="*/ 1395088 h 2376305"/>
                  <a:gd name="connsiteX596" fmla="*/ 0 w 4116702"/>
                  <a:gd name="connsiteY596" fmla="*/ 1393643 h 2376305"/>
                  <a:gd name="connsiteX597" fmla="*/ 314 w 4116702"/>
                  <a:gd name="connsiteY597" fmla="*/ 1392200 h 2376305"/>
                  <a:gd name="connsiteX598" fmla="*/ 262 w 4116702"/>
                  <a:gd name="connsiteY598" fmla="*/ 1391960 h 2376305"/>
                  <a:gd name="connsiteX599" fmla="*/ 314 w 4116702"/>
                  <a:gd name="connsiteY599" fmla="*/ 1391720 h 2376305"/>
                  <a:gd name="connsiteX600" fmla="*/ 0 w 4116702"/>
                  <a:gd name="connsiteY600" fmla="*/ 1390275 h 2376305"/>
                  <a:gd name="connsiteX601" fmla="*/ 314 w 4116702"/>
                  <a:gd name="connsiteY601" fmla="*/ 1388831 h 2376305"/>
                  <a:gd name="connsiteX602" fmla="*/ 262 w 4116702"/>
                  <a:gd name="connsiteY602" fmla="*/ 1388591 h 2376305"/>
                  <a:gd name="connsiteX603" fmla="*/ 314 w 4116702"/>
                  <a:gd name="connsiteY603" fmla="*/ 1388351 h 2376305"/>
                  <a:gd name="connsiteX604" fmla="*/ 0 w 4116702"/>
                  <a:gd name="connsiteY604" fmla="*/ 1386906 h 2376305"/>
                  <a:gd name="connsiteX605" fmla="*/ 314 w 4116702"/>
                  <a:gd name="connsiteY605" fmla="*/ 1385463 h 2376305"/>
                  <a:gd name="connsiteX606" fmla="*/ 262 w 4116702"/>
                  <a:gd name="connsiteY606" fmla="*/ 1385222 h 2376305"/>
                  <a:gd name="connsiteX607" fmla="*/ 314 w 4116702"/>
                  <a:gd name="connsiteY607" fmla="*/ 1384983 h 2376305"/>
                  <a:gd name="connsiteX608" fmla="*/ 0 w 4116702"/>
                  <a:gd name="connsiteY608" fmla="*/ 1383537 h 2376305"/>
                  <a:gd name="connsiteX609" fmla="*/ 314 w 4116702"/>
                  <a:gd name="connsiteY609" fmla="*/ 1382094 h 2376305"/>
                  <a:gd name="connsiteX610" fmla="*/ 262 w 4116702"/>
                  <a:gd name="connsiteY610" fmla="*/ 1381854 h 2376305"/>
                  <a:gd name="connsiteX611" fmla="*/ 314 w 4116702"/>
                  <a:gd name="connsiteY611" fmla="*/ 1381614 h 2376305"/>
                  <a:gd name="connsiteX612" fmla="*/ 0 w 4116702"/>
                  <a:gd name="connsiteY612" fmla="*/ 1380169 h 2376305"/>
                  <a:gd name="connsiteX613" fmla="*/ 314 w 4116702"/>
                  <a:gd name="connsiteY613" fmla="*/ 1378726 h 2376305"/>
                  <a:gd name="connsiteX614" fmla="*/ 262 w 4116702"/>
                  <a:gd name="connsiteY614" fmla="*/ 1378485 h 2376305"/>
                  <a:gd name="connsiteX615" fmla="*/ 314 w 4116702"/>
                  <a:gd name="connsiteY615" fmla="*/ 1378245 h 2376305"/>
                  <a:gd name="connsiteX616" fmla="*/ 0 w 4116702"/>
                  <a:gd name="connsiteY616" fmla="*/ 1376800 h 2376305"/>
                  <a:gd name="connsiteX617" fmla="*/ 314 w 4116702"/>
                  <a:gd name="connsiteY617" fmla="*/ 1375357 h 2376305"/>
                  <a:gd name="connsiteX618" fmla="*/ 262 w 4116702"/>
                  <a:gd name="connsiteY618" fmla="*/ 1375117 h 2376305"/>
                  <a:gd name="connsiteX619" fmla="*/ 314 w 4116702"/>
                  <a:gd name="connsiteY619" fmla="*/ 1374877 h 2376305"/>
                  <a:gd name="connsiteX620" fmla="*/ 0 w 4116702"/>
                  <a:gd name="connsiteY620" fmla="*/ 1373432 h 2376305"/>
                  <a:gd name="connsiteX621" fmla="*/ 314 w 4116702"/>
                  <a:gd name="connsiteY621" fmla="*/ 1371988 h 2376305"/>
                  <a:gd name="connsiteX622" fmla="*/ 262 w 4116702"/>
                  <a:gd name="connsiteY622" fmla="*/ 1371747 h 2376305"/>
                  <a:gd name="connsiteX623" fmla="*/ 314 w 4116702"/>
                  <a:gd name="connsiteY623" fmla="*/ 1371506 h 2376305"/>
                  <a:gd name="connsiteX624" fmla="*/ 1 w 4116702"/>
                  <a:gd name="connsiteY624" fmla="*/ 1370062 h 2376305"/>
                  <a:gd name="connsiteX625" fmla="*/ 314 w 4116702"/>
                  <a:gd name="connsiteY625" fmla="*/ 1368620 h 2376305"/>
                  <a:gd name="connsiteX626" fmla="*/ 262 w 4116702"/>
                  <a:gd name="connsiteY626" fmla="*/ 1368379 h 2376305"/>
                  <a:gd name="connsiteX627" fmla="*/ 314 w 4116702"/>
                  <a:gd name="connsiteY627" fmla="*/ 1368138 h 2376305"/>
                  <a:gd name="connsiteX628" fmla="*/ 1 w 4116702"/>
                  <a:gd name="connsiteY628" fmla="*/ 1366694 h 2376305"/>
                  <a:gd name="connsiteX629" fmla="*/ 314 w 4116702"/>
                  <a:gd name="connsiteY629" fmla="*/ 1365251 h 2376305"/>
                  <a:gd name="connsiteX630" fmla="*/ 262 w 4116702"/>
                  <a:gd name="connsiteY630" fmla="*/ 1365010 h 2376305"/>
                  <a:gd name="connsiteX631" fmla="*/ 314 w 4116702"/>
                  <a:gd name="connsiteY631" fmla="*/ 1364769 h 2376305"/>
                  <a:gd name="connsiteX632" fmla="*/ 1 w 4116702"/>
                  <a:gd name="connsiteY632" fmla="*/ 1363325 h 2376305"/>
                  <a:gd name="connsiteX633" fmla="*/ 314 w 4116702"/>
                  <a:gd name="connsiteY633" fmla="*/ 1361883 h 2376305"/>
                  <a:gd name="connsiteX634" fmla="*/ 262 w 4116702"/>
                  <a:gd name="connsiteY634" fmla="*/ 1361641 h 2376305"/>
                  <a:gd name="connsiteX635" fmla="*/ 314 w 4116702"/>
                  <a:gd name="connsiteY635" fmla="*/ 1361401 h 2376305"/>
                  <a:gd name="connsiteX636" fmla="*/ 1 w 4116702"/>
                  <a:gd name="connsiteY636" fmla="*/ 1359956 h 2376305"/>
                  <a:gd name="connsiteX637" fmla="*/ 314 w 4116702"/>
                  <a:gd name="connsiteY637" fmla="*/ 1358514 h 2376305"/>
                  <a:gd name="connsiteX638" fmla="*/ 262 w 4116702"/>
                  <a:gd name="connsiteY638" fmla="*/ 1358273 h 2376305"/>
                  <a:gd name="connsiteX639" fmla="*/ 314 w 4116702"/>
                  <a:gd name="connsiteY639" fmla="*/ 1358032 h 2376305"/>
                  <a:gd name="connsiteX640" fmla="*/ 1 w 4116702"/>
                  <a:gd name="connsiteY640" fmla="*/ 1356588 h 2376305"/>
                  <a:gd name="connsiteX641" fmla="*/ 314 w 4116702"/>
                  <a:gd name="connsiteY641" fmla="*/ 1355145 h 2376305"/>
                  <a:gd name="connsiteX642" fmla="*/ 262 w 4116702"/>
                  <a:gd name="connsiteY642" fmla="*/ 1354904 h 2376305"/>
                  <a:gd name="connsiteX643" fmla="*/ 314 w 4116702"/>
                  <a:gd name="connsiteY643" fmla="*/ 1354663 h 2376305"/>
                  <a:gd name="connsiteX644" fmla="*/ 1 w 4116702"/>
                  <a:gd name="connsiteY644" fmla="*/ 1353219 h 2376305"/>
                  <a:gd name="connsiteX645" fmla="*/ 314 w 4116702"/>
                  <a:gd name="connsiteY645" fmla="*/ 1351777 h 2376305"/>
                  <a:gd name="connsiteX646" fmla="*/ 262 w 4116702"/>
                  <a:gd name="connsiteY646" fmla="*/ 1351536 h 2376305"/>
                  <a:gd name="connsiteX647" fmla="*/ 314 w 4116702"/>
                  <a:gd name="connsiteY647" fmla="*/ 1351295 h 2376305"/>
                  <a:gd name="connsiteX648" fmla="*/ 1 w 4116702"/>
                  <a:gd name="connsiteY648" fmla="*/ 1349851 h 2376305"/>
                  <a:gd name="connsiteX649" fmla="*/ 314 w 4116702"/>
                  <a:gd name="connsiteY649" fmla="*/ 1348408 h 2376305"/>
                  <a:gd name="connsiteX650" fmla="*/ 262 w 4116702"/>
                  <a:gd name="connsiteY650" fmla="*/ 1348167 h 2376305"/>
                  <a:gd name="connsiteX651" fmla="*/ 314 w 4116702"/>
                  <a:gd name="connsiteY651" fmla="*/ 1347926 h 2376305"/>
                  <a:gd name="connsiteX652" fmla="*/ 1 w 4116702"/>
                  <a:gd name="connsiteY652" fmla="*/ 1346482 h 2376305"/>
                  <a:gd name="connsiteX653" fmla="*/ 314 w 4116702"/>
                  <a:gd name="connsiteY653" fmla="*/ 1345040 h 2376305"/>
                  <a:gd name="connsiteX654" fmla="*/ 262 w 4116702"/>
                  <a:gd name="connsiteY654" fmla="*/ 1344798 h 2376305"/>
                  <a:gd name="connsiteX655" fmla="*/ 314 w 4116702"/>
                  <a:gd name="connsiteY655" fmla="*/ 1344558 h 2376305"/>
                  <a:gd name="connsiteX656" fmla="*/ 1 w 4116702"/>
                  <a:gd name="connsiteY656" fmla="*/ 1343114 h 2376305"/>
                  <a:gd name="connsiteX657" fmla="*/ 314 w 4116702"/>
                  <a:gd name="connsiteY657" fmla="*/ 1341671 h 2376305"/>
                  <a:gd name="connsiteX658" fmla="*/ 262 w 4116702"/>
                  <a:gd name="connsiteY658" fmla="*/ 1341430 h 2376305"/>
                  <a:gd name="connsiteX659" fmla="*/ 314 w 4116702"/>
                  <a:gd name="connsiteY659" fmla="*/ 1341189 h 2376305"/>
                  <a:gd name="connsiteX660" fmla="*/ 1 w 4116702"/>
                  <a:gd name="connsiteY660" fmla="*/ 1339745 h 2376305"/>
                  <a:gd name="connsiteX661" fmla="*/ 314 w 4116702"/>
                  <a:gd name="connsiteY661" fmla="*/ 1338301 h 2376305"/>
                  <a:gd name="connsiteX662" fmla="*/ 262 w 4116702"/>
                  <a:gd name="connsiteY662" fmla="*/ 1338060 h 2376305"/>
                  <a:gd name="connsiteX663" fmla="*/ 314 w 4116702"/>
                  <a:gd name="connsiteY663" fmla="*/ 1337820 h 2376305"/>
                  <a:gd name="connsiteX664" fmla="*/ 0 w 4116702"/>
                  <a:gd name="connsiteY664" fmla="*/ 1336375 h 2376305"/>
                  <a:gd name="connsiteX665" fmla="*/ 314 w 4116702"/>
                  <a:gd name="connsiteY665" fmla="*/ 1334932 h 2376305"/>
                  <a:gd name="connsiteX666" fmla="*/ 262 w 4116702"/>
                  <a:gd name="connsiteY666" fmla="*/ 1334692 h 2376305"/>
                  <a:gd name="connsiteX667" fmla="*/ 314 w 4116702"/>
                  <a:gd name="connsiteY667" fmla="*/ 1334452 h 2376305"/>
                  <a:gd name="connsiteX668" fmla="*/ 0 w 4116702"/>
                  <a:gd name="connsiteY668" fmla="*/ 1333007 h 2376305"/>
                  <a:gd name="connsiteX669" fmla="*/ 314 w 4116702"/>
                  <a:gd name="connsiteY669" fmla="*/ 1331563 h 2376305"/>
                  <a:gd name="connsiteX670" fmla="*/ 262 w 4116702"/>
                  <a:gd name="connsiteY670" fmla="*/ 1331323 h 2376305"/>
                  <a:gd name="connsiteX671" fmla="*/ 314 w 4116702"/>
                  <a:gd name="connsiteY671" fmla="*/ 1331083 h 2376305"/>
                  <a:gd name="connsiteX672" fmla="*/ 0 w 4116702"/>
                  <a:gd name="connsiteY672" fmla="*/ 1329638 h 2376305"/>
                  <a:gd name="connsiteX673" fmla="*/ 314 w 4116702"/>
                  <a:gd name="connsiteY673" fmla="*/ 1328195 h 2376305"/>
                  <a:gd name="connsiteX674" fmla="*/ 262 w 4116702"/>
                  <a:gd name="connsiteY674" fmla="*/ 1327955 h 2376305"/>
                  <a:gd name="connsiteX675" fmla="*/ 314 w 4116702"/>
                  <a:gd name="connsiteY675" fmla="*/ 1327715 h 2376305"/>
                  <a:gd name="connsiteX676" fmla="*/ 0 w 4116702"/>
                  <a:gd name="connsiteY676" fmla="*/ 1326270 h 2376305"/>
                  <a:gd name="connsiteX677" fmla="*/ 314 w 4116702"/>
                  <a:gd name="connsiteY677" fmla="*/ 1324826 h 2376305"/>
                  <a:gd name="connsiteX678" fmla="*/ 262 w 4116702"/>
                  <a:gd name="connsiteY678" fmla="*/ 1324586 h 2376305"/>
                  <a:gd name="connsiteX679" fmla="*/ 314 w 4116702"/>
                  <a:gd name="connsiteY679" fmla="*/ 1324346 h 2376305"/>
                  <a:gd name="connsiteX680" fmla="*/ 0 w 4116702"/>
                  <a:gd name="connsiteY680" fmla="*/ 1322901 h 2376305"/>
                  <a:gd name="connsiteX681" fmla="*/ 314 w 4116702"/>
                  <a:gd name="connsiteY681" fmla="*/ 1321458 h 2376305"/>
                  <a:gd name="connsiteX682" fmla="*/ 262 w 4116702"/>
                  <a:gd name="connsiteY682" fmla="*/ 1321217 h 2376305"/>
                  <a:gd name="connsiteX683" fmla="*/ 314 w 4116702"/>
                  <a:gd name="connsiteY683" fmla="*/ 1320978 h 2376305"/>
                  <a:gd name="connsiteX684" fmla="*/ 0 w 4116702"/>
                  <a:gd name="connsiteY684" fmla="*/ 1319532 h 2376305"/>
                  <a:gd name="connsiteX685" fmla="*/ 314 w 4116702"/>
                  <a:gd name="connsiteY685" fmla="*/ 1318089 h 2376305"/>
                  <a:gd name="connsiteX686" fmla="*/ 262 w 4116702"/>
                  <a:gd name="connsiteY686" fmla="*/ 1317848 h 2376305"/>
                  <a:gd name="connsiteX687" fmla="*/ 314 w 4116702"/>
                  <a:gd name="connsiteY687" fmla="*/ 1317607 h 2376305"/>
                  <a:gd name="connsiteX688" fmla="*/ 1 w 4116702"/>
                  <a:gd name="connsiteY688" fmla="*/ 1316163 h 2376305"/>
                  <a:gd name="connsiteX689" fmla="*/ 314 w 4116702"/>
                  <a:gd name="connsiteY689" fmla="*/ 1314720 h 2376305"/>
                  <a:gd name="connsiteX690" fmla="*/ 262 w 4116702"/>
                  <a:gd name="connsiteY690" fmla="*/ 1314479 h 2376305"/>
                  <a:gd name="connsiteX691" fmla="*/ 314 w 4116702"/>
                  <a:gd name="connsiteY691" fmla="*/ 1314238 h 2376305"/>
                  <a:gd name="connsiteX692" fmla="*/ 1 w 4116702"/>
                  <a:gd name="connsiteY692" fmla="*/ 1312794 h 2376305"/>
                  <a:gd name="connsiteX693" fmla="*/ 314 w 4116702"/>
                  <a:gd name="connsiteY693" fmla="*/ 1311352 h 2376305"/>
                  <a:gd name="connsiteX694" fmla="*/ 262 w 4116702"/>
                  <a:gd name="connsiteY694" fmla="*/ 1311111 h 2376305"/>
                  <a:gd name="connsiteX695" fmla="*/ 314 w 4116702"/>
                  <a:gd name="connsiteY695" fmla="*/ 1310870 h 2376305"/>
                  <a:gd name="connsiteX696" fmla="*/ 1 w 4116702"/>
                  <a:gd name="connsiteY696" fmla="*/ 1309426 h 2376305"/>
                  <a:gd name="connsiteX697" fmla="*/ 314 w 4116702"/>
                  <a:gd name="connsiteY697" fmla="*/ 1307983 h 2376305"/>
                  <a:gd name="connsiteX698" fmla="*/ 262 w 4116702"/>
                  <a:gd name="connsiteY698" fmla="*/ 1307742 h 2376305"/>
                  <a:gd name="connsiteX699" fmla="*/ 314 w 4116702"/>
                  <a:gd name="connsiteY699" fmla="*/ 1307501 h 2376305"/>
                  <a:gd name="connsiteX700" fmla="*/ 1 w 4116702"/>
                  <a:gd name="connsiteY700" fmla="*/ 1306057 h 2376305"/>
                  <a:gd name="connsiteX701" fmla="*/ 314 w 4116702"/>
                  <a:gd name="connsiteY701" fmla="*/ 1304615 h 2376305"/>
                  <a:gd name="connsiteX702" fmla="*/ 262 w 4116702"/>
                  <a:gd name="connsiteY702" fmla="*/ 1304373 h 2376305"/>
                  <a:gd name="connsiteX703" fmla="*/ 314 w 4116702"/>
                  <a:gd name="connsiteY703" fmla="*/ 1304133 h 2376305"/>
                  <a:gd name="connsiteX704" fmla="*/ 1 w 4116702"/>
                  <a:gd name="connsiteY704" fmla="*/ 1302689 h 2376305"/>
                  <a:gd name="connsiteX705" fmla="*/ 314 w 4116702"/>
                  <a:gd name="connsiteY705" fmla="*/ 1301246 h 2376305"/>
                  <a:gd name="connsiteX706" fmla="*/ 262 w 4116702"/>
                  <a:gd name="connsiteY706" fmla="*/ 1301005 h 2376305"/>
                  <a:gd name="connsiteX707" fmla="*/ 314 w 4116702"/>
                  <a:gd name="connsiteY707" fmla="*/ 1300764 h 2376305"/>
                  <a:gd name="connsiteX708" fmla="*/ 1 w 4116702"/>
                  <a:gd name="connsiteY708" fmla="*/ 1299320 h 2376305"/>
                  <a:gd name="connsiteX709" fmla="*/ 314 w 4116702"/>
                  <a:gd name="connsiteY709" fmla="*/ 1297878 h 2376305"/>
                  <a:gd name="connsiteX710" fmla="*/ 262 w 4116702"/>
                  <a:gd name="connsiteY710" fmla="*/ 1297636 h 2376305"/>
                  <a:gd name="connsiteX711" fmla="*/ 314 w 4116702"/>
                  <a:gd name="connsiteY711" fmla="*/ 1297396 h 2376305"/>
                  <a:gd name="connsiteX712" fmla="*/ 1 w 4116702"/>
                  <a:gd name="connsiteY712" fmla="*/ 1295951 h 2376305"/>
                  <a:gd name="connsiteX713" fmla="*/ 314 w 4116702"/>
                  <a:gd name="connsiteY713" fmla="*/ 1294509 h 2376305"/>
                  <a:gd name="connsiteX714" fmla="*/ 262 w 4116702"/>
                  <a:gd name="connsiteY714" fmla="*/ 1294268 h 2376305"/>
                  <a:gd name="connsiteX715" fmla="*/ 314 w 4116702"/>
                  <a:gd name="connsiteY715" fmla="*/ 1294027 h 2376305"/>
                  <a:gd name="connsiteX716" fmla="*/ 1 w 4116702"/>
                  <a:gd name="connsiteY716" fmla="*/ 1292583 h 2376305"/>
                  <a:gd name="connsiteX717" fmla="*/ 314 w 4116702"/>
                  <a:gd name="connsiteY717" fmla="*/ 1291140 h 2376305"/>
                  <a:gd name="connsiteX718" fmla="*/ 262 w 4116702"/>
                  <a:gd name="connsiteY718" fmla="*/ 1290899 h 2376305"/>
                  <a:gd name="connsiteX719" fmla="*/ 314 w 4116702"/>
                  <a:gd name="connsiteY719" fmla="*/ 1290658 h 2376305"/>
                  <a:gd name="connsiteX720" fmla="*/ 1 w 4116702"/>
                  <a:gd name="connsiteY720" fmla="*/ 1289214 h 2376305"/>
                  <a:gd name="connsiteX721" fmla="*/ 314 w 4116702"/>
                  <a:gd name="connsiteY721" fmla="*/ 1287772 h 2376305"/>
                  <a:gd name="connsiteX722" fmla="*/ 262 w 4116702"/>
                  <a:gd name="connsiteY722" fmla="*/ 1287531 h 2376305"/>
                  <a:gd name="connsiteX723" fmla="*/ 314 w 4116702"/>
                  <a:gd name="connsiteY723" fmla="*/ 1287290 h 2376305"/>
                  <a:gd name="connsiteX724" fmla="*/ 1 w 4116702"/>
                  <a:gd name="connsiteY724" fmla="*/ 1285846 h 2376305"/>
                  <a:gd name="connsiteX725" fmla="*/ 314 w 4116702"/>
                  <a:gd name="connsiteY725" fmla="*/ 1284403 h 2376305"/>
                  <a:gd name="connsiteX726" fmla="*/ 262 w 4116702"/>
                  <a:gd name="connsiteY726" fmla="*/ 1284162 h 2376305"/>
                  <a:gd name="connsiteX727" fmla="*/ 314 w 4116702"/>
                  <a:gd name="connsiteY727" fmla="*/ 1283921 h 2376305"/>
                  <a:gd name="connsiteX728" fmla="*/ 1 w 4116702"/>
                  <a:gd name="connsiteY728" fmla="*/ 1282477 h 2376305"/>
                  <a:gd name="connsiteX729" fmla="*/ 314 w 4116702"/>
                  <a:gd name="connsiteY729" fmla="*/ 1281035 h 2376305"/>
                  <a:gd name="connsiteX730" fmla="*/ 262 w 4116702"/>
                  <a:gd name="connsiteY730" fmla="*/ 1280793 h 2376305"/>
                  <a:gd name="connsiteX731" fmla="*/ 314 w 4116702"/>
                  <a:gd name="connsiteY731" fmla="*/ 1280553 h 2376305"/>
                  <a:gd name="connsiteX732" fmla="*/ 1 w 4116702"/>
                  <a:gd name="connsiteY732" fmla="*/ 1279108 h 2376305"/>
                  <a:gd name="connsiteX733" fmla="*/ 314 w 4116702"/>
                  <a:gd name="connsiteY733" fmla="*/ 1277664 h 2376305"/>
                  <a:gd name="connsiteX734" fmla="*/ 262 w 4116702"/>
                  <a:gd name="connsiteY734" fmla="*/ 1277424 h 2376305"/>
                  <a:gd name="connsiteX735" fmla="*/ 314 w 4116702"/>
                  <a:gd name="connsiteY735" fmla="*/ 1277184 h 2376305"/>
                  <a:gd name="connsiteX736" fmla="*/ 0 w 4116702"/>
                  <a:gd name="connsiteY736" fmla="*/ 1275739 h 2376305"/>
                  <a:gd name="connsiteX737" fmla="*/ 314 w 4116702"/>
                  <a:gd name="connsiteY737" fmla="*/ 1274296 h 2376305"/>
                  <a:gd name="connsiteX738" fmla="*/ 262 w 4116702"/>
                  <a:gd name="connsiteY738" fmla="*/ 1274055 h 2376305"/>
                  <a:gd name="connsiteX739" fmla="*/ 314 w 4116702"/>
                  <a:gd name="connsiteY739" fmla="*/ 1273815 h 2376305"/>
                  <a:gd name="connsiteX740" fmla="*/ 0 w 4116702"/>
                  <a:gd name="connsiteY740" fmla="*/ 1272370 h 2376305"/>
                  <a:gd name="connsiteX741" fmla="*/ 314 w 4116702"/>
                  <a:gd name="connsiteY741" fmla="*/ 1270927 h 2376305"/>
                  <a:gd name="connsiteX742" fmla="*/ 262 w 4116702"/>
                  <a:gd name="connsiteY742" fmla="*/ 1270687 h 2376305"/>
                  <a:gd name="connsiteX743" fmla="*/ 314 w 4116702"/>
                  <a:gd name="connsiteY743" fmla="*/ 1270447 h 2376305"/>
                  <a:gd name="connsiteX744" fmla="*/ 0 w 4116702"/>
                  <a:gd name="connsiteY744" fmla="*/ 1269002 h 2376305"/>
                  <a:gd name="connsiteX745" fmla="*/ 314 w 4116702"/>
                  <a:gd name="connsiteY745" fmla="*/ 1267558 h 2376305"/>
                  <a:gd name="connsiteX746" fmla="*/ 262 w 4116702"/>
                  <a:gd name="connsiteY746" fmla="*/ 1267318 h 2376305"/>
                  <a:gd name="connsiteX747" fmla="*/ 314 w 4116702"/>
                  <a:gd name="connsiteY747" fmla="*/ 1267078 h 2376305"/>
                  <a:gd name="connsiteX748" fmla="*/ 0 w 4116702"/>
                  <a:gd name="connsiteY748" fmla="*/ 1265633 h 2376305"/>
                  <a:gd name="connsiteX749" fmla="*/ 314 w 4116702"/>
                  <a:gd name="connsiteY749" fmla="*/ 1264190 h 2376305"/>
                  <a:gd name="connsiteX750" fmla="*/ 262 w 4116702"/>
                  <a:gd name="connsiteY750" fmla="*/ 1263949 h 2376305"/>
                  <a:gd name="connsiteX751" fmla="*/ 314 w 4116702"/>
                  <a:gd name="connsiteY751" fmla="*/ 1263708 h 2376305"/>
                  <a:gd name="connsiteX752" fmla="*/ 1 w 4116702"/>
                  <a:gd name="connsiteY752" fmla="*/ 1262264 h 2376305"/>
                  <a:gd name="connsiteX753" fmla="*/ 314 w 4116702"/>
                  <a:gd name="connsiteY753" fmla="*/ 1260821 h 2376305"/>
                  <a:gd name="connsiteX754" fmla="*/ 262 w 4116702"/>
                  <a:gd name="connsiteY754" fmla="*/ 1260580 h 2376305"/>
                  <a:gd name="connsiteX755" fmla="*/ 314 w 4116702"/>
                  <a:gd name="connsiteY755" fmla="*/ 1260339 h 2376305"/>
                  <a:gd name="connsiteX756" fmla="*/ 1 w 4116702"/>
                  <a:gd name="connsiteY756" fmla="*/ 1258895 h 2376305"/>
                  <a:gd name="connsiteX757" fmla="*/ 314 w 4116702"/>
                  <a:gd name="connsiteY757" fmla="*/ 1257453 h 2376305"/>
                  <a:gd name="connsiteX758" fmla="*/ 262 w 4116702"/>
                  <a:gd name="connsiteY758" fmla="*/ 1257211 h 2376305"/>
                  <a:gd name="connsiteX759" fmla="*/ 314 w 4116702"/>
                  <a:gd name="connsiteY759" fmla="*/ 1256971 h 2376305"/>
                  <a:gd name="connsiteX760" fmla="*/ 1 w 4116702"/>
                  <a:gd name="connsiteY760" fmla="*/ 1255526 h 2376305"/>
                  <a:gd name="connsiteX761" fmla="*/ 314 w 4116702"/>
                  <a:gd name="connsiteY761" fmla="*/ 1254084 h 2376305"/>
                  <a:gd name="connsiteX762" fmla="*/ 262 w 4116702"/>
                  <a:gd name="connsiteY762" fmla="*/ 1253843 h 2376305"/>
                  <a:gd name="connsiteX763" fmla="*/ 314 w 4116702"/>
                  <a:gd name="connsiteY763" fmla="*/ 1253602 h 2376305"/>
                  <a:gd name="connsiteX764" fmla="*/ 1 w 4116702"/>
                  <a:gd name="connsiteY764" fmla="*/ 1252158 h 2376305"/>
                  <a:gd name="connsiteX765" fmla="*/ 314 w 4116702"/>
                  <a:gd name="connsiteY765" fmla="*/ 1250715 h 2376305"/>
                  <a:gd name="connsiteX766" fmla="*/ 262 w 4116702"/>
                  <a:gd name="connsiteY766" fmla="*/ 1250474 h 2376305"/>
                  <a:gd name="connsiteX767" fmla="*/ 314 w 4116702"/>
                  <a:gd name="connsiteY767" fmla="*/ 1250233 h 2376305"/>
                  <a:gd name="connsiteX768" fmla="*/ 1 w 4116702"/>
                  <a:gd name="connsiteY768" fmla="*/ 1248789 h 2376305"/>
                  <a:gd name="connsiteX769" fmla="*/ 314 w 4116702"/>
                  <a:gd name="connsiteY769" fmla="*/ 1247347 h 2376305"/>
                  <a:gd name="connsiteX770" fmla="*/ 262 w 4116702"/>
                  <a:gd name="connsiteY770" fmla="*/ 1247106 h 2376305"/>
                  <a:gd name="connsiteX771" fmla="*/ 314 w 4116702"/>
                  <a:gd name="connsiteY771" fmla="*/ 1246865 h 2376305"/>
                  <a:gd name="connsiteX772" fmla="*/ 1 w 4116702"/>
                  <a:gd name="connsiteY772" fmla="*/ 1245421 h 2376305"/>
                  <a:gd name="connsiteX773" fmla="*/ 314 w 4116702"/>
                  <a:gd name="connsiteY773" fmla="*/ 1243978 h 2376305"/>
                  <a:gd name="connsiteX774" fmla="*/ 262 w 4116702"/>
                  <a:gd name="connsiteY774" fmla="*/ 1243737 h 2376305"/>
                  <a:gd name="connsiteX775" fmla="*/ 314 w 4116702"/>
                  <a:gd name="connsiteY775" fmla="*/ 1243496 h 2376305"/>
                  <a:gd name="connsiteX776" fmla="*/ 1 w 4116702"/>
                  <a:gd name="connsiteY776" fmla="*/ 1242052 h 2376305"/>
                  <a:gd name="connsiteX777" fmla="*/ 314 w 4116702"/>
                  <a:gd name="connsiteY777" fmla="*/ 1240610 h 2376305"/>
                  <a:gd name="connsiteX778" fmla="*/ 262 w 4116702"/>
                  <a:gd name="connsiteY778" fmla="*/ 1240368 h 2376305"/>
                  <a:gd name="connsiteX779" fmla="*/ 314 w 4116702"/>
                  <a:gd name="connsiteY779" fmla="*/ 1240128 h 2376305"/>
                  <a:gd name="connsiteX780" fmla="*/ 1 w 4116702"/>
                  <a:gd name="connsiteY780" fmla="*/ 1238684 h 2376305"/>
                  <a:gd name="connsiteX781" fmla="*/ 314 w 4116702"/>
                  <a:gd name="connsiteY781" fmla="*/ 1237241 h 2376305"/>
                  <a:gd name="connsiteX782" fmla="*/ 262 w 4116702"/>
                  <a:gd name="connsiteY782" fmla="*/ 1237000 h 2376305"/>
                  <a:gd name="connsiteX783" fmla="*/ 314 w 4116702"/>
                  <a:gd name="connsiteY783" fmla="*/ 1236759 h 2376305"/>
                  <a:gd name="connsiteX784" fmla="*/ 1 w 4116702"/>
                  <a:gd name="connsiteY784" fmla="*/ 1235315 h 2376305"/>
                  <a:gd name="connsiteX785" fmla="*/ 314 w 4116702"/>
                  <a:gd name="connsiteY785" fmla="*/ 1233872 h 2376305"/>
                  <a:gd name="connsiteX786" fmla="*/ 262 w 4116702"/>
                  <a:gd name="connsiteY786" fmla="*/ 1233631 h 2376305"/>
                  <a:gd name="connsiteX787" fmla="*/ 314 w 4116702"/>
                  <a:gd name="connsiteY787" fmla="*/ 1233390 h 2376305"/>
                  <a:gd name="connsiteX788" fmla="*/ 1 w 4116702"/>
                  <a:gd name="connsiteY788" fmla="*/ 1231946 h 2376305"/>
                  <a:gd name="connsiteX789" fmla="*/ 314 w 4116702"/>
                  <a:gd name="connsiteY789" fmla="*/ 1230504 h 2376305"/>
                  <a:gd name="connsiteX790" fmla="*/ 262 w 4116702"/>
                  <a:gd name="connsiteY790" fmla="*/ 1230263 h 2376305"/>
                  <a:gd name="connsiteX791" fmla="*/ 314 w 4116702"/>
                  <a:gd name="connsiteY791" fmla="*/ 1230022 h 2376305"/>
                  <a:gd name="connsiteX792" fmla="*/ 1 w 4116702"/>
                  <a:gd name="connsiteY792" fmla="*/ 1228578 h 2376305"/>
                  <a:gd name="connsiteX793" fmla="*/ 314 w 4116702"/>
                  <a:gd name="connsiteY793" fmla="*/ 1227135 h 2376305"/>
                  <a:gd name="connsiteX794" fmla="*/ 262 w 4116702"/>
                  <a:gd name="connsiteY794" fmla="*/ 1226894 h 2376305"/>
                  <a:gd name="connsiteX795" fmla="*/ 314 w 4116702"/>
                  <a:gd name="connsiteY795" fmla="*/ 1226653 h 2376305"/>
                  <a:gd name="connsiteX796" fmla="*/ 1 w 4116702"/>
                  <a:gd name="connsiteY796" fmla="*/ 1225209 h 2376305"/>
                  <a:gd name="connsiteX797" fmla="*/ 314 w 4116702"/>
                  <a:gd name="connsiteY797" fmla="*/ 1223767 h 2376305"/>
                  <a:gd name="connsiteX798" fmla="*/ 262 w 4116702"/>
                  <a:gd name="connsiteY798" fmla="*/ 1223526 h 2376305"/>
                  <a:gd name="connsiteX799" fmla="*/ 314 w 4116702"/>
                  <a:gd name="connsiteY799" fmla="*/ 1223285 h 2376305"/>
                  <a:gd name="connsiteX800" fmla="*/ 1 w 4116702"/>
                  <a:gd name="connsiteY800" fmla="*/ 1221841 h 2376305"/>
                  <a:gd name="connsiteX801" fmla="*/ 314 w 4116702"/>
                  <a:gd name="connsiteY801" fmla="*/ 1220398 h 2376305"/>
                  <a:gd name="connsiteX802" fmla="*/ 262 w 4116702"/>
                  <a:gd name="connsiteY802" fmla="*/ 1220157 h 2376305"/>
                  <a:gd name="connsiteX803" fmla="*/ 314 w 4116702"/>
                  <a:gd name="connsiteY803" fmla="*/ 1219916 h 2376305"/>
                  <a:gd name="connsiteX804" fmla="*/ 1 w 4116702"/>
                  <a:gd name="connsiteY804" fmla="*/ 1218472 h 2376305"/>
                  <a:gd name="connsiteX805" fmla="*/ 314 w 4116702"/>
                  <a:gd name="connsiteY805" fmla="*/ 1217028 h 2376305"/>
                  <a:gd name="connsiteX806" fmla="*/ 262 w 4116702"/>
                  <a:gd name="connsiteY806" fmla="*/ 1216787 h 2376305"/>
                  <a:gd name="connsiteX807" fmla="*/ 314 w 4116702"/>
                  <a:gd name="connsiteY807" fmla="*/ 1216548 h 2376305"/>
                  <a:gd name="connsiteX808" fmla="*/ 0 w 4116702"/>
                  <a:gd name="connsiteY808" fmla="*/ 1215102 h 2376305"/>
                  <a:gd name="connsiteX809" fmla="*/ 314 w 4116702"/>
                  <a:gd name="connsiteY809" fmla="*/ 1213659 h 2376305"/>
                  <a:gd name="connsiteX810" fmla="*/ 262 w 4116702"/>
                  <a:gd name="connsiteY810" fmla="*/ 1213419 h 2376305"/>
                  <a:gd name="connsiteX811" fmla="*/ 314 w 4116702"/>
                  <a:gd name="connsiteY811" fmla="*/ 1213179 h 2376305"/>
                  <a:gd name="connsiteX812" fmla="*/ 0 w 4116702"/>
                  <a:gd name="connsiteY812" fmla="*/ 1211734 h 2376305"/>
                  <a:gd name="connsiteX813" fmla="*/ 314 w 4116702"/>
                  <a:gd name="connsiteY813" fmla="*/ 1210290 h 2376305"/>
                  <a:gd name="connsiteX814" fmla="*/ 262 w 4116702"/>
                  <a:gd name="connsiteY814" fmla="*/ 1210049 h 2376305"/>
                  <a:gd name="connsiteX815" fmla="*/ 314 w 4116702"/>
                  <a:gd name="connsiteY815" fmla="*/ 1209808 h 2376305"/>
                  <a:gd name="connsiteX816" fmla="*/ 1 w 4116702"/>
                  <a:gd name="connsiteY816" fmla="*/ 1208364 h 2376305"/>
                  <a:gd name="connsiteX817" fmla="*/ 314 w 4116702"/>
                  <a:gd name="connsiteY817" fmla="*/ 1206922 h 2376305"/>
                  <a:gd name="connsiteX818" fmla="*/ 262 w 4116702"/>
                  <a:gd name="connsiteY818" fmla="*/ 1206681 h 2376305"/>
                  <a:gd name="connsiteX819" fmla="*/ 314 w 4116702"/>
                  <a:gd name="connsiteY819" fmla="*/ 1206440 h 2376305"/>
                  <a:gd name="connsiteX820" fmla="*/ 1 w 4116702"/>
                  <a:gd name="connsiteY820" fmla="*/ 1204996 h 2376305"/>
                  <a:gd name="connsiteX821" fmla="*/ 314 w 4116702"/>
                  <a:gd name="connsiteY821" fmla="*/ 1203553 h 2376305"/>
                  <a:gd name="connsiteX822" fmla="*/ 262 w 4116702"/>
                  <a:gd name="connsiteY822" fmla="*/ 1203312 h 2376305"/>
                  <a:gd name="connsiteX823" fmla="*/ 314 w 4116702"/>
                  <a:gd name="connsiteY823" fmla="*/ 1203071 h 2376305"/>
                  <a:gd name="connsiteX824" fmla="*/ 1 w 4116702"/>
                  <a:gd name="connsiteY824" fmla="*/ 1201627 h 2376305"/>
                  <a:gd name="connsiteX825" fmla="*/ 314 w 4116702"/>
                  <a:gd name="connsiteY825" fmla="*/ 1200185 h 2376305"/>
                  <a:gd name="connsiteX826" fmla="*/ 262 w 4116702"/>
                  <a:gd name="connsiteY826" fmla="*/ 1199943 h 2376305"/>
                  <a:gd name="connsiteX827" fmla="*/ 314 w 4116702"/>
                  <a:gd name="connsiteY827" fmla="*/ 1199703 h 2376305"/>
                  <a:gd name="connsiteX828" fmla="*/ 1 w 4116702"/>
                  <a:gd name="connsiteY828" fmla="*/ 1198259 h 2376305"/>
                  <a:gd name="connsiteX829" fmla="*/ 314 w 4116702"/>
                  <a:gd name="connsiteY829" fmla="*/ 1196816 h 2376305"/>
                  <a:gd name="connsiteX830" fmla="*/ 262 w 4116702"/>
                  <a:gd name="connsiteY830" fmla="*/ 1196575 h 2376305"/>
                  <a:gd name="connsiteX831" fmla="*/ 314 w 4116702"/>
                  <a:gd name="connsiteY831" fmla="*/ 1196334 h 2376305"/>
                  <a:gd name="connsiteX832" fmla="*/ 1 w 4116702"/>
                  <a:gd name="connsiteY832" fmla="*/ 1194890 h 2376305"/>
                  <a:gd name="connsiteX833" fmla="*/ 314 w 4116702"/>
                  <a:gd name="connsiteY833" fmla="*/ 1193448 h 2376305"/>
                  <a:gd name="connsiteX834" fmla="*/ 262 w 4116702"/>
                  <a:gd name="connsiteY834" fmla="*/ 1193206 h 2376305"/>
                  <a:gd name="connsiteX835" fmla="*/ 314 w 4116702"/>
                  <a:gd name="connsiteY835" fmla="*/ 1192966 h 2376305"/>
                  <a:gd name="connsiteX836" fmla="*/ 1 w 4116702"/>
                  <a:gd name="connsiteY836" fmla="*/ 1191521 h 2376305"/>
                  <a:gd name="connsiteX837" fmla="*/ 314 w 4116702"/>
                  <a:gd name="connsiteY837" fmla="*/ 1190079 h 2376305"/>
                  <a:gd name="connsiteX838" fmla="*/ 262 w 4116702"/>
                  <a:gd name="connsiteY838" fmla="*/ 1189838 h 2376305"/>
                  <a:gd name="connsiteX839" fmla="*/ 314 w 4116702"/>
                  <a:gd name="connsiteY839" fmla="*/ 1189597 h 2376305"/>
                  <a:gd name="connsiteX840" fmla="*/ 1 w 4116702"/>
                  <a:gd name="connsiteY840" fmla="*/ 1188153 h 2376305"/>
                  <a:gd name="connsiteX841" fmla="*/ 314 w 4116702"/>
                  <a:gd name="connsiteY841" fmla="*/ 1186710 h 2376305"/>
                  <a:gd name="connsiteX842" fmla="*/ 262 w 4116702"/>
                  <a:gd name="connsiteY842" fmla="*/ 1186469 h 2376305"/>
                  <a:gd name="connsiteX843" fmla="*/ 314 w 4116702"/>
                  <a:gd name="connsiteY843" fmla="*/ 1186228 h 2376305"/>
                  <a:gd name="connsiteX844" fmla="*/ 1 w 4116702"/>
                  <a:gd name="connsiteY844" fmla="*/ 1184784 h 2376305"/>
                  <a:gd name="connsiteX845" fmla="*/ 314 w 4116702"/>
                  <a:gd name="connsiteY845" fmla="*/ 1183342 h 2376305"/>
                  <a:gd name="connsiteX846" fmla="*/ 262 w 4116702"/>
                  <a:gd name="connsiteY846" fmla="*/ 1183101 h 2376305"/>
                  <a:gd name="connsiteX847" fmla="*/ 314 w 4116702"/>
                  <a:gd name="connsiteY847" fmla="*/ 1182860 h 2376305"/>
                  <a:gd name="connsiteX848" fmla="*/ 1 w 4116702"/>
                  <a:gd name="connsiteY848" fmla="*/ 1181416 h 2376305"/>
                  <a:gd name="connsiteX849" fmla="*/ 314 w 4116702"/>
                  <a:gd name="connsiteY849" fmla="*/ 1179973 h 2376305"/>
                  <a:gd name="connsiteX850" fmla="*/ 262 w 4116702"/>
                  <a:gd name="connsiteY850" fmla="*/ 1179732 h 2376305"/>
                  <a:gd name="connsiteX851" fmla="*/ 314 w 4116702"/>
                  <a:gd name="connsiteY851" fmla="*/ 1179491 h 2376305"/>
                  <a:gd name="connsiteX852" fmla="*/ 1 w 4116702"/>
                  <a:gd name="connsiteY852" fmla="*/ 1178047 h 2376305"/>
                  <a:gd name="connsiteX853" fmla="*/ 314 w 4116702"/>
                  <a:gd name="connsiteY853" fmla="*/ 1176605 h 2376305"/>
                  <a:gd name="connsiteX854" fmla="*/ 262 w 4116702"/>
                  <a:gd name="connsiteY854" fmla="*/ 1176364 h 2376305"/>
                  <a:gd name="connsiteX855" fmla="*/ 314 w 4116702"/>
                  <a:gd name="connsiteY855" fmla="*/ 1176123 h 2376305"/>
                  <a:gd name="connsiteX856" fmla="*/ 1 w 4116702"/>
                  <a:gd name="connsiteY856" fmla="*/ 1174678 h 2376305"/>
                  <a:gd name="connsiteX857" fmla="*/ 314 w 4116702"/>
                  <a:gd name="connsiteY857" fmla="*/ 1173236 h 2376305"/>
                  <a:gd name="connsiteX858" fmla="*/ 262 w 4116702"/>
                  <a:gd name="connsiteY858" fmla="*/ 1172995 h 2376305"/>
                  <a:gd name="connsiteX859" fmla="*/ 314 w 4116702"/>
                  <a:gd name="connsiteY859" fmla="*/ 1172754 h 2376305"/>
                  <a:gd name="connsiteX860" fmla="*/ 1 w 4116702"/>
                  <a:gd name="connsiteY860" fmla="*/ 1171310 h 2376305"/>
                  <a:gd name="connsiteX861" fmla="*/ 314 w 4116702"/>
                  <a:gd name="connsiteY861" fmla="*/ 1169867 h 2376305"/>
                  <a:gd name="connsiteX862" fmla="*/ 262 w 4116702"/>
                  <a:gd name="connsiteY862" fmla="*/ 1169626 h 2376305"/>
                  <a:gd name="connsiteX863" fmla="*/ 314 w 4116702"/>
                  <a:gd name="connsiteY863" fmla="*/ 1169385 h 2376305"/>
                  <a:gd name="connsiteX864" fmla="*/ 1 w 4116702"/>
                  <a:gd name="connsiteY864" fmla="*/ 1167941 h 2376305"/>
                  <a:gd name="connsiteX865" fmla="*/ 314 w 4116702"/>
                  <a:gd name="connsiteY865" fmla="*/ 1166499 h 2376305"/>
                  <a:gd name="connsiteX866" fmla="*/ 262 w 4116702"/>
                  <a:gd name="connsiteY866" fmla="*/ 1166258 h 2376305"/>
                  <a:gd name="connsiteX867" fmla="*/ 314 w 4116702"/>
                  <a:gd name="connsiteY867" fmla="*/ 1166017 h 2376305"/>
                  <a:gd name="connsiteX868" fmla="*/ 1 w 4116702"/>
                  <a:gd name="connsiteY868" fmla="*/ 1164573 h 2376305"/>
                  <a:gd name="connsiteX869" fmla="*/ 314 w 4116702"/>
                  <a:gd name="connsiteY869" fmla="*/ 1163128 h 2376305"/>
                  <a:gd name="connsiteX870" fmla="*/ 262 w 4116702"/>
                  <a:gd name="connsiteY870" fmla="*/ 1162888 h 2376305"/>
                  <a:gd name="connsiteX871" fmla="*/ 314 w 4116702"/>
                  <a:gd name="connsiteY871" fmla="*/ 1162648 h 2376305"/>
                  <a:gd name="connsiteX872" fmla="*/ 0 w 4116702"/>
                  <a:gd name="connsiteY872" fmla="*/ 1161203 h 2376305"/>
                  <a:gd name="connsiteX873" fmla="*/ 314 w 4116702"/>
                  <a:gd name="connsiteY873" fmla="*/ 1159760 h 2376305"/>
                  <a:gd name="connsiteX874" fmla="*/ 262 w 4116702"/>
                  <a:gd name="connsiteY874" fmla="*/ 1159520 h 2376305"/>
                  <a:gd name="connsiteX875" fmla="*/ 314 w 4116702"/>
                  <a:gd name="connsiteY875" fmla="*/ 1159280 h 2376305"/>
                  <a:gd name="connsiteX876" fmla="*/ 0 w 4116702"/>
                  <a:gd name="connsiteY876" fmla="*/ 1157835 h 2376305"/>
                  <a:gd name="connsiteX877" fmla="*/ 314 w 4116702"/>
                  <a:gd name="connsiteY877" fmla="*/ 1156391 h 2376305"/>
                  <a:gd name="connsiteX878" fmla="*/ 262 w 4116702"/>
                  <a:gd name="connsiteY878" fmla="*/ 1156151 h 2376305"/>
                  <a:gd name="connsiteX879" fmla="*/ 314 w 4116702"/>
                  <a:gd name="connsiteY879" fmla="*/ 1155911 h 2376305"/>
                  <a:gd name="connsiteX880" fmla="*/ 0 w 4116702"/>
                  <a:gd name="connsiteY880" fmla="*/ 1154466 h 2376305"/>
                  <a:gd name="connsiteX881" fmla="*/ 314 w 4116702"/>
                  <a:gd name="connsiteY881" fmla="*/ 1153023 h 2376305"/>
                  <a:gd name="connsiteX882" fmla="*/ 262 w 4116702"/>
                  <a:gd name="connsiteY882" fmla="*/ 1152782 h 2376305"/>
                  <a:gd name="connsiteX883" fmla="*/ 314 w 4116702"/>
                  <a:gd name="connsiteY883" fmla="*/ 1152542 h 2376305"/>
                  <a:gd name="connsiteX884" fmla="*/ 0 w 4116702"/>
                  <a:gd name="connsiteY884" fmla="*/ 1151097 h 2376305"/>
                  <a:gd name="connsiteX885" fmla="*/ 314 w 4116702"/>
                  <a:gd name="connsiteY885" fmla="*/ 1149654 h 2376305"/>
                  <a:gd name="connsiteX886" fmla="*/ 262 w 4116702"/>
                  <a:gd name="connsiteY886" fmla="*/ 1149413 h 2376305"/>
                  <a:gd name="connsiteX887" fmla="*/ 314 w 4116702"/>
                  <a:gd name="connsiteY887" fmla="*/ 1149172 h 2376305"/>
                  <a:gd name="connsiteX888" fmla="*/ 1 w 4116702"/>
                  <a:gd name="connsiteY888" fmla="*/ 1147728 h 2376305"/>
                  <a:gd name="connsiteX889" fmla="*/ 314 w 4116702"/>
                  <a:gd name="connsiteY889" fmla="*/ 1146285 h 2376305"/>
                  <a:gd name="connsiteX890" fmla="*/ 262 w 4116702"/>
                  <a:gd name="connsiteY890" fmla="*/ 1146044 h 2376305"/>
                  <a:gd name="connsiteX891" fmla="*/ 314 w 4116702"/>
                  <a:gd name="connsiteY891" fmla="*/ 1145803 h 2376305"/>
                  <a:gd name="connsiteX892" fmla="*/ 1 w 4116702"/>
                  <a:gd name="connsiteY892" fmla="*/ 1144359 h 2376305"/>
                  <a:gd name="connsiteX893" fmla="*/ 314 w 4116702"/>
                  <a:gd name="connsiteY893" fmla="*/ 1142917 h 2376305"/>
                  <a:gd name="connsiteX894" fmla="*/ 262 w 4116702"/>
                  <a:gd name="connsiteY894" fmla="*/ 1142676 h 2376305"/>
                  <a:gd name="connsiteX895" fmla="*/ 314 w 4116702"/>
                  <a:gd name="connsiteY895" fmla="*/ 1142435 h 2376305"/>
                  <a:gd name="connsiteX896" fmla="*/ 1 w 4116702"/>
                  <a:gd name="connsiteY896" fmla="*/ 1140991 h 2376305"/>
                  <a:gd name="connsiteX897" fmla="*/ 314 w 4116702"/>
                  <a:gd name="connsiteY897" fmla="*/ 1139548 h 2376305"/>
                  <a:gd name="connsiteX898" fmla="*/ 262 w 4116702"/>
                  <a:gd name="connsiteY898" fmla="*/ 1139307 h 2376305"/>
                  <a:gd name="connsiteX899" fmla="*/ 314 w 4116702"/>
                  <a:gd name="connsiteY899" fmla="*/ 1139066 h 2376305"/>
                  <a:gd name="connsiteX900" fmla="*/ 1 w 4116702"/>
                  <a:gd name="connsiteY900" fmla="*/ 1137622 h 2376305"/>
                  <a:gd name="connsiteX901" fmla="*/ 314 w 4116702"/>
                  <a:gd name="connsiteY901" fmla="*/ 1136180 h 2376305"/>
                  <a:gd name="connsiteX902" fmla="*/ 262 w 4116702"/>
                  <a:gd name="connsiteY902" fmla="*/ 1135939 h 2376305"/>
                  <a:gd name="connsiteX903" fmla="*/ 314 w 4116702"/>
                  <a:gd name="connsiteY903" fmla="*/ 1135698 h 2376305"/>
                  <a:gd name="connsiteX904" fmla="*/ 1 w 4116702"/>
                  <a:gd name="connsiteY904" fmla="*/ 1134254 h 2376305"/>
                  <a:gd name="connsiteX905" fmla="*/ 314 w 4116702"/>
                  <a:gd name="connsiteY905" fmla="*/ 1132811 h 2376305"/>
                  <a:gd name="connsiteX906" fmla="*/ 262 w 4116702"/>
                  <a:gd name="connsiteY906" fmla="*/ 1132570 h 2376305"/>
                  <a:gd name="connsiteX907" fmla="*/ 314 w 4116702"/>
                  <a:gd name="connsiteY907" fmla="*/ 1132329 h 2376305"/>
                  <a:gd name="connsiteX908" fmla="*/ 1 w 4116702"/>
                  <a:gd name="connsiteY908" fmla="*/ 1130885 h 2376305"/>
                  <a:gd name="connsiteX909" fmla="*/ 314 w 4116702"/>
                  <a:gd name="connsiteY909" fmla="*/ 1129442 h 2376305"/>
                  <a:gd name="connsiteX910" fmla="*/ 262 w 4116702"/>
                  <a:gd name="connsiteY910" fmla="*/ 1129201 h 2376305"/>
                  <a:gd name="connsiteX911" fmla="*/ 314 w 4116702"/>
                  <a:gd name="connsiteY911" fmla="*/ 1128960 h 2376305"/>
                  <a:gd name="connsiteX912" fmla="*/ 1 w 4116702"/>
                  <a:gd name="connsiteY912" fmla="*/ 1127516 h 2376305"/>
                  <a:gd name="connsiteX913" fmla="*/ 314 w 4116702"/>
                  <a:gd name="connsiteY913" fmla="*/ 1126074 h 2376305"/>
                  <a:gd name="connsiteX914" fmla="*/ 262 w 4116702"/>
                  <a:gd name="connsiteY914" fmla="*/ 1125833 h 2376305"/>
                  <a:gd name="connsiteX915" fmla="*/ 314 w 4116702"/>
                  <a:gd name="connsiteY915" fmla="*/ 1125592 h 2376305"/>
                  <a:gd name="connsiteX916" fmla="*/ 1 w 4116702"/>
                  <a:gd name="connsiteY916" fmla="*/ 1124148 h 2376305"/>
                  <a:gd name="connsiteX917" fmla="*/ 314 w 4116702"/>
                  <a:gd name="connsiteY917" fmla="*/ 1122705 h 2376305"/>
                  <a:gd name="connsiteX918" fmla="*/ 262 w 4116702"/>
                  <a:gd name="connsiteY918" fmla="*/ 1122464 h 2376305"/>
                  <a:gd name="connsiteX919" fmla="*/ 314 w 4116702"/>
                  <a:gd name="connsiteY919" fmla="*/ 1122223 h 2376305"/>
                  <a:gd name="connsiteX920" fmla="*/ 1 w 4116702"/>
                  <a:gd name="connsiteY920" fmla="*/ 1120779 h 2376305"/>
                  <a:gd name="connsiteX921" fmla="*/ 314 w 4116702"/>
                  <a:gd name="connsiteY921" fmla="*/ 1119337 h 2376305"/>
                  <a:gd name="connsiteX922" fmla="*/ 262 w 4116702"/>
                  <a:gd name="connsiteY922" fmla="*/ 1119096 h 2376305"/>
                  <a:gd name="connsiteX923" fmla="*/ 314 w 4116702"/>
                  <a:gd name="connsiteY923" fmla="*/ 1118855 h 2376305"/>
                  <a:gd name="connsiteX924" fmla="*/ 1 w 4116702"/>
                  <a:gd name="connsiteY924" fmla="*/ 1117411 h 2376305"/>
                  <a:gd name="connsiteX925" fmla="*/ 314 w 4116702"/>
                  <a:gd name="connsiteY925" fmla="*/ 1115968 h 2376305"/>
                  <a:gd name="connsiteX926" fmla="*/ 262 w 4116702"/>
                  <a:gd name="connsiteY926" fmla="*/ 1115727 h 2376305"/>
                  <a:gd name="connsiteX927" fmla="*/ 314 w 4116702"/>
                  <a:gd name="connsiteY927" fmla="*/ 1115486 h 2376305"/>
                  <a:gd name="connsiteX928" fmla="*/ 1 w 4116702"/>
                  <a:gd name="connsiteY928" fmla="*/ 1114042 h 2376305"/>
                  <a:gd name="connsiteX929" fmla="*/ 314 w 4116702"/>
                  <a:gd name="connsiteY929" fmla="*/ 1112600 h 2376305"/>
                  <a:gd name="connsiteX930" fmla="*/ 262 w 4116702"/>
                  <a:gd name="connsiteY930" fmla="*/ 1112358 h 2376305"/>
                  <a:gd name="connsiteX931" fmla="*/ 314 w 4116702"/>
                  <a:gd name="connsiteY931" fmla="*/ 1112118 h 2376305"/>
                  <a:gd name="connsiteX932" fmla="*/ 1 w 4116702"/>
                  <a:gd name="connsiteY932" fmla="*/ 1110673 h 2376305"/>
                  <a:gd name="connsiteX933" fmla="*/ 314 w 4116702"/>
                  <a:gd name="connsiteY933" fmla="*/ 1109229 h 2376305"/>
                  <a:gd name="connsiteX934" fmla="*/ 262 w 4116702"/>
                  <a:gd name="connsiteY934" fmla="*/ 1108989 h 2376305"/>
                  <a:gd name="connsiteX935" fmla="*/ 314 w 4116702"/>
                  <a:gd name="connsiteY935" fmla="*/ 1108749 h 2376305"/>
                  <a:gd name="connsiteX936" fmla="*/ 0 w 4116702"/>
                  <a:gd name="connsiteY936" fmla="*/ 1107304 h 2376305"/>
                  <a:gd name="connsiteX937" fmla="*/ 314 w 4116702"/>
                  <a:gd name="connsiteY937" fmla="*/ 1105860 h 2376305"/>
                  <a:gd name="connsiteX938" fmla="*/ 262 w 4116702"/>
                  <a:gd name="connsiteY938" fmla="*/ 1105620 h 2376305"/>
                  <a:gd name="connsiteX939" fmla="*/ 314 w 4116702"/>
                  <a:gd name="connsiteY939" fmla="*/ 1105380 h 2376305"/>
                  <a:gd name="connsiteX940" fmla="*/ 0 w 4116702"/>
                  <a:gd name="connsiteY940" fmla="*/ 1103935 h 2376305"/>
                  <a:gd name="connsiteX941" fmla="*/ 314 w 4116702"/>
                  <a:gd name="connsiteY941" fmla="*/ 1102492 h 2376305"/>
                  <a:gd name="connsiteX942" fmla="*/ 262 w 4116702"/>
                  <a:gd name="connsiteY942" fmla="*/ 1102252 h 2376305"/>
                  <a:gd name="connsiteX943" fmla="*/ 314 w 4116702"/>
                  <a:gd name="connsiteY943" fmla="*/ 1102012 h 2376305"/>
                  <a:gd name="connsiteX944" fmla="*/ 0 w 4116702"/>
                  <a:gd name="connsiteY944" fmla="*/ 1100567 h 2376305"/>
                  <a:gd name="connsiteX945" fmla="*/ 314 w 4116702"/>
                  <a:gd name="connsiteY945" fmla="*/ 1099123 h 2376305"/>
                  <a:gd name="connsiteX946" fmla="*/ 262 w 4116702"/>
                  <a:gd name="connsiteY946" fmla="*/ 1098883 h 2376305"/>
                  <a:gd name="connsiteX947" fmla="*/ 314 w 4116702"/>
                  <a:gd name="connsiteY947" fmla="*/ 1098643 h 2376305"/>
                  <a:gd name="connsiteX948" fmla="*/ 0 w 4116702"/>
                  <a:gd name="connsiteY948" fmla="*/ 1097198 h 2376305"/>
                  <a:gd name="connsiteX949" fmla="*/ 314 w 4116702"/>
                  <a:gd name="connsiteY949" fmla="*/ 1095755 h 2376305"/>
                  <a:gd name="connsiteX950" fmla="*/ 262 w 4116702"/>
                  <a:gd name="connsiteY950" fmla="*/ 1095515 h 2376305"/>
                  <a:gd name="connsiteX951" fmla="*/ 314 w 4116702"/>
                  <a:gd name="connsiteY951" fmla="*/ 1095275 h 2376305"/>
                  <a:gd name="connsiteX952" fmla="*/ 0 w 4116702"/>
                  <a:gd name="connsiteY952" fmla="*/ 1093829 h 2376305"/>
                  <a:gd name="connsiteX953" fmla="*/ 314 w 4116702"/>
                  <a:gd name="connsiteY953" fmla="*/ 1092386 h 2376305"/>
                  <a:gd name="connsiteX954" fmla="*/ 262 w 4116702"/>
                  <a:gd name="connsiteY954" fmla="*/ 1092146 h 2376305"/>
                  <a:gd name="connsiteX955" fmla="*/ 314 w 4116702"/>
                  <a:gd name="connsiteY955" fmla="*/ 1091906 h 2376305"/>
                  <a:gd name="connsiteX956" fmla="*/ 0 w 4116702"/>
                  <a:gd name="connsiteY956" fmla="*/ 1090461 h 2376305"/>
                  <a:gd name="connsiteX957" fmla="*/ 314 w 4116702"/>
                  <a:gd name="connsiteY957" fmla="*/ 1089018 h 2376305"/>
                  <a:gd name="connsiteX958" fmla="*/ 262 w 4116702"/>
                  <a:gd name="connsiteY958" fmla="*/ 1088777 h 2376305"/>
                  <a:gd name="connsiteX959" fmla="*/ 314 w 4116702"/>
                  <a:gd name="connsiteY959" fmla="*/ 1088535 h 2376305"/>
                  <a:gd name="connsiteX960" fmla="*/ 1 w 4116702"/>
                  <a:gd name="connsiteY960" fmla="*/ 1087091 h 2376305"/>
                  <a:gd name="connsiteX961" fmla="*/ 314 w 4116702"/>
                  <a:gd name="connsiteY961" fmla="*/ 1085649 h 2376305"/>
                  <a:gd name="connsiteX962" fmla="*/ 262 w 4116702"/>
                  <a:gd name="connsiteY962" fmla="*/ 1085408 h 2376305"/>
                  <a:gd name="connsiteX963" fmla="*/ 314 w 4116702"/>
                  <a:gd name="connsiteY963" fmla="*/ 1085167 h 2376305"/>
                  <a:gd name="connsiteX964" fmla="*/ 1 w 4116702"/>
                  <a:gd name="connsiteY964" fmla="*/ 1083723 h 2376305"/>
                  <a:gd name="connsiteX965" fmla="*/ 314 w 4116702"/>
                  <a:gd name="connsiteY965" fmla="*/ 1082280 h 2376305"/>
                  <a:gd name="connsiteX966" fmla="*/ 262 w 4116702"/>
                  <a:gd name="connsiteY966" fmla="*/ 1082039 h 2376305"/>
                  <a:gd name="connsiteX967" fmla="*/ 314 w 4116702"/>
                  <a:gd name="connsiteY967" fmla="*/ 1081798 h 2376305"/>
                  <a:gd name="connsiteX968" fmla="*/ 1 w 4116702"/>
                  <a:gd name="connsiteY968" fmla="*/ 1080354 h 2376305"/>
                  <a:gd name="connsiteX969" fmla="*/ 314 w 4116702"/>
                  <a:gd name="connsiteY969" fmla="*/ 1078912 h 2376305"/>
                  <a:gd name="connsiteX970" fmla="*/ 262 w 4116702"/>
                  <a:gd name="connsiteY970" fmla="*/ 1078671 h 2376305"/>
                  <a:gd name="connsiteX971" fmla="*/ 314 w 4116702"/>
                  <a:gd name="connsiteY971" fmla="*/ 1078430 h 2376305"/>
                  <a:gd name="connsiteX972" fmla="*/ 1 w 4116702"/>
                  <a:gd name="connsiteY972" fmla="*/ 1076986 h 2376305"/>
                  <a:gd name="connsiteX973" fmla="*/ 314 w 4116702"/>
                  <a:gd name="connsiteY973" fmla="*/ 1075543 h 2376305"/>
                  <a:gd name="connsiteX974" fmla="*/ 262 w 4116702"/>
                  <a:gd name="connsiteY974" fmla="*/ 1075302 h 2376305"/>
                  <a:gd name="connsiteX975" fmla="*/ 314 w 4116702"/>
                  <a:gd name="connsiteY975" fmla="*/ 1075061 h 2376305"/>
                  <a:gd name="connsiteX976" fmla="*/ 1 w 4116702"/>
                  <a:gd name="connsiteY976" fmla="*/ 1073617 h 2376305"/>
                  <a:gd name="connsiteX977" fmla="*/ 314 w 4116702"/>
                  <a:gd name="connsiteY977" fmla="*/ 1072175 h 2376305"/>
                  <a:gd name="connsiteX978" fmla="*/ 262 w 4116702"/>
                  <a:gd name="connsiteY978" fmla="*/ 1071934 h 2376305"/>
                  <a:gd name="connsiteX979" fmla="*/ 314 w 4116702"/>
                  <a:gd name="connsiteY979" fmla="*/ 1071693 h 2376305"/>
                  <a:gd name="connsiteX980" fmla="*/ 1 w 4116702"/>
                  <a:gd name="connsiteY980" fmla="*/ 1070248 h 2376305"/>
                  <a:gd name="connsiteX981" fmla="*/ 314 w 4116702"/>
                  <a:gd name="connsiteY981" fmla="*/ 1068806 h 2376305"/>
                  <a:gd name="connsiteX982" fmla="*/ 262 w 4116702"/>
                  <a:gd name="connsiteY982" fmla="*/ 1068565 h 2376305"/>
                  <a:gd name="connsiteX983" fmla="*/ 314 w 4116702"/>
                  <a:gd name="connsiteY983" fmla="*/ 1068324 h 2376305"/>
                  <a:gd name="connsiteX984" fmla="*/ 1 w 4116702"/>
                  <a:gd name="connsiteY984" fmla="*/ 1066880 h 2376305"/>
                  <a:gd name="connsiteX985" fmla="*/ 314 w 4116702"/>
                  <a:gd name="connsiteY985" fmla="*/ 1065437 h 2376305"/>
                  <a:gd name="connsiteX986" fmla="*/ 262 w 4116702"/>
                  <a:gd name="connsiteY986" fmla="*/ 1065196 h 2376305"/>
                  <a:gd name="connsiteX987" fmla="*/ 314 w 4116702"/>
                  <a:gd name="connsiteY987" fmla="*/ 1064955 h 2376305"/>
                  <a:gd name="connsiteX988" fmla="*/ 1 w 4116702"/>
                  <a:gd name="connsiteY988" fmla="*/ 1063511 h 2376305"/>
                  <a:gd name="connsiteX989" fmla="*/ 314 w 4116702"/>
                  <a:gd name="connsiteY989" fmla="*/ 1062069 h 2376305"/>
                  <a:gd name="connsiteX990" fmla="*/ 262 w 4116702"/>
                  <a:gd name="connsiteY990" fmla="*/ 1061828 h 2376305"/>
                  <a:gd name="connsiteX991" fmla="*/ 314 w 4116702"/>
                  <a:gd name="connsiteY991" fmla="*/ 1061587 h 2376305"/>
                  <a:gd name="connsiteX992" fmla="*/ 1 w 4116702"/>
                  <a:gd name="connsiteY992" fmla="*/ 1060143 h 2376305"/>
                  <a:gd name="connsiteX993" fmla="*/ 314 w 4116702"/>
                  <a:gd name="connsiteY993" fmla="*/ 1058700 h 2376305"/>
                  <a:gd name="connsiteX994" fmla="*/ 262 w 4116702"/>
                  <a:gd name="connsiteY994" fmla="*/ 1058459 h 2376305"/>
                  <a:gd name="connsiteX995" fmla="*/ 314 w 4116702"/>
                  <a:gd name="connsiteY995" fmla="*/ 1058218 h 2376305"/>
                  <a:gd name="connsiteX996" fmla="*/ 1 w 4116702"/>
                  <a:gd name="connsiteY996" fmla="*/ 1056774 h 2376305"/>
                  <a:gd name="connsiteX997" fmla="*/ 314 w 4116702"/>
                  <a:gd name="connsiteY997" fmla="*/ 1055330 h 2376305"/>
                  <a:gd name="connsiteX998" fmla="*/ 262 w 4116702"/>
                  <a:gd name="connsiteY998" fmla="*/ 1055090 h 2376305"/>
                  <a:gd name="connsiteX999" fmla="*/ 314 w 4116702"/>
                  <a:gd name="connsiteY999" fmla="*/ 1054850 h 2376305"/>
                  <a:gd name="connsiteX1000" fmla="*/ 0 w 4116702"/>
                  <a:gd name="connsiteY1000" fmla="*/ 1053405 h 2376305"/>
                  <a:gd name="connsiteX1001" fmla="*/ 314 w 4116702"/>
                  <a:gd name="connsiteY1001" fmla="*/ 1051961 h 2376305"/>
                  <a:gd name="connsiteX1002" fmla="*/ 262 w 4116702"/>
                  <a:gd name="connsiteY1002" fmla="*/ 1051721 h 2376305"/>
                  <a:gd name="connsiteX1003" fmla="*/ 314 w 4116702"/>
                  <a:gd name="connsiteY1003" fmla="*/ 1051481 h 2376305"/>
                  <a:gd name="connsiteX1004" fmla="*/ 0 w 4116702"/>
                  <a:gd name="connsiteY1004" fmla="*/ 1050036 h 2376305"/>
                  <a:gd name="connsiteX1005" fmla="*/ 314 w 4116702"/>
                  <a:gd name="connsiteY1005" fmla="*/ 1048593 h 2376305"/>
                  <a:gd name="connsiteX1006" fmla="*/ 262 w 4116702"/>
                  <a:gd name="connsiteY1006" fmla="*/ 1048352 h 2376305"/>
                  <a:gd name="connsiteX1007" fmla="*/ 314 w 4116702"/>
                  <a:gd name="connsiteY1007" fmla="*/ 1048112 h 2376305"/>
                  <a:gd name="connsiteX1008" fmla="*/ 0 w 4116702"/>
                  <a:gd name="connsiteY1008" fmla="*/ 1046667 h 2376305"/>
                  <a:gd name="connsiteX1009" fmla="*/ 314 w 4116702"/>
                  <a:gd name="connsiteY1009" fmla="*/ 1045224 h 2376305"/>
                  <a:gd name="connsiteX1010" fmla="*/ 262 w 4116702"/>
                  <a:gd name="connsiteY1010" fmla="*/ 1044984 h 2376305"/>
                  <a:gd name="connsiteX1011" fmla="*/ 314 w 4116702"/>
                  <a:gd name="connsiteY1011" fmla="*/ 1044744 h 2376305"/>
                  <a:gd name="connsiteX1012" fmla="*/ 0 w 4116702"/>
                  <a:gd name="connsiteY1012" fmla="*/ 1043299 h 2376305"/>
                  <a:gd name="connsiteX1013" fmla="*/ 314 w 4116702"/>
                  <a:gd name="connsiteY1013" fmla="*/ 1041855 h 2376305"/>
                  <a:gd name="connsiteX1014" fmla="*/ 262 w 4116702"/>
                  <a:gd name="connsiteY1014" fmla="*/ 1041615 h 2376305"/>
                  <a:gd name="connsiteX1015" fmla="*/ 314 w 4116702"/>
                  <a:gd name="connsiteY1015" fmla="*/ 1041375 h 2376305"/>
                  <a:gd name="connsiteX1016" fmla="*/ 0 w 4116702"/>
                  <a:gd name="connsiteY1016" fmla="*/ 1039930 h 2376305"/>
                  <a:gd name="connsiteX1017" fmla="*/ 314 w 4116702"/>
                  <a:gd name="connsiteY1017" fmla="*/ 1038487 h 2376305"/>
                  <a:gd name="connsiteX1018" fmla="*/ 262 w 4116702"/>
                  <a:gd name="connsiteY1018" fmla="*/ 1038247 h 2376305"/>
                  <a:gd name="connsiteX1019" fmla="*/ 314 w 4116702"/>
                  <a:gd name="connsiteY1019" fmla="*/ 1038007 h 2376305"/>
                  <a:gd name="connsiteX1020" fmla="*/ 0 w 4116702"/>
                  <a:gd name="connsiteY1020" fmla="*/ 1036562 h 2376305"/>
                  <a:gd name="connsiteX1021" fmla="*/ 314 w 4116702"/>
                  <a:gd name="connsiteY1021" fmla="*/ 1035118 h 2376305"/>
                  <a:gd name="connsiteX1022" fmla="*/ 262 w 4116702"/>
                  <a:gd name="connsiteY1022" fmla="*/ 1034878 h 2376305"/>
                  <a:gd name="connsiteX1023" fmla="*/ 314 w 4116702"/>
                  <a:gd name="connsiteY1023" fmla="*/ 1034638 h 2376305"/>
                  <a:gd name="connsiteX1024" fmla="*/ 0 w 4116702"/>
                  <a:gd name="connsiteY1024" fmla="*/ 1033193 h 2376305"/>
                  <a:gd name="connsiteX1025" fmla="*/ 314 w 4116702"/>
                  <a:gd name="connsiteY1025" fmla="*/ 1031750 h 2376305"/>
                  <a:gd name="connsiteX1026" fmla="*/ 262 w 4116702"/>
                  <a:gd name="connsiteY1026" fmla="*/ 1031509 h 2376305"/>
                  <a:gd name="connsiteX1027" fmla="*/ 314 w 4116702"/>
                  <a:gd name="connsiteY1027" fmla="*/ 1031268 h 2376305"/>
                  <a:gd name="connsiteX1028" fmla="*/ 1 w 4116702"/>
                  <a:gd name="connsiteY1028" fmla="*/ 1029824 h 2376305"/>
                  <a:gd name="connsiteX1029" fmla="*/ 314 w 4116702"/>
                  <a:gd name="connsiteY1029" fmla="*/ 1028381 h 2376305"/>
                  <a:gd name="connsiteX1030" fmla="*/ 262 w 4116702"/>
                  <a:gd name="connsiteY1030" fmla="*/ 1028140 h 2376305"/>
                  <a:gd name="connsiteX1031" fmla="*/ 314 w 4116702"/>
                  <a:gd name="connsiteY1031" fmla="*/ 1027899 h 2376305"/>
                  <a:gd name="connsiteX1032" fmla="*/ 1 w 4116702"/>
                  <a:gd name="connsiteY1032" fmla="*/ 1026455 h 2376305"/>
                  <a:gd name="connsiteX1033" fmla="*/ 314 w 4116702"/>
                  <a:gd name="connsiteY1033" fmla="*/ 1025012 h 2376305"/>
                  <a:gd name="connsiteX1034" fmla="*/ 262 w 4116702"/>
                  <a:gd name="connsiteY1034" fmla="*/ 1024771 h 2376305"/>
                  <a:gd name="connsiteX1035" fmla="*/ 314 w 4116702"/>
                  <a:gd name="connsiteY1035" fmla="*/ 1024530 h 2376305"/>
                  <a:gd name="connsiteX1036" fmla="*/ 1 w 4116702"/>
                  <a:gd name="connsiteY1036" fmla="*/ 1023086 h 2376305"/>
                  <a:gd name="connsiteX1037" fmla="*/ 314 w 4116702"/>
                  <a:gd name="connsiteY1037" fmla="*/ 1021644 h 2376305"/>
                  <a:gd name="connsiteX1038" fmla="*/ 262 w 4116702"/>
                  <a:gd name="connsiteY1038" fmla="*/ 1021403 h 2376305"/>
                  <a:gd name="connsiteX1039" fmla="*/ 314 w 4116702"/>
                  <a:gd name="connsiteY1039" fmla="*/ 1021162 h 2376305"/>
                  <a:gd name="connsiteX1040" fmla="*/ 1 w 4116702"/>
                  <a:gd name="connsiteY1040" fmla="*/ 1019718 h 2376305"/>
                  <a:gd name="connsiteX1041" fmla="*/ 314 w 4116702"/>
                  <a:gd name="connsiteY1041" fmla="*/ 1018275 h 2376305"/>
                  <a:gd name="connsiteX1042" fmla="*/ 262 w 4116702"/>
                  <a:gd name="connsiteY1042" fmla="*/ 1018034 h 2376305"/>
                  <a:gd name="connsiteX1043" fmla="*/ 314 w 4116702"/>
                  <a:gd name="connsiteY1043" fmla="*/ 1017793 h 2376305"/>
                  <a:gd name="connsiteX1044" fmla="*/ 1 w 4116702"/>
                  <a:gd name="connsiteY1044" fmla="*/ 1016349 h 2376305"/>
                  <a:gd name="connsiteX1045" fmla="*/ 314 w 4116702"/>
                  <a:gd name="connsiteY1045" fmla="*/ 1014907 h 2376305"/>
                  <a:gd name="connsiteX1046" fmla="*/ 262 w 4116702"/>
                  <a:gd name="connsiteY1046" fmla="*/ 1014666 h 2376305"/>
                  <a:gd name="connsiteX1047" fmla="*/ 314 w 4116702"/>
                  <a:gd name="connsiteY1047" fmla="*/ 1014425 h 2376305"/>
                  <a:gd name="connsiteX1048" fmla="*/ 1 w 4116702"/>
                  <a:gd name="connsiteY1048" fmla="*/ 1012981 h 2376305"/>
                  <a:gd name="connsiteX1049" fmla="*/ 314 w 4116702"/>
                  <a:gd name="connsiteY1049" fmla="*/ 1011538 h 2376305"/>
                  <a:gd name="connsiteX1050" fmla="*/ 262 w 4116702"/>
                  <a:gd name="connsiteY1050" fmla="*/ 1011297 h 2376305"/>
                  <a:gd name="connsiteX1051" fmla="*/ 314 w 4116702"/>
                  <a:gd name="connsiteY1051" fmla="*/ 1011056 h 2376305"/>
                  <a:gd name="connsiteX1052" fmla="*/ 1 w 4116702"/>
                  <a:gd name="connsiteY1052" fmla="*/ 1009612 h 2376305"/>
                  <a:gd name="connsiteX1053" fmla="*/ 314 w 4116702"/>
                  <a:gd name="connsiteY1053" fmla="*/ 1008170 h 2376305"/>
                  <a:gd name="connsiteX1054" fmla="*/ 262 w 4116702"/>
                  <a:gd name="connsiteY1054" fmla="*/ 1007928 h 2376305"/>
                  <a:gd name="connsiteX1055" fmla="*/ 314 w 4116702"/>
                  <a:gd name="connsiteY1055" fmla="*/ 1007687 h 2376305"/>
                  <a:gd name="connsiteX1056" fmla="*/ 1 w 4116702"/>
                  <a:gd name="connsiteY1056" fmla="*/ 1006243 h 2376305"/>
                  <a:gd name="connsiteX1057" fmla="*/ 314 w 4116702"/>
                  <a:gd name="connsiteY1057" fmla="*/ 1004801 h 2376305"/>
                  <a:gd name="connsiteX1058" fmla="*/ 262 w 4116702"/>
                  <a:gd name="connsiteY1058" fmla="*/ 1004560 h 2376305"/>
                  <a:gd name="connsiteX1059" fmla="*/ 314 w 4116702"/>
                  <a:gd name="connsiteY1059" fmla="*/ 1004319 h 2376305"/>
                  <a:gd name="connsiteX1060" fmla="*/ 1 w 4116702"/>
                  <a:gd name="connsiteY1060" fmla="*/ 1002875 h 2376305"/>
                  <a:gd name="connsiteX1061" fmla="*/ 314 w 4116702"/>
                  <a:gd name="connsiteY1061" fmla="*/ 1001430 h 2376305"/>
                  <a:gd name="connsiteX1062" fmla="*/ 262 w 4116702"/>
                  <a:gd name="connsiteY1062" fmla="*/ 1001190 h 2376305"/>
                  <a:gd name="connsiteX1063" fmla="*/ 314 w 4116702"/>
                  <a:gd name="connsiteY1063" fmla="*/ 1000950 h 2376305"/>
                  <a:gd name="connsiteX1064" fmla="*/ 0 w 4116702"/>
                  <a:gd name="connsiteY1064" fmla="*/ 999505 h 2376305"/>
                  <a:gd name="connsiteX1065" fmla="*/ 314 w 4116702"/>
                  <a:gd name="connsiteY1065" fmla="*/ 998062 h 2376305"/>
                  <a:gd name="connsiteX1066" fmla="*/ 262 w 4116702"/>
                  <a:gd name="connsiteY1066" fmla="*/ 997822 h 2376305"/>
                  <a:gd name="connsiteX1067" fmla="*/ 314 w 4116702"/>
                  <a:gd name="connsiteY1067" fmla="*/ 997582 h 2376305"/>
                  <a:gd name="connsiteX1068" fmla="*/ 0 w 4116702"/>
                  <a:gd name="connsiteY1068" fmla="*/ 996137 h 2376305"/>
                  <a:gd name="connsiteX1069" fmla="*/ 314 w 4116702"/>
                  <a:gd name="connsiteY1069" fmla="*/ 994693 h 2376305"/>
                  <a:gd name="connsiteX1070" fmla="*/ 262 w 4116702"/>
                  <a:gd name="connsiteY1070" fmla="*/ 994453 h 2376305"/>
                  <a:gd name="connsiteX1071" fmla="*/ 314 w 4116702"/>
                  <a:gd name="connsiteY1071" fmla="*/ 994213 h 2376305"/>
                  <a:gd name="connsiteX1072" fmla="*/ 0 w 4116702"/>
                  <a:gd name="connsiteY1072" fmla="*/ 992768 h 2376305"/>
                  <a:gd name="connsiteX1073" fmla="*/ 314 w 4116702"/>
                  <a:gd name="connsiteY1073" fmla="*/ 991325 h 2376305"/>
                  <a:gd name="connsiteX1074" fmla="*/ 262 w 4116702"/>
                  <a:gd name="connsiteY1074" fmla="*/ 991085 h 2376305"/>
                  <a:gd name="connsiteX1075" fmla="*/ 314 w 4116702"/>
                  <a:gd name="connsiteY1075" fmla="*/ 990845 h 2376305"/>
                  <a:gd name="connsiteX1076" fmla="*/ 0 w 4116702"/>
                  <a:gd name="connsiteY1076" fmla="*/ 989399 h 2376305"/>
                  <a:gd name="connsiteX1077" fmla="*/ 314 w 4116702"/>
                  <a:gd name="connsiteY1077" fmla="*/ 987956 h 2376305"/>
                  <a:gd name="connsiteX1078" fmla="*/ 262 w 4116702"/>
                  <a:gd name="connsiteY1078" fmla="*/ 987716 h 2376305"/>
                  <a:gd name="connsiteX1079" fmla="*/ 314 w 4116702"/>
                  <a:gd name="connsiteY1079" fmla="*/ 987476 h 2376305"/>
                  <a:gd name="connsiteX1080" fmla="*/ 0 w 4116702"/>
                  <a:gd name="connsiteY1080" fmla="*/ 986031 h 2376305"/>
                  <a:gd name="connsiteX1081" fmla="*/ 314 w 4116702"/>
                  <a:gd name="connsiteY1081" fmla="*/ 984588 h 2376305"/>
                  <a:gd name="connsiteX1082" fmla="*/ 262 w 4116702"/>
                  <a:gd name="connsiteY1082" fmla="*/ 984347 h 2376305"/>
                  <a:gd name="connsiteX1083" fmla="*/ 314 w 4116702"/>
                  <a:gd name="connsiteY1083" fmla="*/ 984107 h 2376305"/>
                  <a:gd name="connsiteX1084" fmla="*/ 0 w 4116702"/>
                  <a:gd name="connsiteY1084" fmla="*/ 982662 h 2376305"/>
                  <a:gd name="connsiteX1085" fmla="*/ 314 w 4116702"/>
                  <a:gd name="connsiteY1085" fmla="*/ 981219 h 2376305"/>
                  <a:gd name="connsiteX1086" fmla="*/ 262 w 4116702"/>
                  <a:gd name="connsiteY1086" fmla="*/ 980979 h 2376305"/>
                  <a:gd name="connsiteX1087" fmla="*/ 314 w 4116702"/>
                  <a:gd name="connsiteY1087" fmla="*/ 980739 h 2376305"/>
                  <a:gd name="connsiteX1088" fmla="*/ 0 w 4116702"/>
                  <a:gd name="connsiteY1088" fmla="*/ 979294 h 2376305"/>
                  <a:gd name="connsiteX1089" fmla="*/ 314 w 4116702"/>
                  <a:gd name="connsiteY1089" fmla="*/ 977850 h 2376305"/>
                  <a:gd name="connsiteX1090" fmla="*/ 262 w 4116702"/>
                  <a:gd name="connsiteY1090" fmla="*/ 977609 h 2376305"/>
                  <a:gd name="connsiteX1091" fmla="*/ 314 w 4116702"/>
                  <a:gd name="connsiteY1091" fmla="*/ 977368 h 2376305"/>
                  <a:gd name="connsiteX1092" fmla="*/ 1 w 4116702"/>
                  <a:gd name="connsiteY1092" fmla="*/ 975924 h 2376305"/>
                  <a:gd name="connsiteX1093" fmla="*/ 314 w 4116702"/>
                  <a:gd name="connsiteY1093" fmla="*/ 974482 h 2376305"/>
                  <a:gd name="connsiteX1094" fmla="*/ 262 w 4116702"/>
                  <a:gd name="connsiteY1094" fmla="*/ 974241 h 2376305"/>
                  <a:gd name="connsiteX1095" fmla="*/ 314 w 4116702"/>
                  <a:gd name="connsiteY1095" fmla="*/ 974000 h 2376305"/>
                  <a:gd name="connsiteX1096" fmla="*/ 1 w 4116702"/>
                  <a:gd name="connsiteY1096" fmla="*/ 972556 h 2376305"/>
                  <a:gd name="connsiteX1097" fmla="*/ 314 w 4116702"/>
                  <a:gd name="connsiteY1097" fmla="*/ 971113 h 2376305"/>
                  <a:gd name="connsiteX1098" fmla="*/ 262 w 4116702"/>
                  <a:gd name="connsiteY1098" fmla="*/ 970872 h 2376305"/>
                  <a:gd name="connsiteX1099" fmla="*/ 314 w 4116702"/>
                  <a:gd name="connsiteY1099" fmla="*/ 970631 h 2376305"/>
                  <a:gd name="connsiteX1100" fmla="*/ 1 w 4116702"/>
                  <a:gd name="connsiteY1100" fmla="*/ 969187 h 2376305"/>
                  <a:gd name="connsiteX1101" fmla="*/ 314 w 4116702"/>
                  <a:gd name="connsiteY1101" fmla="*/ 967745 h 2376305"/>
                  <a:gd name="connsiteX1102" fmla="*/ 262 w 4116702"/>
                  <a:gd name="connsiteY1102" fmla="*/ 967503 h 2376305"/>
                  <a:gd name="connsiteX1103" fmla="*/ 314 w 4116702"/>
                  <a:gd name="connsiteY1103" fmla="*/ 967263 h 2376305"/>
                  <a:gd name="connsiteX1104" fmla="*/ 1 w 4116702"/>
                  <a:gd name="connsiteY1104" fmla="*/ 965818 h 2376305"/>
                  <a:gd name="connsiteX1105" fmla="*/ 314 w 4116702"/>
                  <a:gd name="connsiteY1105" fmla="*/ 964376 h 2376305"/>
                  <a:gd name="connsiteX1106" fmla="*/ 262 w 4116702"/>
                  <a:gd name="connsiteY1106" fmla="*/ 964135 h 2376305"/>
                  <a:gd name="connsiteX1107" fmla="*/ 314 w 4116702"/>
                  <a:gd name="connsiteY1107" fmla="*/ 963894 h 2376305"/>
                  <a:gd name="connsiteX1108" fmla="*/ 1 w 4116702"/>
                  <a:gd name="connsiteY1108" fmla="*/ 962450 h 2376305"/>
                  <a:gd name="connsiteX1109" fmla="*/ 314 w 4116702"/>
                  <a:gd name="connsiteY1109" fmla="*/ 961007 h 2376305"/>
                  <a:gd name="connsiteX1110" fmla="*/ 262 w 4116702"/>
                  <a:gd name="connsiteY1110" fmla="*/ 960766 h 2376305"/>
                  <a:gd name="connsiteX1111" fmla="*/ 314 w 4116702"/>
                  <a:gd name="connsiteY1111" fmla="*/ 960525 h 2376305"/>
                  <a:gd name="connsiteX1112" fmla="*/ 1 w 4116702"/>
                  <a:gd name="connsiteY1112" fmla="*/ 959081 h 2376305"/>
                  <a:gd name="connsiteX1113" fmla="*/ 314 w 4116702"/>
                  <a:gd name="connsiteY1113" fmla="*/ 957639 h 2376305"/>
                  <a:gd name="connsiteX1114" fmla="*/ 262 w 4116702"/>
                  <a:gd name="connsiteY1114" fmla="*/ 957398 h 2376305"/>
                  <a:gd name="connsiteX1115" fmla="*/ 314 w 4116702"/>
                  <a:gd name="connsiteY1115" fmla="*/ 957157 h 2376305"/>
                  <a:gd name="connsiteX1116" fmla="*/ 1 w 4116702"/>
                  <a:gd name="connsiteY1116" fmla="*/ 955713 h 2376305"/>
                  <a:gd name="connsiteX1117" fmla="*/ 314 w 4116702"/>
                  <a:gd name="connsiteY1117" fmla="*/ 954270 h 2376305"/>
                  <a:gd name="connsiteX1118" fmla="*/ 157 w 4116702"/>
                  <a:gd name="connsiteY1118" fmla="*/ 953549 h 2376305"/>
                  <a:gd name="connsiteX1119" fmla="*/ 10576 w 4116702"/>
                  <a:gd name="connsiteY1119" fmla="*/ 857780 h 2376305"/>
                  <a:gd name="connsiteX1120" fmla="*/ 2058351 w 4116702"/>
                  <a:gd name="connsiteY1120" fmla="*/ 0 h 237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Lst>
                <a:rect l="l" t="t" r="r" b="b"/>
                <a:pathLst>
                  <a:path w="4116702" h="2376305">
                    <a:moveTo>
                      <a:pt x="2058351" y="0"/>
                    </a:moveTo>
                    <a:cubicBezTo>
                      <a:pt x="3124124" y="0"/>
                      <a:pt x="4000716" y="375977"/>
                      <a:pt x="4106127" y="857780"/>
                    </a:cubicBezTo>
                    <a:lnTo>
                      <a:pt x="4116545" y="953548"/>
                    </a:lnTo>
                    <a:lnTo>
                      <a:pt x="4116388" y="954270"/>
                    </a:lnTo>
                    <a:lnTo>
                      <a:pt x="4116702" y="955713"/>
                    </a:lnTo>
                    <a:lnTo>
                      <a:pt x="4116388" y="957157"/>
                    </a:lnTo>
                    <a:lnTo>
                      <a:pt x="4116441" y="957398"/>
                    </a:lnTo>
                    <a:lnTo>
                      <a:pt x="4116388" y="957639"/>
                    </a:lnTo>
                    <a:lnTo>
                      <a:pt x="4116702" y="959081"/>
                    </a:lnTo>
                    <a:lnTo>
                      <a:pt x="4116388" y="960525"/>
                    </a:lnTo>
                    <a:lnTo>
                      <a:pt x="4116441" y="960766"/>
                    </a:lnTo>
                    <a:lnTo>
                      <a:pt x="4116388" y="961007"/>
                    </a:lnTo>
                    <a:lnTo>
                      <a:pt x="4116702" y="962450"/>
                    </a:lnTo>
                    <a:lnTo>
                      <a:pt x="4116388" y="963894"/>
                    </a:lnTo>
                    <a:lnTo>
                      <a:pt x="4116441" y="964135"/>
                    </a:lnTo>
                    <a:lnTo>
                      <a:pt x="4116388" y="964376"/>
                    </a:lnTo>
                    <a:lnTo>
                      <a:pt x="4116702" y="965818"/>
                    </a:lnTo>
                    <a:lnTo>
                      <a:pt x="4116388" y="967263"/>
                    </a:lnTo>
                    <a:lnTo>
                      <a:pt x="4116441" y="967503"/>
                    </a:lnTo>
                    <a:lnTo>
                      <a:pt x="4116388" y="967745"/>
                    </a:lnTo>
                    <a:lnTo>
                      <a:pt x="4116702" y="969187"/>
                    </a:lnTo>
                    <a:lnTo>
                      <a:pt x="4116388" y="970631"/>
                    </a:lnTo>
                    <a:lnTo>
                      <a:pt x="4116441" y="970872"/>
                    </a:lnTo>
                    <a:lnTo>
                      <a:pt x="4116388" y="971113"/>
                    </a:lnTo>
                    <a:lnTo>
                      <a:pt x="4116702" y="972556"/>
                    </a:lnTo>
                    <a:lnTo>
                      <a:pt x="4116388" y="974000"/>
                    </a:lnTo>
                    <a:lnTo>
                      <a:pt x="4116441" y="974241"/>
                    </a:lnTo>
                    <a:lnTo>
                      <a:pt x="4116388" y="974482"/>
                    </a:lnTo>
                    <a:lnTo>
                      <a:pt x="4116702" y="975924"/>
                    </a:lnTo>
                    <a:lnTo>
                      <a:pt x="4116388" y="977368"/>
                    </a:lnTo>
                    <a:lnTo>
                      <a:pt x="4116441" y="977609"/>
                    </a:lnTo>
                    <a:lnTo>
                      <a:pt x="4116388" y="977850"/>
                    </a:lnTo>
                    <a:lnTo>
                      <a:pt x="4116702" y="979294"/>
                    </a:lnTo>
                    <a:lnTo>
                      <a:pt x="4116388" y="980739"/>
                    </a:lnTo>
                    <a:lnTo>
                      <a:pt x="4116440" y="980979"/>
                    </a:lnTo>
                    <a:lnTo>
                      <a:pt x="4116388" y="981219"/>
                    </a:lnTo>
                    <a:lnTo>
                      <a:pt x="4116702" y="982662"/>
                    </a:lnTo>
                    <a:lnTo>
                      <a:pt x="4116388" y="984107"/>
                    </a:lnTo>
                    <a:lnTo>
                      <a:pt x="4116440" y="984347"/>
                    </a:lnTo>
                    <a:lnTo>
                      <a:pt x="4116388" y="984588"/>
                    </a:lnTo>
                    <a:lnTo>
                      <a:pt x="4116702" y="986031"/>
                    </a:lnTo>
                    <a:lnTo>
                      <a:pt x="4116388" y="987476"/>
                    </a:lnTo>
                    <a:lnTo>
                      <a:pt x="4116440" y="987716"/>
                    </a:lnTo>
                    <a:lnTo>
                      <a:pt x="4116388" y="987956"/>
                    </a:lnTo>
                    <a:lnTo>
                      <a:pt x="4116702" y="989399"/>
                    </a:lnTo>
                    <a:lnTo>
                      <a:pt x="4116388" y="990845"/>
                    </a:lnTo>
                    <a:lnTo>
                      <a:pt x="4116440" y="991085"/>
                    </a:lnTo>
                    <a:lnTo>
                      <a:pt x="4116388" y="991325"/>
                    </a:lnTo>
                    <a:lnTo>
                      <a:pt x="4116702" y="992768"/>
                    </a:lnTo>
                    <a:lnTo>
                      <a:pt x="4116388" y="994213"/>
                    </a:lnTo>
                    <a:lnTo>
                      <a:pt x="4116440" y="994453"/>
                    </a:lnTo>
                    <a:lnTo>
                      <a:pt x="4116388" y="994693"/>
                    </a:lnTo>
                    <a:lnTo>
                      <a:pt x="4116702" y="996137"/>
                    </a:lnTo>
                    <a:lnTo>
                      <a:pt x="4116388" y="997582"/>
                    </a:lnTo>
                    <a:lnTo>
                      <a:pt x="4116440" y="997822"/>
                    </a:lnTo>
                    <a:lnTo>
                      <a:pt x="4116388" y="998062"/>
                    </a:lnTo>
                    <a:lnTo>
                      <a:pt x="4116702" y="999505"/>
                    </a:lnTo>
                    <a:lnTo>
                      <a:pt x="4116388" y="1000950"/>
                    </a:lnTo>
                    <a:lnTo>
                      <a:pt x="4116440" y="1001190"/>
                    </a:lnTo>
                    <a:lnTo>
                      <a:pt x="4116388" y="1001430"/>
                    </a:lnTo>
                    <a:lnTo>
                      <a:pt x="4116702" y="1002875"/>
                    </a:lnTo>
                    <a:lnTo>
                      <a:pt x="4116388" y="1004319"/>
                    </a:lnTo>
                    <a:lnTo>
                      <a:pt x="4116441" y="1004560"/>
                    </a:lnTo>
                    <a:lnTo>
                      <a:pt x="4116388" y="1004801"/>
                    </a:lnTo>
                    <a:lnTo>
                      <a:pt x="4116702" y="1006243"/>
                    </a:lnTo>
                    <a:lnTo>
                      <a:pt x="4116388" y="1007687"/>
                    </a:lnTo>
                    <a:lnTo>
                      <a:pt x="4116441" y="1007928"/>
                    </a:lnTo>
                    <a:lnTo>
                      <a:pt x="4116388" y="1008170"/>
                    </a:lnTo>
                    <a:lnTo>
                      <a:pt x="4116702" y="1009612"/>
                    </a:lnTo>
                    <a:lnTo>
                      <a:pt x="4116388" y="1011056"/>
                    </a:lnTo>
                    <a:lnTo>
                      <a:pt x="4116441" y="1011297"/>
                    </a:lnTo>
                    <a:lnTo>
                      <a:pt x="4116388" y="1011538"/>
                    </a:lnTo>
                    <a:lnTo>
                      <a:pt x="4116702" y="1012981"/>
                    </a:lnTo>
                    <a:lnTo>
                      <a:pt x="4116388" y="1014425"/>
                    </a:lnTo>
                    <a:lnTo>
                      <a:pt x="4116441" y="1014666"/>
                    </a:lnTo>
                    <a:lnTo>
                      <a:pt x="4116388" y="1014907"/>
                    </a:lnTo>
                    <a:lnTo>
                      <a:pt x="4116702" y="1016349"/>
                    </a:lnTo>
                    <a:lnTo>
                      <a:pt x="4116388" y="1017793"/>
                    </a:lnTo>
                    <a:lnTo>
                      <a:pt x="4116441" y="1018034"/>
                    </a:lnTo>
                    <a:lnTo>
                      <a:pt x="4116388" y="1018275"/>
                    </a:lnTo>
                    <a:lnTo>
                      <a:pt x="4116702" y="1019718"/>
                    </a:lnTo>
                    <a:lnTo>
                      <a:pt x="4116388" y="1021162"/>
                    </a:lnTo>
                    <a:lnTo>
                      <a:pt x="4116441" y="1021403"/>
                    </a:lnTo>
                    <a:lnTo>
                      <a:pt x="4116388" y="1021644"/>
                    </a:lnTo>
                    <a:lnTo>
                      <a:pt x="4116702" y="1023086"/>
                    </a:lnTo>
                    <a:lnTo>
                      <a:pt x="4116388" y="1024530"/>
                    </a:lnTo>
                    <a:lnTo>
                      <a:pt x="4116441" y="1024771"/>
                    </a:lnTo>
                    <a:lnTo>
                      <a:pt x="4116388" y="1025012"/>
                    </a:lnTo>
                    <a:lnTo>
                      <a:pt x="4116702" y="1026455"/>
                    </a:lnTo>
                    <a:lnTo>
                      <a:pt x="4116388" y="1027899"/>
                    </a:lnTo>
                    <a:lnTo>
                      <a:pt x="4116441" y="1028140"/>
                    </a:lnTo>
                    <a:lnTo>
                      <a:pt x="4116388" y="1028381"/>
                    </a:lnTo>
                    <a:lnTo>
                      <a:pt x="4116702" y="1029824"/>
                    </a:lnTo>
                    <a:lnTo>
                      <a:pt x="4116388" y="1031268"/>
                    </a:lnTo>
                    <a:lnTo>
                      <a:pt x="4116441" y="1031509"/>
                    </a:lnTo>
                    <a:lnTo>
                      <a:pt x="4116388" y="1031750"/>
                    </a:lnTo>
                    <a:lnTo>
                      <a:pt x="4116702" y="1033193"/>
                    </a:lnTo>
                    <a:lnTo>
                      <a:pt x="4116388" y="1034638"/>
                    </a:lnTo>
                    <a:lnTo>
                      <a:pt x="4116440" y="1034878"/>
                    </a:lnTo>
                    <a:lnTo>
                      <a:pt x="4116388" y="1035118"/>
                    </a:lnTo>
                    <a:lnTo>
                      <a:pt x="4116702" y="1036562"/>
                    </a:lnTo>
                    <a:lnTo>
                      <a:pt x="4116388" y="1038007"/>
                    </a:lnTo>
                    <a:lnTo>
                      <a:pt x="4116440" y="1038247"/>
                    </a:lnTo>
                    <a:lnTo>
                      <a:pt x="4116388" y="1038487"/>
                    </a:lnTo>
                    <a:lnTo>
                      <a:pt x="4116702" y="1039930"/>
                    </a:lnTo>
                    <a:lnTo>
                      <a:pt x="4116388" y="1041375"/>
                    </a:lnTo>
                    <a:lnTo>
                      <a:pt x="4116440" y="1041615"/>
                    </a:lnTo>
                    <a:lnTo>
                      <a:pt x="4116388" y="1041855"/>
                    </a:lnTo>
                    <a:lnTo>
                      <a:pt x="4116702" y="1043299"/>
                    </a:lnTo>
                    <a:lnTo>
                      <a:pt x="4116388" y="1044744"/>
                    </a:lnTo>
                    <a:lnTo>
                      <a:pt x="4116440" y="1044984"/>
                    </a:lnTo>
                    <a:lnTo>
                      <a:pt x="4116388" y="1045224"/>
                    </a:lnTo>
                    <a:lnTo>
                      <a:pt x="4116702" y="1046667"/>
                    </a:lnTo>
                    <a:lnTo>
                      <a:pt x="4116388" y="1048112"/>
                    </a:lnTo>
                    <a:lnTo>
                      <a:pt x="4116440" y="1048352"/>
                    </a:lnTo>
                    <a:lnTo>
                      <a:pt x="4116388" y="1048593"/>
                    </a:lnTo>
                    <a:lnTo>
                      <a:pt x="4116702" y="1050036"/>
                    </a:lnTo>
                    <a:lnTo>
                      <a:pt x="4116388" y="1051481"/>
                    </a:lnTo>
                    <a:lnTo>
                      <a:pt x="4116440" y="1051721"/>
                    </a:lnTo>
                    <a:lnTo>
                      <a:pt x="4116388" y="1051961"/>
                    </a:lnTo>
                    <a:lnTo>
                      <a:pt x="4116702" y="1053405"/>
                    </a:lnTo>
                    <a:lnTo>
                      <a:pt x="4116388" y="1054850"/>
                    </a:lnTo>
                    <a:lnTo>
                      <a:pt x="4116440" y="1055090"/>
                    </a:lnTo>
                    <a:lnTo>
                      <a:pt x="4116388" y="1055330"/>
                    </a:lnTo>
                    <a:lnTo>
                      <a:pt x="4116702" y="1056774"/>
                    </a:lnTo>
                    <a:lnTo>
                      <a:pt x="4116388" y="1058218"/>
                    </a:lnTo>
                    <a:lnTo>
                      <a:pt x="4116441" y="1058459"/>
                    </a:lnTo>
                    <a:lnTo>
                      <a:pt x="4116388" y="1058700"/>
                    </a:lnTo>
                    <a:lnTo>
                      <a:pt x="4116702" y="1060143"/>
                    </a:lnTo>
                    <a:lnTo>
                      <a:pt x="4116388" y="1061587"/>
                    </a:lnTo>
                    <a:lnTo>
                      <a:pt x="4116441" y="1061828"/>
                    </a:lnTo>
                    <a:lnTo>
                      <a:pt x="4116388" y="1062069"/>
                    </a:lnTo>
                    <a:lnTo>
                      <a:pt x="4116702" y="1063511"/>
                    </a:lnTo>
                    <a:lnTo>
                      <a:pt x="4116388" y="1064955"/>
                    </a:lnTo>
                    <a:lnTo>
                      <a:pt x="4116441" y="1065196"/>
                    </a:lnTo>
                    <a:lnTo>
                      <a:pt x="4116388" y="1065437"/>
                    </a:lnTo>
                    <a:lnTo>
                      <a:pt x="4116702" y="1066880"/>
                    </a:lnTo>
                    <a:lnTo>
                      <a:pt x="4116388" y="1068324"/>
                    </a:lnTo>
                    <a:lnTo>
                      <a:pt x="4116441" y="1068565"/>
                    </a:lnTo>
                    <a:lnTo>
                      <a:pt x="4116388" y="1068806"/>
                    </a:lnTo>
                    <a:lnTo>
                      <a:pt x="4116702" y="1070248"/>
                    </a:lnTo>
                    <a:lnTo>
                      <a:pt x="4116388" y="1071693"/>
                    </a:lnTo>
                    <a:lnTo>
                      <a:pt x="4116441" y="1071934"/>
                    </a:lnTo>
                    <a:lnTo>
                      <a:pt x="4116388" y="1072175"/>
                    </a:lnTo>
                    <a:lnTo>
                      <a:pt x="4116702" y="1073617"/>
                    </a:lnTo>
                    <a:lnTo>
                      <a:pt x="4116388" y="1075061"/>
                    </a:lnTo>
                    <a:lnTo>
                      <a:pt x="4116441" y="1075302"/>
                    </a:lnTo>
                    <a:lnTo>
                      <a:pt x="4116388" y="1075543"/>
                    </a:lnTo>
                    <a:lnTo>
                      <a:pt x="4116702" y="1076986"/>
                    </a:lnTo>
                    <a:lnTo>
                      <a:pt x="4116388" y="1078430"/>
                    </a:lnTo>
                    <a:lnTo>
                      <a:pt x="4116441" y="1078671"/>
                    </a:lnTo>
                    <a:lnTo>
                      <a:pt x="4116388" y="1078912"/>
                    </a:lnTo>
                    <a:lnTo>
                      <a:pt x="4116702" y="1080354"/>
                    </a:lnTo>
                    <a:lnTo>
                      <a:pt x="4116388" y="1081798"/>
                    </a:lnTo>
                    <a:lnTo>
                      <a:pt x="4116441" y="1082039"/>
                    </a:lnTo>
                    <a:lnTo>
                      <a:pt x="4116388" y="1082280"/>
                    </a:lnTo>
                    <a:lnTo>
                      <a:pt x="4116702" y="1083723"/>
                    </a:lnTo>
                    <a:lnTo>
                      <a:pt x="4116388" y="1085167"/>
                    </a:lnTo>
                    <a:lnTo>
                      <a:pt x="4116441" y="1085408"/>
                    </a:lnTo>
                    <a:lnTo>
                      <a:pt x="4116388" y="1085649"/>
                    </a:lnTo>
                    <a:lnTo>
                      <a:pt x="4116702" y="1087091"/>
                    </a:lnTo>
                    <a:lnTo>
                      <a:pt x="4116388" y="1088535"/>
                    </a:lnTo>
                    <a:lnTo>
                      <a:pt x="4116441" y="1088777"/>
                    </a:lnTo>
                    <a:lnTo>
                      <a:pt x="4116388" y="1089018"/>
                    </a:lnTo>
                    <a:lnTo>
                      <a:pt x="4116702" y="1090461"/>
                    </a:lnTo>
                    <a:lnTo>
                      <a:pt x="4116388" y="1091906"/>
                    </a:lnTo>
                    <a:lnTo>
                      <a:pt x="4116440" y="1092146"/>
                    </a:lnTo>
                    <a:lnTo>
                      <a:pt x="4116388" y="1092386"/>
                    </a:lnTo>
                    <a:lnTo>
                      <a:pt x="4116702" y="1093829"/>
                    </a:lnTo>
                    <a:lnTo>
                      <a:pt x="4116388" y="1095275"/>
                    </a:lnTo>
                    <a:lnTo>
                      <a:pt x="4116440" y="1095515"/>
                    </a:lnTo>
                    <a:lnTo>
                      <a:pt x="4116388" y="1095755"/>
                    </a:lnTo>
                    <a:lnTo>
                      <a:pt x="4116702" y="1097198"/>
                    </a:lnTo>
                    <a:lnTo>
                      <a:pt x="4116388" y="1098643"/>
                    </a:lnTo>
                    <a:lnTo>
                      <a:pt x="4116440" y="1098883"/>
                    </a:lnTo>
                    <a:lnTo>
                      <a:pt x="4116388" y="1099123"/>
                    </a:lnTo>
                    <a:lnTo>
                      <a:pt x="4116702" y="1100567"/>
                    </a:lnTo>
                    <a:lnTo>
                      <a:pt x="4116388" y="1102012"/>
                    </a:lnTo>
                    <a:lnTo>
                      <a:pt x="4116440" y="1102252"/>
                    </a:lnTo>
                    <a:lnTo>
                      <a:pt x="4116388" y="1102492"/>
                    </a:lnTo>
                    <a:lnTo>
                      <a:pt x="4116702" y="1103935"/>
                    </a:lnTo>
                    <a:lnTo>
                      <a:pt x="4116388" y="1105380"/>
                    </a:lnTo>
                    <a:lnTo>
                      <a:pt x="4116440" y="1105620"/>
                    </a:lnTo>
                    <a:lnTo>
                      <a:pt x="4116388" y="1105860"/>
                    </a:lnTo>
                    <a:lnTo>
                      <a:pt x="4116702" y="1107304"/>
                    </a:lnTo>
                    <a:lnTo>
                      <a:pt x="4116388" y="1108749"/>
                    </a:lnTo>
                    <a:lnTo>
                      <a:pt x="4116440" y="1108989"/>
                    </a:lnTo>
                    <a:lnTo>
                      <a:pt x="4116388" y="1109229"/>
                    </a:lnTo>
                    <a:lnTo>
                      <a:pt x="4116702" y="1110673"/>
                    </a:lnTo>
                    <a:lnTo>
                      <a:pt x="4116388" y="1112118"/>
                    </a:lnTo>
                    <a:lnTo>
                      <a:pt x="4116441" y="1112358"/>
                    </a:lnTo>
                    <a:lnTo>
                      <a:pt x="4116388" y="1112600"/>
                    </a:lnTo>
                    <a:lnTo>
                      <a:pt x="4116702" y="1114042"/>
                    </a:lnTo>
                    <a:lnTo>
                      <a:pt x="4116388" y="1115486"/>
                    </a:lnTo>
                    <a:lnTo>
                      <a:pt x="4116441" y="1115727"/>
                    </a:lnTo>
                    <a:lnTo>
                      <a:pt x="4116388" y="1115968"/>
                    </a:lnTo>
                    <a:lnTo>
                      <a:pt x="4116702" y="1117411"/>
                    </a:lnTo>
                    <a:lnTo>
                      <a:pt x="4116388" y="1118855"/>
                    </a:lnTo>
                    <a:lnTo>
                      <a:pt x="4116441" y="1119096"/>
                    </a:lnTo>
                    <a:lnTo>
                      <a:pt x="4116388" y="1119337"/>
                    </a:lnTo>
                    <a:lnTo>
                      <a:pt x="4116702" y="1120779"/>
                    </a:lnTo>
                    <a:lnTo>
                      <a:pt x="4116388" y="1122223"/>
                    </a:lnTo>
                    <a:lnTo>
                      <a:pt x="4116441" y="1122464"/>
                    </a:lnTo>
                    <a:lnTo>
                      <a:pt x="4116388" y="1122705"/>
                    </a:lnTo>
                    <a:lnTo>
                      <a:pt x="4116702" y="1124148"/>
                    </a:lnTo>
                    <a:lnTo>
                      <a:pt x="4116388" y="1125592"/>
                    </a:lnTo>
                    <a:lnTo>
                      <a:pt x="4116441" y="1125833"/>
                    </a:lnTo>
                    <a:lnTo>
                      <a:pt x="4116388" y="1126074"/>
                    </a:lnTo>
                    <a:lnTo>
                      <a:pt x="4116702" y="1127516"/>
                    </a:lnTo>
                    <a:lnTo>
                      <a:pt x="4116388" y="1128960"/>
                    </a:lnTo>
                    <a:lnTo>
                      <a:pt x="4116441" y="1129201"/>
                    </a:lnTo>
                    <a:lnTo>
                      <a:pt x="4116388" y="1129442"/>
                    </a:lnTo>
                    <a:lnTo>
                      <a:pt x="4116702" y="1130885"/>
                    </a:lnTo>
                    <a:lnTo>
                      <a:pt x="4116388" y="1132329"/>
                    </a:lnTo>
                    <a:lnTo>
                      <a:pt x="4116441" y="1132570"/>
                    </a:lnTo>
                    <a:lnTo>
                      <a:pt x="4116388" y="1132811"/>
                    </a:lnTo>
                    <a:lnTo>
                      <a:pt x="4116702" y="1134254"/>
                    </a:lnTo>
                    <a:lnTo>
                      <a:pt x="4116388" y="1135698"/>
                    </a:lnTo>
                    <a:lnTo>
                      <a:pt x="4116441" y="1135939"/>
                    </a:lnTo>
                    <a:lnTo>
                      <a:pt x="4116388" y="1136180"/>
                    </a:lnTo>
                    <a:lnTo>
                      <a:pt x="4116702" y="1137622"/>
                    </a:lnTo>
                    <a:lnTo>
                      <a:pt x="4116388" y="1139066"/>
                    </a:lnTo>
                    <a:lnTo>
                      <a:pt x="4116441" y="1139307"/>
                    </a:lnTo>
                    <a:lnTo>
                      <a:pt x="4116388" y="1139548"/>
                    </a:lnTo>
                    <a:lnTo>
                      <a:pt x="4116702" y="1140991"/>
                    </a:lnTo>
                    <a:lnTo>
                      <a:pt x="4116388" y="1142435"/>
                    </a:lnTo>
                    <a:lnTo>
                      <a:pt x="4116441" y="1142676"/>
                    </a:lnTo>
                    <a:lnTo>
                      <a:pt x="4116388" y="1142917"/>
                    </a:lnTo>
                    <a:lnTo>
                      <a:pt x="4116702" y="1144359"/>
                    </a:lnTo>
                    <a:lnTo>
                      <a:pt x="4116388" y="1145803"/>
                    </a:lnTo>
                    <a:lnTo>
                      <a:pt x="4116441" y="1146044"/>
                    </a:lnTo>
                    <a:lnTo>
                      <a:pt x="4116388" y="1146285"/>
                    </a:lnTo>
                    <a:lnTo>
                      <a:pt x="4116702" y="1147728"/>
                    </a:lnTo>
                    <a:lnTo>
                      <a:pt x="4116388" y="1149172"/>
                    </a:lnTo>
                    <a:lnTo>
                      <a:pt x="4116441" y="1149413"/>
                    </a:lnTo>
                    <a:lnTo>
                      <a:pt x="4116388" y="1149654"/>
                    </a:lnTo>
                    <a:lnTo>
                      <a:pt x="4116702" y="1151097"/>
                    </a:lnTo>
                    <a:lnTo>
                      <a:pt x="4116388" y="1152542"/>
                    </a:lnTo>
                    <a:lnTo>
                      <a:pt x="4116440" y="1152782"/>
                    </a:lnTo>
                    <a:lnTo>
                      <a:pt x="4116388" y="1153023"/>
                    </a:lnTo>
                    <a:lnTo>
                      <a:pt x="4116702" y="1154466"/>
                    </a:lnTo>
                    <a:lnTo>
                      <a:pt x="4116388" y="1155911"/>
                    </a:lnTo>
                    <a:lnTo>
                      <a:pt x="4116440" y="1156151"/>
                    </a:lnTo>
                    <a:lnTo>
                      <a:pt x="4116388" y="1156391"/>
                    </a:lnTo>
                    <a:lnTo>
                      <a:pt x="4116702" y="1157835"/>
                    </a:lnTo>
                    <a:lnTo>
                      <a:pt x="4116388" y="1159280"/>
                    </a:lnTo>
                    <a:lnTo>
                      <a:pt x="4116440" y="1159520"/>
                    </a:lnTo>
                    <a:lnTo>
                      <a:pt x="4116388" y="1159760"/>
                    </a:lnTo>
                    <a:lnTo>
                      <a:pt x="4116702" y="1161203"/>
                    </a:lnTo>
                    <a:lnTo>
                      <a:pt x="4116388" y="1162648"/>
                    </a:lnTo>
                    <a:lnTo>
                      <a:pt x="4116440" y="1162888"/>
                    </a:lnTo>
                    <a:lnTo>
                      <a:pt x="4116388" y="1163128"/>
                    </a:lnTo>
                    <a:lnTo>
                      <a:pt x="4116702" y="1164573"/>
                    </a:lnTo>
                    <a:lnTo>
                      <a:pt x="4116388" y="1166017"/>
                    </a:lnTo>
                    <a:lnTo>
                      <a:pt x="4116441" y="1166258"/>
                    </a:lnTo>
                    <a:lnTo>
                      <a:pt x="4116388" y="1166499"/>
                    </a:lnTo>
                    <a:lnTo>
                      <a:pt x="4116702" y="1167941"/>
                    </a:lnTo>
                    <a:lnTo>
                      <a:pt x="4116388" y="1169385"/>
                    </a:lnTo>
                    <a:lnTo>
                      <a:pt x="4116441" y="1169626"/>
                    </a:lnTo>
                    <a:lnTo>
                      <a:pt x="4116388" y="1169867"/>
                    </a:lnTo>
                    <a:lnTo>
                      <a:pt x="4116702" y="1171310"/>
                    </a:lnTo>
                    <a:lnTo>
                      <a:pt x="4116388" y="1172754"/>
                    </a:lnTo>
                    <a:lnTo>
                      <a:pt x="4116441" y="1172995"/>
                    </a:lnTo>
                    <a:lnTo>
                      <a:pt x="4116388" y="1173236"/>
                    </a:lnTo>
                    <a:lnTo>
                      <a:pt x="4116702" y="1174678"/>
                    </a:lnTo>
                    <a:lnTo>
                      <a:pt x="4116388" y="1176123"/>
                    </a:lnTo>
                    <a:lnTo>
                      <a:pt x="4116441" y="1176364"/>
                    </a:lnTo>
                    <a:lnTo>
                      <a:pt x="4116388" y="1176605"/>
                    </a:lnTo>
                    <a:lnTo>
                      <a:pt x="4116702" y="1178047"/>
                    </a:lnTo>
                    <a:lnTo>
                      <a:pt x="4116388" y="1179491"/>
                    </a:lnTo>
                    <a:lnTo>
                      <a:pt x="4116441" y="1179732"/>
                    </a:lnTo>
                    <a:lnTo>
                      <a:pt x="4116388" y="1179973"/>
                    </a:lnTo>
                    <a:lnTo>
                      <a:pt x="4116702" y="1181416"/>
                    </a:lnTo>
                    <a:lnTo>
                      <a:pt x="4116388" y="1182860"/>
                    </a:lnTo>
                    <a:lnTo>
                      <a:pt x="4116441" y="1183101"/>
                    </a:lnTo>
                    <a:lnTo>
                      <a:pt x="4116388" y="1183342"/>
                    </a:lnTo>
                    <a:lnTo>
                      <a:pt x="4116702" y="1184784"/>
                    </a:lnTo>
                    <a:lnTo>
                      <a:pt x="4116388" y="1186228"/>
                    </a:lnTo>
                    <a:lnTo>
                      <a:pt x="4116441" y="1186469"/>
                    </a:lnTo>
                    <a:lnTo>
                      <a:pt x="4116388" y="1186710"/>
                    </a:lnTo>
                    <a:lnTo>
                      <a:pt x="4116702" y="1188153"/>
                    </a:lnTo>
                    <a:lnTo>
                      <a:pt x="4116388" y="1189597"/>
                    </a:lnTo>
                    <a:lnTo>
                      <a:pt x="4116441" y="1189838"/>
                    </a:lnTo>
                    <a:lnTo>
                      <a:pt x="4116388" y="1190079"/>
                    </a:lnTo>
                    <a:lnTo>
                      <a:pt x="4116702" y="1191521"/>
                    </a:lnTo>
                    <a:lnTo>
                      <a:pt x="4116388" y="1192966"/>
                    </a:lnTo>
                    <a:lnTo>
                      <a:pt x="4116441" y="1193206"/>
                    </a:lnTo>
                    <a:lnTo>
                      <a:pt x="4116388" y="1193448"/>
                    </a:lnTo>
                    <a:lnTo>
                      <a:pt x="4116702" y="1194890"/>
                    </a:lnTo>
                    <a:lnTo>
                      <a:pt x="4116388" y="1196334"/>
                    </a:lnTo>
                    <a:lnTo>
                      <a:pt x="4116441" y="1196575"/>
                    </a:lnTo>
                    <a:lnTo>
                      <a:pt x="4116388" y="1196816"/>
                    </a:lnTo>
                    <a:lnTo>
                      <a:pt x="4116702" y="1198259"/>
                    </a:lnTo>
                    <a:lnTo>
                      <a:pt x="4116388" y="1199703"/>
                    </a:lnTo>
                    <a:lnTo>
                      <a:pt x="4116441" y="1199943"/>
                    </a:lnTo>
                    <a:lnTo>
                      <a:pt x="4116388" y="1200185"/>
                    </a:lnTo>
                    <a:lnTo>
                      <a:pt x="4116702" y="1201627"/>
                    </a:lnTo>
                    <a:lnTo>
                      <a:pt x="4116388" y="1203071"/>
                    </a:lnTo>
                    <a:lnTo>
                      <a:pt x="4116441" y="1203312"/>
                    </a:lnTo>
                    <a:lnTo>
                      <a:pt x="4116388" y="1203553"/>
                    </a:lnTo>
                    <a:lnTo>
                      <a:pt x="4116702" y="1204996"/>
                    </a:lnTo>
                    <a:lnTo>
                      <a:pt x="4116388" y="1206440"/>
                    </a:lnTo>
                    <a:lnTo>
                      <a:pt x="4116441" y="1206681"/>
                    </a:lnTo>
                    <a:lnTo>
                      <a:pt x="4116388" y="1206922"/>
                    </a:lnTo>
                    <a:lnTo>
                      <a:pt x="4116702" y="1208364"/>
                    </a:lnTo>
                    <a:lnTo>
                      <a:pt x="4116388" y="1209808"/>
                    </a:lnTo>
                    <a:lnTo>
                      <a:pt x="4116441" y="1210049"/>
                    </a:lnTo>
                    <a:lnTo>
                      <a:pt x="4116388" y="1210290"/>
                    </a:lnTo>
                    <a:lnTo>
                      <a:pt x="4116702" y="1211734"/>
                    </a:lnTo>
                    <a:lnTo>
                      <a:pt x="4116388" y="1213179"/>
                    </a:lnTo>
                    <a:lnTo>
                      <a:pt x="4116440" y="1213419"/>
                    </a:lnTo>
                    <a:lnTo>
                      <a:pt x="4116388" y="1213659"/>
                    </a:lnTo>
                    <a:lnTo>
                      <a:pt x="4116702" y="1215102"/>
                    </a:lnTo>
                    <a:lnTo>
                      <a:pt x="4116388" y="1216548"/>
                    </a:lnTo>
                    <a:lnTo>
                      <a:pt x="4116440" y="1216787"/>
                    </a:lnTo>
                    <a:lnTo>
                      <a:pt x="4116388" y="1217028"/>
                    </a:lnTo>
                    <a:lnTo>
                      <a:pt x="4116702" y="1218472"/>
                    </a:lnTo>
                    <a:lnTo>
                      <a:pt x="4116388" y="1219916"/>
                    </a:lnTo>
                    <a:lnTo>
                      <a:pt x="4116441" y="1220157"/>
                    </a:lnTo>
                    <a:lnTo>
                      <a:pt x="4116388" y="1220398"/>
                    </a:lnTo>
                    <a:lnTo>
                      <a:pt x="4116702" y="1221841"/>
                    </a:lnTo>
                    <a:lnTo>
                      <a:pt x="4116388" y="1223285"/>
                    </a:lnTo>
                    <a:lnTo>
                      <a:pt x="4116441" y="1223526"/>
                    </a:lnTo>
                    <a:lnTo>
                      <a:pt x="4116388" y="1223767"/>
                    </a:lnTo>
                    <a:lnTo>
                      <a:pt x="4116702" y="1225209"/>
                    </a:lnTo>
                    <a:lnTo>
                      <a:pt x="4116388" y="1226653"/>
                    </a:lnTo>
                    <a:lnTo>
                      <a:pt x="4116441" y="1226894"/>
                    </a:lnTo>
                    <a:lnTo>
                      <a:pt x="4116388" y="1227135"/>
                    </a:lnTo>
                    <a:lnTo>
                      <a:pt x="4116702" y="1228578"/>
                    </a:lnTo>
                    <a:lnTo>
                      <a:pt x="4116388" y="1230022"/>
                    </a:lnTo>
                    <a:lnTo>
                      <a:pt x="4116441" y="1230263"/>
                    </a:lnTo>
                    <a:lnTo>
                      <a:pt x="4116388" y="1230504"/>
                    </a:lnTo>
                    <a:lnTo>
                      <a:pt x="4116702" y="1231946"/>
                    </a:lnTo>
                    <a:lnTo>
                      <a:pt x="4116388" y="1233390"/>
                    </a:lnTo>
                    <a:lnTo>
                      <a:pt x="4116441" y="1233631"/>
                    </a:lnTo>
                    <a:lnTo>
                      <a:pt x="4116388" y="1233872"/>
                    </a:lnTo>
                    <a:lnTo>
                      <a:pt x="4116702" y="1235315"/>
                    </a:lnTo>
                    <a:lnTo>
                      <a:pt x="4116388" y="1236759"/>
                    </a:lnTo>
                    <a:lnTo>
                      <a:pt x="4116441" y="1237000"/>
                    </a:lnTo>
                    <a:lnTo>
                      <a:pt x="4116388" y="1237241"/>
                    </a:lnTo>
                    <a:lnTo>
                      <a:pt x="4116702" y="1238684"/>
                    </a:lnTo>
                    <a:lnTo>
                      <a:pt x="4116388" y="1240128"/>
                    </a:lnTo>
                    <a:lnTo>
                      <a:pt x="4116441" y="1240368"/>
                    </a:lnTo>
                    <a:lnTo>
                      <a:pt x="4116388" y="1240610"/>
                    </a:lnTo>
                    <a:lnTo>
                      <a:pt x="4116702" y="1242052"/>
                    </a:lnTo>
                    <a:lnTo>
                      <a:pt x="4116388" y="1243496"/>
                    </a:lnTo>
                    <a:lnTo>
                      <a:pt x="4116441" y="1243737"/>
                    </a:lnTo>
                    <a:lnTo>
                      <a:pt x="4116388" y="1243978"/>
                    </a:lnTo>
                    <a:lnTo>
                      <a:pt x="4116702" y="1245421"/>
                    </a:lnTo>
                    <a:lnTo>
                      <a:pt x="4116388" y="1246865"/>
                    </a:lnTo>
                    <a:lnTo>
                      <a:pt x="4116441" y="1247106"/>
                    </a:lnTo>
                    <a:lnTo>
                      <a:pt x="4116388" y="1247347"/>
                    </a:lnTo>
                    <a:lnTo>
                      <a:pt x="4116702" y="1248789"/>
                    </a:lnTo>
                    <a:lnTo>
                      <a:pt x="4116388" y="1250233"/>
                    </a:lnTo>
                    <a:lnTo>
                      <a:pt x="4116441" y="1250474"/>
                    </a:lnTo>
                    <a:lnTo>
                      <a:pt x="4116388" y="1250715"/>
                    </a:lnTo>
                    <a:lnTo>
                      <a:pt x="4116702" y="1252158"/>
                    </a:lnTo>
                    <a:lnTo>
                      <a:pt x="4116388" y="1253602"/>
                    </a:lnTo>
                    <a:lnTo>
                      <a:pt x="4116441" y="1253843"/>
                    </a:lnTo>
                    <a:lnTo>
                      <a:pt x="4116388" y="1254084"/>
                    </a:lnTo>
                    <a:lnTo>
                      <a:pt x="4116702" y="1255526"/>
                    </a:lnTo>
                    <a:lnTo>
                      <a:pt x="4116388" y="1256971"/>
                    </a:lnTo>
                    <a:lnTo>
                      <a:pt x="4116441" y="1257211"/>
                    </a:lnTo>
                    <a:lnTo>
                      <a:pt x="4116388" y="1257453"/>
                    </a:lnTo>
                    <a:lnTo>
                      <a:pt x="4116702" y="1258895"/>
                    </a:lnTo>
                    <a:lnTo>
                      <a:pt x="4116388" y="1260339"/>
                    </a:lnTo>
                    <a:lnTo>
                      <a:pt x="4116441" y="1260580"/>
                    </a:lnTo>
                    <a:lnTo>
                      <a:pt x="4116388" y="1260821"/>
                    </a:lnTo>
                    <a:lnTo>
                      <a:pt x="4116702" y="1262264"/>
                    </a:lnTo>
                    <a:lnTo>
                      <a:pt x="4116388" y="1263708"/>
                    </a:lnTo>
                    <a:lnTo>
                      <a:pt x="4116441" y="1263949"/>
                    </a:lnTo>
                    <a:lnTo>
                      <a:pt x="4116388" y="1264190"/>
                    </a:lnTo>
                    <a:lnTo>
                      <a:pt x="4116702" y="1265633"/>
                    </a:lnTo>
                    <a:lnTo>
                      <a:pt x="4116388" y="1267078"/>
                    </a:lnTo>
                    <a:lnTo>
                      <a:pt x="4116440" y="1267318"/>
                    </a:lnTo>
                    <a:lnTo>
                      <a:pt x="4116388" y="1267558"/>
                    </a:lnTo>
                    <a:lnTo>
                      <a:pt x="4116702" y="1269002"/>
                    </a:lnTo>
                    <a:lnTo>
                      <a:pt x="4116388" y="1270447"/>
                    </a:lnTo>
                    <a:lnTo>
                      <a:pt x="4116440" y="1270687"/>
                    </a:lnTo>
                    <a:lnTo>
                      <a:pt x="4116388" y="1270927"/>
                    </a:lnTo>
                    <a:lnTo>
                      <a:pt x="4116702" y="1272370"/>
                    </a:lnTo>
                    <a:lnTo>
                      <a:pt x="4116388" y="1273815"/>
                    </a:lnTo>
                    <a:lnTo>
                      <a:pt x="4116440" y="1274055"/>
                    </a:lnTo>
                    <a:lnTo>
                      <a:pt x="4116388" y="1274296"/>
                    </a:lnTo>
                    <a:lnTo>
                      <a:pt x="4116702" y="1275739"/>
                    </a:lnTo>
                    <a:lnTo>
                      <a:pt x="4116388" y="1277184"/>
                    </a:lnTo>
                    <a:lnTo>
                      <a:pt x="4116440" y="1277424"/>
                    </a:lnTo>
                    <a:lnTo>
                      <a:pt x="4116388" y="1277664"/>
                    </a:lnTo>
                    <a:lnTo>
                      <a:pt x="4116702" y="1279108"/>
                    </a:lnTo>
                    <a:lnTo>
                      <a:pt x="4116388" y="1280553"/>
                    </a:lnTo>
                    <a:lnTo>
                      <a:pt x="4116441" y="1280793"/>
                    </a:lnTo>
                    <a:lnTo>
                      <a:pt x="4116388" y="1281035"/>
                    </a:lnTo>
                    <a:lnTo>
                      <a:pt x="4116702" y="1282477"/>
                    </a:lnTo>
                    <a:lnTo>
                      <a:pt x="4116388" y="1283921"/>
                    </a:lnTo>
                    <a:lnTo>
                      <a:pt x="4116441" y="1284162"/>
                    </a:lnTo>
                    <a:lnTo>
                      <a:pt x="4116388" y="1284403"/>
                    </a:lnTo>
                    <a:lnTo>
                      <a:pt x="4116702" y="1285846"/>
                    </a:lnTo>
                    <a:lnTo>
                      <a:pt x="4116388" y="1287290"/>
                    </a:lnTo>
                    <a:lnTo>
                      <a:pt x="4116441" y="1287531"/>
                    </a:lnTo>
                    <a:lnTo>
                      <a:pt x="4116388" y="1287772"/>
                    </a:lnTo>
                    <a:lnTo>
                      <a:pt x="4116702" y="1289214"/>
                    </a:lnTo>
                    <a:lnTo>
                      <a:pt x="4116388" y="1290658"/>
                    </a:lnTo>
                    <a:lnTo>
                      <a:pt x="4116441" y="1290899"/>
                    </a:lnTo>
                    <a:lnTo>
                      <a:pt x="4116388" y="1291140"/>
                    </a:lnTo>
                    <a:lnTo>
                      <a:pt x="4116702" y="1292583"/>
                    </a:lnTo>
                    <a:lnTo>
                      <a:pt x="4116388" y="1294027"/>
                    </a:lnTo>
                    <a:lnTo>
                      <a:pt x="4116441" y="1294268"/>
                    </a:lnTo>
                    <a:lnTo>
                      <a:pt x="4116388" y="1294509"/>
                    </a:lnTo>
                    <a:lnTo>
                      <a:pt x="4116702" y="1295951"/>
                    </a:lnTo>
                    <a:lnTo>
                      <a:pt x="4116388" y="1297396"/>
                    </a:lnTo>
                    <a:lnTo>
                      <a:pt x="4116441" y="1297636"/>
                    </a:lnTo>
                    <a:lnTo>
                      <a:pt x="4116388" y="1297878"/>
                    </a:lnTo>
                    <a:lnTo>
                      <a:pt x="4116702" y="1299320"/>
                    </a:lnTo>
                    <a:lnTo>
                      <a:pt x="4116388" y="1300764"/>
                    </a:lnTo>
                    <a:lnTo>
                      <a:pt x="4116441" y="1301005"/>
                    </a:lnTo>
                    <a:lnTo>
                      <a:pt x="4116388" y="1301246"/>
                    </a:lnTo>
                    <a:lnTo>
                      <a:pt x="4116702" y="1302689"/>
                    </a:lnTo>
                    <a:lnTo>
                      <a:pt x="4116388" y="1304133"/>
                    </a:lnTo>
                    <a:lnTo>
                      <a:pt x="4116441" y="1304373"/>
                    </a:lnTo>
                    <a:lnTo>
                      <a:pt x="4116388" y="1304615"/>
                    </a:lnTo>
                    <a:lnTo>
                      <a:pt x="4116702" y="1306057"/>
                    </a:lnTo>
                    <a:lnTo>
                      <a:pt x="4116388" y="1307501"/>
                    </a:lnTo>
                    <a:lnTo>
                      <a:pt x="4116441" y="1307742"/>
                    </a:lnTo>
                    <a:lnTo>
                      <a:pt x="4116388" y="1307983"/>
                    </a:lnTo>
                    <a:lnTo>
                      <a:pt x="4116702" y="1309426"/>
                    </a:lnTo>
                    <a:lnTo>
                      <a:pt x="4116388" y="1310870"/>
                    </a:lnTo>
                    <a:lnTo>
                      <a:pt x="4116441" y="1311111"/>
                    </a:lnTo>
                    <a:lnTo>
                      <a:pt x="4116388" y="1311352"/>
                    </a:lnTo>
                    <a:lnTo>
                      <a:pt x="4116702" y="1312794"/>
                    </a:lnTo>
                    <a:lnTo>
                      <a:pt x="4116388" y="1314238"/>
                    </a:lnTo>
                    <a:lnTo>
                      <a:pt x="4116441" y="1314479"/>
                    </a:lnTo>
                    <a:lnTo>
                      <a:pt x="4116388" y="1314720"/>
                    </a:lnTo>
                    <a:lnTo>
                      <a:pt x="4116702" y="1316163"/>
                    </a:lnTo>
                    <a:lnTo>
                      <a:pt x="4116388" y="1317607"/>
                    </a:lnTo>
                    <a:lnTo>
                      <a:pt x="4116441" y="1317848"/>
                    </a:lnTo>
                    <a:lnTo>
                      <a:pt x="4116388" y="1318089"/>
                    </a:lnTo>
                    <a:lnTo>
                      <a:pt x="4116702" y="1319532"/>
                    </a:lnTo>
                    <a:lnTo>
                      <a:pt x="4116388" y="1320978"/>
                    </a:lnTo>
                    <a:lnTo>
                      <a:pt x="4116440" y="1321217"/>
                    </a:lnTo>
                    <a:lnTo>
                      <a:pt x="4116388" y="1321458"/>
                    </a:lnTo>
                    <a:lnTo>
                      <a:pt x="4116702" y="1322901"/>
                    </a:lnTo>
                    <a:lnTo>
                      <a:pt x="4116388" y="1324346"/>
                    </a:lnTo>
                    <a:lnTo>
                      <a:pt x="4116440" y="1324586"/>
                    </a:lnTo>
                    <a:lnTo>
                      <a:pt x="4116388" y="1324826"/>
                    </a:lnTo>
                    <a:lnTo>
                      <a:pt x="4116702" y="1326270"/>
                    </a:lnTo>
                    <a:lnTo>
                      <a:pt x="4116388" y="1327715"/>
                    </a:lnTo>
                    <a:lnTo>
                      <a:pt x="4116440" y="1327955"/>
                    </a:lnTo>
                    <a:lnTo>
                      <a:pt x="4116388" y="1328195"/>
                    </a:lnTo>
                    <a:lnTo>
                      <a:pt x="4116702" y="1329638"/>
                    </a:lnTo>
                    <a:lnTo>
                      <a:pt x="4116388" y="1331083"/>
                    </a:lnTo>
                    <a:lnTo>
                      <a:pt x="4116440" y="1331323"/>
                    </a:lnTo>
                    <a:lnTo>
                      <a:pt x="4116388" y="1331563"/>
                    </a:lnTo>
                    <a:lnTo>
                      <a:pt x="4116702" y="1333007"/>
                    </a:lnTo>
                    <a:lnTo>
                      <a:pt x="4116388" y="1334452"/>
                    </a:lnTo>
                    <a:lnTo>
                      <a:pt x="4116440" y="1334692"/>
                    </a:lnTo>
                    <a:lnTo>
                      <a:pt x="4116388" y="1334932"/>
                    </a:lnTo>
                    <a:lnTo>
                      <a:pt x="4116702" y="1336375"/>
                    </a:lnTo>
                    <a:lnTo>
                      <a:pt x="4116388" y="1337820"/>
                    </a:lnTo>
                    <a:lnTo>
                      <a:pt x="4116440" y="1338060"/>
                    </a:lnTo>
                    <a:lnTo>
                      <a:pt x="4116388" y="1338301"/>
                    </a:lnTo>
                    <a:lnTo>
                      <a:pt x="4116702" y="1339745"/>
                    </a:lnTo>
                    <a:lnTo>
                      <a:pt x="4116388" y="1341189"/>
                    </a:lnTo>
                    <a:lnTo>
                      <a:pt x="4116441" y="1341430"/>
                    </a:lnTo>
                    <a:lnTo>
                      <a:pt x="4116388" y="1341671"/>
                    </a:lnTo>
                    <a:lnTo>
                      <a:pt x="4116702" y="1343114"/>
                    </a:lnTo>
                    <a:lnTo>
                      <a:pt x="4116388" y="1344558"/>
                    </a:lnTo>
                    <a:lnTo>
                      <a:pt x="4116441" y="1344798"/>
                    </a:lnTo>
                    <a:lnTo>
                      <a:pt x="4116388" y="1345040"/>
                    </a:lnTo>
                    <a:lnTo>
                      <a:pt x="4116702" y="1346482"/>
                    </a:lnTo>
                    <a:lnTo>
                      <a:pt x="4116388" y="1347926"/>
                    </a:lnTo>
                    <a:lnTo>
                      <a:pt x="4116441" y="1348167"/>
                    </a:lnTo>
                    <a:lnTo>
                      <a:pt x="4116388" y="1348408"/>
                    </a:lnTo>
                    <a:lnTo>
                      <a:pt x="4116702" y="1349851"/>
                    </a:lnTo>
                    <a:lnTo>
                      <a:pt x="4116388" y="1351295"/>
                    </a:lnTo>
                    <a:lnTo>
                      <a:pt x="4116441" y="1351536"/>
                    </a:lnTo>
                    <a:lnTo>
                      <a:pt x="4116388" y="1351777"/>
                    </a:lnTo>
                    <a:lnTo>
                      <a:pt x="4116702" y="1353219"/>
                    </a:lnTo>
                    <a:lnTo>
                      <a:pt x="4116388" y="1354663"/>
                    </a:lnTo>
                    <a:lnTo>
                      <a:pt x="4116441" y="1354904"/>
                    </a:lnTo>
                    <a:lnTo>
                      <a:pt x="4116388" y="1355145"/>
                    </a:lnTo>
                    <a:lnTo>
                      <a:pt x="4116702" y="1356588"/>
                    </a:lnTo>
                    <a:lnTo>
                      <a:pt x="4116388" y="1358032"/>
                    </a:lnTo>
                    <a:lnTo>
                      <a:pt x="4116441" y="1358273"/>
                    </a:lnTo>
                    <a:lnTo>
                      <a:pt x="4116388" y="1358514"/>
                    </a:lnTo>
                    <a:lnTo>
                      <a:pt x="4116702" y="1359956"/>
                    </a:lnTo>
                    <a:lnTo>
                      <a:pt x="4116388" y="1361401"/>
                    </a:lnTo>
                    <a:lnTo>
                      <a:pt x="4116441" y="1361641"/>
                    </a:lnTo>
                    <a:lnTo>
                      <a:pt x="4116388" y="1361883"/>
                    </a:lnTo>
                    <a:lnTo>
                      <a:pt x="4116702" y="1363325"/>
                    </a:lnTo>
                    <a:lnTo>
                      <a:pt x="4116388" y="1364769"/>
                    </a:lnTo>
                    <a:lnTo>
                      <a:pt x="4116441" y="1365010"/>
                    </a:lnTo>
                    <a:lnTo>
                      <a:pt x="4116388" y="1365251"/>
                    </a:lnTo>
                    <a:lnTo>
                      <a:pt x="4116702" y="1366694"/>
                    </a:lnTo>
                    <a:lnTo>
                      <a:pt x="4116388" y="1368138"/>
                    </a:lnTo>
                    <a:lnTo>
                      <a:pt x="4116441" y="1368379"/>
                    </a:lnTo>
                    <a:lnTo>
                      <a:pt x="4116388" y="1368620"/>
                    </a:lnTo>
                    <a:lnTo>
                      <a:pt x="4116702" y="1370062"/>
                    </a:lnTo>
                    <a:lnTo>
                      <a:pt x="4116388" y="1371506"/>
                    </a:lnTo>
                    <a:lnTo>
                      <a:pt x="4116441" y="1371747"/>
                    </a:lnTo>
                    <a:lnTo>
                      <a:pt x="4116388" y="1371988"/>
                    </a:lnTo>
                    <a:lnTo>
                      <a:pt x="4116702" y="1373432"/>
                    </a:lnTo>
                    <a:lnTo>
                      <a:pt x="4116388" y="1374877"/>
                    </a:lnTo>
                    <a:lnTo>
                      <a:pt x="4116440" y="1375117"/>
                    </a:lnTo>
                    <a:lnTo>
                      <a:pt x="4116388" y="1375357"/>
                    </a:lnTo>
                    <a:lnTo>
                      <a:pt x="4116702" y="1376800"/>
                    </a:lnTo>
                    <a:lnTo>
                      <a:pt x="4116388" y="1378245"/>
                    </a:lnTo>
                    <a:lnTo>
                      <a:pt x="4116440" y="1378485"/>
                    </a:lnTo>
                    <a:lnTo>
                      <a:pt x="4116388" y="1378726"/>
                    </a:lnTo>
                    <a:lnTo>
                      <a:pt x="4116702" y="1380169"/>
                    </a:lnTo>
                    <a:lnTo>
                      <a:pt x="4116388" y="1381614"/>
                    </a:lnTo>
                    <a:lnTo>
                      <a:pt x="4116440" y="1381854"/>
                    </a:lnTo>
                    <a:lnTo>
                      <a:pt x="4116388" y="1382094"/>
                    </a:lnTo>
                    <a:lnTo>
                      <a:pt x="4116702" y="1383537"/>
                    </a:lnTo>
                    <a:lnTo>
                      <a:pt x="4116388" y="1384983"/>
                    </a:lnTo>
                    <a:lnTo>
                      <a:pt x="4116440" y="1385222"/>
                    </a:lnTo>
                    <a:lnTo>
                      <a:pt x="4116388" y="1385463"/>
                    </a:lnTo>
                    <a:lnTo>
                      <a:pt x="4116702" y="1386906"/>
                    </a:lnTo>
                    <a:lnTo>
                      <a:pt x="4116388" y="1388351"/>
                    </a:lnTo>
                    <a:lnTo>
                      <a:pt x="4116440" y="1388591"/>
                    </a:lnTo>
                    <a:lnTo>
                      <a:pt x="4116388" y="1388831"/>
                    </a:lnTo>
                    <a:lnTo>
                      <a:pt x="4116702" y="1390275"/>
                    </a:lnTo>
                    <a:lnTo>
                      <a:pt x="4116388" y="1391720"/>
                    </a:lnTo>
                    <a:lnTo>
                      <a:pt x="4116440" y="1391960"/>
                    </a:lnTo>
                    <a:lnTo>
                      <a:pt x="4116388" y="1392200"/>
                    </a:lnTo>
                    <a:lnTo>
                      <a:pt x="4116702" y="1393643"/>
                    </a:lnTo>
                    <a:lnTo>
                      <a:pt x="4116388" y="1395088"/>
                    </a:lnTo>
                    <a:lnTo>
                      <a:pt x="4116440" y="1395328"/>
                    </a:lnTo>
                    <a:lnTo>
                      <a:pt x="4116388" y="1395568"/>
                    </a:lnTo>
                    <a:lnTo>
                      <a:pt x="4116702" y="1397013"/>
                    </a:lnTo>
                    <a:lnTo>
                      <a:pt x="4116388" y="1398457"/>
                    </a:lnTo>
                    <a:lnTo>
                      <a:pt x="4116441" y="1398698"/>
                    </a:lnTo>
                    <a:lnTo>
                      <a:pt x="4116388" y="1398939"/>
                    </a:lnTo>
                    <a:lnTo>
                      <a:pt x="4116702" y="1400381"/>
                    </a:lnTo>
                    <a:lnTo>
                      <a:pt x="4116388" y="1401826"/>
                    </a:lnTo>
                    <a:lnTo>
                      <a:pt x="4116441" y="1402066"/>
                    </a:lnTo>
                    <a:lnTo>
                      <a:pt x="4116388" y="1402308"/>
                    </a:lnTo>
                    <a:lnTo>
                      <a:pt x="4116702" y="1403750"/>
                    </a:lnTo>
                    <a:lnTo>
                      <a:pt x="4116388" y="1405194"/>
                    </a:lnTo>
                    <a:lnTo>
                      <a:pt x="4116441" y="1405435"/>
                    </a:lnTo>
                    <a:lnTo>
                      <a:pt x="4116388" y="1405676"/>
                    </a:lnTo>
                    <a:lnTo>
                      <a:pt x="4116702" y="1407119"/>
                    </a:lnTo>
                    <a:lnTo>
                      <a:pt x="4116388" y="1408563"/>
                    </a:lnTo>
                    <a:lnTo>
                      <a:pt x="4116441" y="1408804"/>
                    </a:lnTo>
                    <a:lnTo>
                      <a:pt x="4116388" y="1409045"/>
                    </a:lnTo>
                    <a:lnTo>
                      <a:pt x="4116702" y="1410487"/>
                    </a:lnTo>
                    <a:lnTo>
                      <a:pt x="4116388" y="1411931"/>
                    </a:lnTo>
                    <a:lnTo>
                      <a:pt x="4116441" y="1412172"/>
                    </a:lnTo>
                    <a:lnTo>
                      <a:pt x="4116388" y="1412413"/>
                    </a:lnTo>
                    <a:lnTo>
                      <a:pt x="4116702" y="1413856"/>
                    </a:lnTo>
                    <a:lnTo>
                      <a:pt x="4116388" y="1415300"/>
                    </a:lnTo>
                    <a:lnTo>
                      <a:pt x="4116441" y="1415541"/>
                    </a:lnTo>
                    <a:lnTo>
                      <a:pt x="4116388" y="1415782"/>
                    </a:lnTo>
                    <a:lnTo>
                      <a:pt x="4116702" y="1417224"/>
                    </a:lnTo>
                    <a:lnTo>
                      <a:pt x="4116388" y="1418668"/>
                    </a:lnTo>
                    <a:lnTo>
                      <a:pt x="4116441" y="1418909"/>
                    </a:lnTo>
                    <a:lnTo>
                      <a:pt x="4116388" y="1419150"/>
                    </a:lnTo>
                    <a:lnTo>
                      <a:pt x="4116702" y="1420593"/>
                    </a:lnTo>
                    <a:lnTo>
                      <a:pt x="4116388" y="1422037"/>
                    </a:lnTo>
                    <a:lnTo>
                      <a:pt x="4116545" y="1422758"/>
                    </a:lnTo>
                    <a:lnTo>
                      <a:pt x="4106127" y="1518525"/>
                    </a:lnTo>
                    <a:cubicBezTo>
                      <a:pt x="4000716" y="2000328"/>
                      <a:pt x="3124124" y="2376305"/>
                      <a:pt x="2058351" y="2376305"/>
                    </a:cubicBezTo>
                    <a:cubicBezTo>
                      <a:pt x="992579" y="2376305"/>
                      <a:pt x="115986" y="2000328"/>
                      <a:pt x="10576" y="1518525"/>
                    </a:cubicBezTo>
                    <a:lnTo>
                      <a:pt x="157" y="1422757"/>
                    </a:lnTo>
                    <a:lnTo>
                      <a:pt x="314" y="1422037"/>
                    </a:lnTo>
                    <a:lnTo>
                      <a:pt x="1" y="1420593"/>
                    </a:lnTo>
                    <a:lnTo>
                      <a:pt x="314" y="1419150"/>
                    </a:lnTo>
                    <a:lnTo>
                      <a:pt x="262" y="1418909"/>
                    </a:lnTo>
                    <a:lnTo>
                      <a:pt x="314" y="1418668"/>
                    </a:lnTo>
                    <a:lnTo>
                      <a:pt x="1" y="1417224"/>
                    </a:lnTo>
                    <a:lnTo>
                      <a:pt x="314" y="1415782"/>
                    </a:lnTo>
                    <a:lnTo>
                      <a:pt x="262" y="1415541"/>
                    </a:lnTo>
                    <a:lnTo>
                      <a:pt x="314" y="1415300"/>
                    </a:lnTo>
                    <a:lnTo>
                      <a:pt x="1" y="1413856"/>
                    </a:lnTo>
                    <a:lnTo>
                      <a:pt x="314" y="1412413"/>
                    </a:lnTo>
                    <a:lnTo>
                      <a:pt x="262" y="1412172"/>
                    </a:lnTo>
                    <a:lnTo>
                      <a:pt x="314" y="1411931"/>
                    </a:lnTo>
                    <a:lnTo>
                      <a:pt x="1" y="1410487"/>
                    </a:lnTo>
                    <a:lnTo>
                      <a:pt x="314" y="1409045"/>
                    </a:lnTo>
                    <a:lnTo>
                      <a:pt x="262" y="1408804"/>
                    </a:lnTo>
                    <a:lnTo>
                      <a:pt x="314" y="1408563"/>
                    </a:lnTo>
                    <a:lnTo>
                      <a:pt x="1" y="1407119"/>
                    </a:lnTo>
                    <a:lnTo>
                      <a:pt x="314" y="1405676"/>
                    </a:lnTo>
                    <a:lnTo>
                      <a:pt x="262" y="1405435"/>
                    </a:lnTo>
                    <a:lnTo>
                      <a:pt x="314" y="1405194"/>
                    </a:lnTo>
                    <a:lnTo>
                      <a:pt x="1" y="1403750"/>
                    </a:lnTo>
                    <a:lnTo>
                      <a:pt x="314" y="1402308"/>
                    </a:lnTo>
                    <a:lnTo>
                      <a:pt x="262" y="1402066"/>
                    </a:lnTo>
                    <a:lnTo>
                      <a:pt x="314" y="1401826"/>
                    </a:lnTo>
                    <a:lnTo>
                      <a:pt x="1" y="1400381"/>
                    </a:lnTo>
                    <a:lnTo>
                      <a:pt x="314" y="1398939"/>
                    </a:lnTo>
                    <a:lnTo>
                      <a:pt x="262" y="1398698"/>
                    </a:lnTo>
                    <a:lnTo>
                      <a:pt x="314" y="1398457"/>
                    </a:lnTo>
                    <a:lnTo>
                      <a:pt x="1" y="1397013"/>
                    </a:lnTo>
                    <a:lnTo>
                      <a:pt x="314" y="1395568"/>
                    </a:lnTo>
                    <a:lnTo>
                      <a:pt x="262" y="1395328"/>
                    </a:lnTo>
                    <a:lnTo>
                      <a:pt x="314" y="1395088"/>
                    </a:lnTo>
                    <a:lnTo>
                      <a:pt x="0" y="1393643"/>
                    </a:lnTo>
                    <a:lnTo>
                      <a:pt x="314" y="1392200"/>
                    </a:lnTo>
                    <a:lnTo>
                      <a:pt x="262" y="1391960"/>
                    </a:lnTo>
                    <a:lnTo>
                      <a:pt x="314" y="1391720"/>
                    </a:lnTo>
                    <a:lnTo>
                      <a:pt x="0" y="1390275"/>
                    </a:lnTo>
                    <a:lnTo>
                      <a:pt x="314" y="1388831"/>
                    </a:lnTo>
                    <a:lnTo>
                      <a:pt x="262" y="1388591"/>
                    </a:lnTo>
                    <a:lnTo>
                      <a:pt x="314" y="1388351"/>
                    </a:lnTo>
                    <a:lnTo>
                      <a:pt x="0" y="1386906"/>
                    </a:lnTo>
                    <a:lnTo>
                      <a:pt x="314" y="1385463"/>
                    </a:lnTo>
                    <a:lnTo>
                      <a:pt x="262" y="1385222"/>
                    </a:lnTo>
                    <a:lnTo>
                      <a:pt x="314" y="1384983"/>
                    </a:lnTo>
                    <a:lnTo>
                      <a:pt x="0" y="1383537"/>
                    </a:lnTo>
                    <a:lnTo>
                      <a:pt x="314" y="1382094"/>
                    </a:lnTo>
                    <a:lnTo>
                      <a:pt x="262" y="1381854"/>
                    </a:lnTo>
                    <a:lnTo>
                      <a:pt x="314" y="1381614"/>
                    </a:lnTo>
                    <a:lnTo>
                      <a:pt x="0" y="1380169"/>
                    </a:lnTo>
                    <a:lnTo>
                      <a:pt x="314" y="1378726"/>
                    </a:lnTo>
                    <a:lnTo>
                      <a:pt x="262" y="1378485"/>
                    </a:lnTo>
                    <a:lnTo>
                      <a:pt x="314" y="1378245"/>
                    </a:lnTo>
                    <a:lnTo>
                      <a:pt x="0" y="1376800"/>
                    </a:lnTo>
                    <a:lnTo>
                      <a:pt x="314" y="1375357"/>
                    </a:lnTo>
                    <a:lnTo>
                      <a:pt x="262" y="1375117"/>
                    </a:lnTo>
                    <a:lnTo>
                      <a:pt x="314" y="1374877"/>
                    </a:lnTo>
                    <a:lnTo>
                      <a:pt x="0" y="1373432"/>
                    </a:lnTo>
                    <a:lnTo>
                      <a:pt x="314" y="1371988"/>
                    </a:lnTo>
                    <a:lnTo>
                      <a:pt x="262" y="1371747"/>
                    </a:lnTo>
                    <a:lnTo>
                      <a:pt x="314" y="1371506"/>
                    </a:lnTo>
                    <a:lnTo>
                      <a:pt x="1" y="1370062"/>
                    </a:lnTo>
                    <a:lnTo>
                      <a:pt x="314" y="1368620"/>
                    </a:lnTo>
                    <a:lnTo>
                      <a:pt x="262" y="1368379"/>
                    </a:lnTo>
                    <a:lnTo>
                      <a:pt x="314" y="1368138"/>
                    </a:lnTo>
                    <a:lnTo>
                      <a:pt x="1" y="1366694"/>
                    </a:lnTo>
                    <a:lnTo>
                      <a:pt x="314" y="1365251"/>
                    </a:lnTo>
                    <a:lnTo>
                      <a:pt x="262" y="1365010"/>
                    </a:lnTo>
                    <a:lnTo>
                      <a:pt x="314" y="1364769"/>
                    </a:lnTo>
                    <a:lnTo>
                      <a:pt x="1" y="1363325"/>
                    </a:lnTo>
                    <a:lnTo>
                      <a:pt x="314" y="1361883"/>
                    </a:lnTo>
                    <a:lnTo>
                      <a:pt x="262" y="1361641"/>
                    </a:lnTo>
                    <a:lnTo>
                      <a:pt x="314" y="1361401"/>
                    </a:lnTo>
                    <a:lnTo>
                      <a:pt x="1" y="1359956"/>
                    </a:lnTo>
                    <a:lnTo>
                      <a:pt x="314" y="1358514"/>
                    </a:lnTo>
                    <a:lnTo>
                      <a:pt x="262" y="1358273"/>
                    </a:lnTo>
                    <a:lnTo>
                      <a:pt x="314" y="1358032"/>
                    </a:lnTo>
                    <a:lnTo>
                      <a:pt x="1" y="1356588"/>
                    </a:lnTo>
                    <a:lnTo>
                      <a:pt x="314" y="1355145"/>
                    </a:lnTo>
                    <a:lnTo>
                      <a:pt x="262" y="1354904"/>
                    </a:lnTo>
                    <a:lnTo>
                      <a:pt x="314" y="1354663"/>
                    </a:lnTo>
                    <a:lnTo>
                      <a:pt x="1" y="1353219"/>
                    </a:lnTo>
                    <a:lnTo>
                      <a:pt x="314" y="1351777"/>
                    </a:lnTo>
                    <a:lnTo>
                      <a:pt x="262" y="1351536"/>
                    </a:lnTo>
                    <a:lnTo>
                      <a:pt x="314" y="1351295"/>
                    </a:lnTo>
                    <a:lnTo>
                      <a:pt x="1" y="1349851"/>
                    </a:lnTo>
                    <a:lnTo>
                      <a:pt x="314" y="1348408"/>
                    </a:lnTo>
                    <a:lnTo>
                      <a:pt x="262" y="1348167"/>
                    </a:lnTo>
                    <a:lnTo>
                      <a:pt x="314" y="1347926"/>
                    </a:lnTo>
                    <a:lnTo>
                      <a:pt x="1" y="1346482"/>
                    </a:lnTo>
                    <a:lnTo>
                      <a:pt x="314" y="1345040"/>
                    </a:lnTo>
                    <a:lnTo>
                      <a:pt x="262" y="1344798"/>
                    </a:lnTo>
                    <a:lnTo>
                      <a:pt x="314" y="1344558"/>
                    </a:lnTo>
                    <a:lnTo>
                      <a:pt x="1" y="1343114"/>
                    </a:lnTo>
                    <a:lnTo>
                      <a:pt x="314" y="1341671"/>
                    </a:lnTo>
                    <a:lnTo>
                      <a:pt x="262" y="1341430"/>
                    </a:lnTo>
                    <a:lnTo>
                      <a:pt x="314" y="1341189"/>
                    </a:lnTo>
                    <a:lnTo>
                      <a:pt x="1" y="1339745"/>
                    </a:lnTo>
                    <a:lnTo>
                      <a:pt x="314" y="1338301"/>
                    </a:lnTo>
                    <a:lnTo>
                      <a:pt x="262" y="1338060"/>
                    </a:lnTo>
                    <a:lnTo>
                      <a:pt x="314" y="1337820"/>
                    </a:lnTo>
                    <a:lnTo>
                      <a:pt x="0" y="1336375"/>
                    </a:lnTo>
                    <a:lnTo>
                      <a:pt x="314" y="1334932"/>
                    </a:lnTo>
                    <a:lnTo>
                      <a:pt x="262" y="1334692"/>
                    </a:lnTo>
                    <a:lnTo>
                      <a:pt x="314" y="1334452"/>
                    </a:lnTo>
                    <a:lnTo>
                      <a:pt x="0" y="1333007"/>
                    </a:lnTo>
                    <a:lnTo>
                      <a:pt x="314" y="1331563"/>
                    </a:lnTo>
                    <a:lnTo>
                      <a:pt x="262" y="1331323"/>
                    </a:lnTo>
                    <a:lnTo>
                      <a:pt x="314" y="1331083"/>
                    </a:lnTo>
                    <a:lnTo>
                      <a:pt x="0" y="1329638"/>
                    </a:lnTo>
                    <a:lnTo>
                      <a:pt x="314" y="1328195"/>
                    </a:lnTo>
                    <a:lnTo>
                      <a:pt x="262" y="1327955"/>
                    </a:lnTo>
                    <a:lnTo>
                      <a:pt x="314" y="1327715"/>
                    </a:lnTo>
                    <a:lnTo>
                      <a:pt x="0" y="1326270"/>
                    </a:lnTo>
                    <a:lnTo>
                      <a:pt x="314" y="1324826"/>
                    </a:lnTo>
                    <a:lnTo>
                      <a:pt x="262" y="1324586"/>
                    </a:lnTo>
                    <a:lnTo>
                      <a:pt x="314" y="1324346"/>
                    </a:lnTo>
                    <a:lnTo>
                      <a:pt x="0" y="1322901"/>
                    </a:lnTo>
                    <a:lnTo>
                      <a:pt x="314" y="1321458"/>
                    </a:lnTo>
                    <a:lnTo>
                      <a:pt x="262" y="1321217"/>
                    </a:lnTo>
                    <a:lnTo>
                      <a:pt x="314" y="1320978"/>
                    </a:lnTo>
                    <a:lnTo>
                      <a:pt x="0" y="1319532"/>
                    </a:lnTo>
                    <a:lnTo>
                      <a:pt x="314" y="1318089"/>
                    </a:lnTo>
                    <a:lnTo>
                      <a:pt x="262" y="1317848"/>
                    </a:lnTo>
                    <a:lnTo>
                      <a:pt x="314" y="1317607"/>
                    </a:lnTo>
                    <a:lnTo>
                      <a:pt x="1" y="1316163"/>
                    </a:lnTo>
                    <a:lnTo>
                      <a:pt x="314" y="1314720"/>
                    </a:lnTo>
                    <a:lnTo>
                      <a:pt x="262" y="1314479"/>
                    </a:lnTo>
                    <a:lnTo>
                      <a:pt x="314" y="1314238"/>
                    </a:lnTo>
                    <a:lnTo>
                      <a:pt x="1" y="1312794"/>
                    </a:lnTo>
                    <a:lnTo>
                      <a:pt x="314" y="1311352"/>
                    </a:lnTo>
                    <a:lnTo>
                      <a:pt x="262" y="1311111"/>
                    </a:lnTo>
                    <a:lnTo>
                      <a:pt x="314" y="1310870"/>
                    </a:lnTo>
                    <a:lnTo>
                      <a:pt x="1" y="1309426"/>
                    </a:lnTo>
                    <a:lnTo>
                      <a:pt x="314" y="1307983"/>
                    </a:lnTo>
                    <a:lnTo>
                      <a:pt x="262" y="1307742"/>
                    </a:lnTo>
                    <a:lnTo>
                      <a:pt x="314" y="1307501"/>
                    </a:lnTo>
                    <a:lnTo>
                      <a:pt x="1" y="1306057"/>
                    </a:lnTo>
                    <a:lnTo>
                      <a:pt x="314" y="1304615"/>
                    </a:lnTo>
                    <a:lnTo>
                      <a:pt x="262" y="1304373"/>
                    </a:lnTo>
                    <a:lnTo>
                      <a:pt x="314" y="1304133"/>
                    </a:lnTo>
                    <a:lnTo>
                      <a:pt x="1" y="1302689"/>
                    </a:lnTo>
                    <a:lnTo>
                      <a:pt x="314" y="1301246"/>
                    </a:lnTo>
                    <a:lnTo>
                      <a:pt x="262" y="1301005"/>
                    </a:lnTo>
                    <a:lnTo>
                      <a:pt x="314" y="1300764"/>
                    </a:lnTo>
                    <a:lnTo>
                      <a:pt x="1" y="1299320"/>
                    </a:lnTo>
                    <a:lnTo>
                      <a:pt x="314" y="1297878"/>
                    </a:lnTo>
                    <a:lnTo>
                      <a:pt x="262" y="1297636"/>
                    </a:lnTo>
                    <a:lnTo>
                      <a:pt x="314" y="1297396"/>
                    </a:lnTo>
                    <a:lnTo>
                      <a:pt x="1" y="1295951"/>
                    </a:lnTo>
                    <a:lnTo>
                      <a:pt x="314" y="1294509"/>
                    </a:lnTo>
                    <a:lnTo>
                      <a:pt x="262" y="1294268"/>
                    </a:lnTo>
                    <a:lnTo>
                      <a:pt x="314" y="1294027"/>
                    </a:lnTo>
                    <a:lnTo>
                      <a:pt x="1" y="1292583"/>
                    </a:lnTo>
                    <a:lnTo>
                      <a:pt x="314" y="1291140"/>
                    </a:lnTo>
                    <a:lnTo>
                      <a:pt x="262" y="1290899"/>
                    </a:lnTo>
                    <a:lnTo>
                      <a:pt x="314" y="1290658"/>
                    </a:lnTo>
                    <a:lnTo>
                      <a:pt x="1" y="1289214"/>
                    </a:lnTo>
                    <a:lnTo>
                      <a:pt x="314" y="1287772"/>
                    </a:lnTo>
                    <a:lnTo>
                      <a:pt x="262" y="1287531"/>
                    </a:lnTo>
                    <a:lnTo>
                      <a:pt x="314" y="1287290"/>
                    </a:lnTo>
                    <a:lnTo>
                      <a:pt x="1" y="1285846"/>
                    </a:lnTo>
                    <a:lnTo>
                      <a:pt x="314" y="1284403"/>
                    </a:lnTo>
                    <a:lnTo>
                      <a:pt x="262" y="1284162"/>
                    </a:lnTo>
                    <a:lnTo>
                      <a:pt x="314" y="1283921"/>
                    </a:lnTo>
                    <a:lnTo>
                      <a:pt x="1" y="1282477"/>
                    </a:lnTo>
                    <a:lnTo>
                      <a:pt x="314" y="1281035"/>
                    </a:lnTo>
                    <a:lnTo>
                      <a:pt x="262" y="1280793"/>
                    </a:lnTo>
                    <a:lnTo>
                      <a:pt x="314" y="1280553"/>
                    </a:lnTo>
                    <a:lnTo>
                      <a:pt x="1" y="1279108"/>
                    </a:lnTo>
                    <a:lnTo>
                      <a:pt x="314" y="1277664"/>
                    </a:lnTo>
                    <a:lnTo>
                      <a:pt x="262" y="1277424"/>
                    </a:lnTo>
                    <a:lnTo>
                      <a:pt x="314" y="1277184"/>
                    </a:lnTo>
                    <a:lnTo>
                      <a:pt x="0" y="1275739"/>
                    </a:lnTo>
                    <a:lnTo>
                      <a:pt x="314" y="1274296"/>
                    </a:lnTo>
                    <a:lnTo>
                      <a:pt x="262" y="1274055"/>
                    </a:lnTo>
                    <a:lnTo>
                      <a:pt x="314" y="1273815"/>
                    </a:lnTo>
                    <a:lnTo>
                      <a:pt x="0" y="1272370"/>
                    </a:lnTo>
                    <a:lnTo>
                      <a:pt x="314" y="1270927"/>
                    </a:lnTo>
                    <a:lnTo>
                      <a:pt x="262" y="1270687"/>
                    </a:lnTo>
                    <a:lnTo>
                      <a:pt x="314" y="1270447"/>
                    </a:lnTo>
                    <a:lnTo>
                      <a:pt x="0" y="1269002"/>
                    </a:lnTo>
                    <a:lnTo>
                      <a:pt x="314" y="1267558"/>
                    </a:lnTo>
                    <a:lnTo>
                      <a:pt x="262" y="1267318"/>
                    </a:lnTo>
                    <a:lnTo>
                      <a:pt x="314" y="1267078"/>
                    </a:lnTo>
                    <a:lnTo>
                      <a:pt x="0" y="1265633"/>
                    </a:lnTo>
                    <a:lnTo>
                      <a:pt x="314" y="1264190"/>
                    </a:lnTo>
                    <a:lnTo>
                      <a:pt x="262" y="1263949"/>
                    </a:lnTo>
                    <a:lnTo>
                      <a:pt x="314" y="1263708"/>
                    </a:lnTo>
                    <a:lnTo>
                      <a:pt x="1" y="1262264"/>
                    </a:lnTo>
                    <a:lnTo>
                      <a:pt x="314" y="1260821"/>
                    </a:lnTo>
                    <a:lnTo>
                      <a:pt x="262" y="1260580"/>
                    </a:lnTo>
                    <a:lnTo>
                      <a:pt x="314" y="1260339"/>
                    </a:lnTo>
                    <a:lnTo>
                      <a:pt x="1" y="1258895"/>
                    </a:lnTo>
                    <a:lnTo>
                      <a:pt x="314" y="1257453"/>
                    </a:lnTo>
                    <a:lnTo>
                      <a:pt x="262" y="1257211"/>
                    </a:lnTo>
                    <a:lnTo>
                      <a:pt x="314" y="1256971"/>
                    </a:lnTo>
                    <a:lnTo>
                      <a:pt x="1" y="1255526"/>
                    </a:lnTo>
                    <a:lnTo>
                      <a:pt x="314" y="1254084"/>
                    </a:lnTo>
                    <a:lnTo>
                      <a:pt x="262" y="1253843"/>
                    </a:lnTo>
                    <a:lnTo>
                      <a:pt x="314" y="1253602"/>
                    </a:lnTo>
                    <a:lnTo>
                      <a:pt x="1" y="1252158"/>
                    </a:lnTo>
                    <a:lnTo>
                      <a:pt x="314" y="1250715"/>
                    </a:lnTo>
                    <a:lnTo>
                      <a:pt x="262" y="1250474"/>
                    </a:lnTo>
                    <a:lnTo>
                      <a:pt x="314" y="1250233"/>
                    </a:lnTo>
                    <a:lnTo>
                      <a:pt x="1" y="1248789"/>
                    </a:lnTo>
                    <a:lnTo>
                      <a:pt x="314" y="1247347"/>
                    </a:lnTo>
                    <a:lnTo>
                      <a:pt x="262" y="1247106"/>
                    </a:lnTo>
                    <a:lnTo>
                      <a:pt x="314" y="1246865"/>
                    </a:lnTo>
                    <a:lnTo>
                      <a:pt x="1" y="1245421"/>
                    </a:lnTo>
                    <a:lnTo>
                      <a:pt x="314" y="1243978"/>
                    </a:lnTo>
                    <a:lnTo>
                      <a:pt x="262" y="1243737"/>
                    </a:lnTo>
                    <a:lnTo>
                      <a:pt x="314" y="1243496"/>
                    </a:lnTo>
                    <a:lnTo>
                      <a:pt x="1" y="1242052"/>
                    </a:lnTo>
                    <a:lnTo>
                      <a:pt x="314" y="1240610"/>
                    </a:lnTo>
                    <a:lnTo>
                      <a:pt x="262" y="1240368"/>
                    </a:lnTo>
                    <a:lnTo>
                      <a:pt x="314" y="1240128"/>
                    </a:lnTo>
                    <a:lnTo>
                      <a:pt x="1" y="1238684"/>
                    </a:lnTo>
                    <a:lnTo>
                      <a:pt x="314" y="1237241"/>
                    </a:lnTo>
                    <a:lnTo>
                      <a:pt x="262" y="1237000"/>
                    </a:lnTo>
                    <a:lnTo>
                      <a:pt x="314" y="1236759"/>
                    </a:lnTo>
                    <a:lnTo>
                      <a:pt x="1" y="1235315"/>
                    </a:lnTo>
                    <a:lnTo>
                      <a:pt x="314" y="1233872"/>
                    </a:lnTo>
                    <a:lnTo>
                      <a:pt x="262" y="1233631"/>
                    </a:lnTo>
                    <a:lnTo>
                      <a:pt x="314" y="1233390"/>
                    </a:lnTo>
                    <a:lnTo>
                      <a:pt x="1" y="1231946"/>
                    </a:lnTo>
                    <a:lnTo>
                      <a:pt x="314" y="1230504"/>
                    </a:lnTo>
                    <a:lnTo>
                      <a:pt x="262" y="1230263"/>
                    </a:lnTo>
                    <a:lnTo>
                      <a:pt x="314" y="1230022"/>
                    </a:lnTo>
                    <a:lnTo>
                      <a:pt x="1" y="1228578"/>
                    </a:lnTo>
                    <a:lnTo>
                      <a:pt x="314" y="1227135"/>
                    </a:lnTo>
                    <a:lnTo>
                      <a:pt x="262" y="1226894"/>
                    </a:lnTo>
                    <a:lnTo>
                      <a:pt x="314" y="1226653"/>
                    </a:lnTo>
                    <a:lnTo>
                      <a:pt x="1" y="1225209"/>
                    </a:lnTo>
                    <a:lnTo>
                      <a:pt x="314" y="1223767"/>
                    </a:lnTo>
                    <a:lnTo>
                      <a:pt x="262" y="1223526"/>
                    </a:lnTo>
                    <a:lnTo>
                      <a:pt x="314" y="1223285"/>
                    </a:lnTo>
                    <a:lnTo>
                      <a:pt x="1" y="1221841"/>
                    </a:lnTo>
                    <a:lnTo>
                      <a:pt x="314" y="1220398"/>
                    </a:lnTo>
                    <a:lnTo>
                      <a:pt x="262" y="1220157"/>
                    </a:lnTo>
                    <a:lnTo>
                      <a:pt x="314" y="1219916"/>
                    </a:lnTo>
                    <a:lnTo>
                      <a:pt x="1" y="1218472"/>
                    </a:lnTo>
                    <a:lnTo>
                      <a:pt x="314" y="1217028"/>
                    </a:lnTo>
                    <a:lnTo>
                      <a:pt x="262" y="1216787"/>
                    </a:lnTo>
                    <a:lnTo>
                      <a:pt x="314" y="1216548"/>
                    </a:lnTo>
                    <a:lnTo>
                      <a:pt x="0" y="1215102"/>
                    </a:lnTo>
                    <a:lnTo>
                      <a:pt x="314" y="1213659"/>
                    </a:lnTo>
                    <a:lnTo>
                      <a:pt x="262" y="1213419"/>
                    </a:lnTo>
                    <a:lnTo>
                      <a:pt x="314" y="1213179"/>
                    </a:lnTo>
                    <a:lnTo>
                      <a:pt x="0" y="1211734"/>
                    </a:lnTo>
                    <a:lnTo>
                      <a:pt x="314" y="1210290"/>
                    </a:lnTo>
                    <a:lnTo>
                      <a:pt x="262" y="1210049"/>
                    </a:lnTo>
                    <a:lnTo>
                      <a:pt x="314" y="1209808"/>
                    </a:lnTo>
                    <a:lnTo>
                      <a:pt x="1" y="1208364"/>
                    </a:lnTo>
                    <a:lnTo>
                      <a:pt x="314" y="1206922"/>
                    </a:lnTo>
                    <a:lnTo>
                      <a:pt x="262" y="1206681"/>
                    </a:lnTo>
                    <a:lnTo>
                      <a:pt x="314" y="1206440"/>
                    </a:lnTo>
                    <a:lnTo>
                      <a:pt x="1" y="1204996"/>
                    </a:lnTo>
                    <a:lnTo>
                      <a:pt x="314" y="1203553"/>
                    </a:lnTo>
                    <a:lnTo>
                      <a:pt x="262" y="1203312"/>
                    </a:lnTo>
                    <a:lnTo>
                      <a:pt x="314" y="1203071"/>
                    </a:lnTo>
                    <a:lnTo>
                      <a:pt x="1" y="1201627"/>
                    </a:lnTo>
                    <a:lnTo>
                      <a:pt x="314" y="1200185"/>
                    </a:lnTo>
                    <a:lnTo>
                      <a:pt x="262" y="1199943"/>
                    </a:lnTo>
                    <a:lnTo>
                      <a:pt x="314" y="1199703"/>
                    </a:lnTo>
                    <a:lnTo>
                      <a:pt x="1" y="1198259"/>
                    </a:lnTo>
                    <a:lnTo>
                      <a:pt x="314" y="1196816"/>
                    </a:lnTo>
                    <a:lnTo>
                      <a:pt x="262" y="1196575"/>
                    </a:lnTo>
                    <a:lnTo>
                      <a:pt x="314" y="1196334"/>
                    </a:lnTo>
                    <a:lnTo>
                      <a:pt x="1" y="1194890"/>
                    </a:lnTo>
                    <a:lnTo>
                      <a:pt x="314" y="1193448"/>
                    </a:lnTo>
                    <a:lnTo>
                      <a:pt x="262" y="1193206"/>
                    </a:lnTo>
                    <a:lnTo>
                      <a:pt x="314" y="1192966"/>
                    </a:lnTo>
                    <a:lnTo>
                      <a:pt x="1" y="1191521"/>
                    </a:lnTo>
                    <a:lnTo>
                      <a:pt x="314" y="1190079"/>
                    </a:lnTo>
                    <a:lnTo>
                      <a:pt x="262" y="1189838"/>
                    </a:lnTo>
                    <a:lnTo>
                      <a:pt x="314" y="1189597"/>
                    </a:lnTo>
                    <a:lnTo>
                      <a:pt x="1" y="1188153"/>
                    </a:lnTo>
                    <a:lnTo>
                      <a:pt x="314" y="1186710"/>
                    </a:lnTo>
                    <a:lnTo>
                      <a:pt x="262" y="1186469"/>
                    </a:lnTo>
                    <a:lnTo>
                      <a:pt x="314" y="1186228"/>
                    </a:lnTo>
                    <a:lnTo>
                      <a:pt x="1" y="1184784"/>
                    </a:lnTo>
                    <a:lnTo>
                      <a:pt x="314" y="1183342"/>
                    </a:lnTo>
                    <a:lnTo>
                      <a:pt x="262" y="1183101"/>
                    </a:lnTo>
                    <a:lnTo>
                      <a:pt x="314" y="1182860"/>
                    </a:lnTo>
                    <a:lnTo>
                      <a:pt x="1" y="1181416"/>
                    </a:lnTo>
                    <a:lnTo>
                      <a:pt x="314" y="1179973"/>
                    </a:lnTo>
                    <a:lnTo>
                      <a:pt x="262" y="1179732"/>
                    </a:lnTo>
                    <a:lnTo>
                      <a:pt x="314" y="1179491"/>
                    </a:lnTo>
                    <a:lnTo>
                      <a:pt x="1" y="1178047"/>
                    </a:lnTo>
                    <a:lnTo>
                      <a:pt x="314" y="1176605"/>
                    </a:lnTo>
                    <a:lnTo>
                      <a:pt x="262" y="1176364"/>
                    </a:lnTo>
                    <a:lnTo>
                      <a:pt x="314" y="1176123"/>
                    </a:lnTo>
                    <a:lnTo>
                      <a:pt x="1" y="1174678"/>
                    </a:lnTo>
                    <a:lnTo>
                      <a:pt x="314" y="1173236"/>
                    </a:lnTo>
                    <a:lnTo>
                      <a:pt x="262" y="1172995"/>
                    </a:lnTo>
                    <a:lnTo>
                      <a:pt x="314" y="1172754"/>
                    </a:lnTo>
                    <a:lnTo>
                      <a:pt x="1" y="1171310"/>
                    </a:lnTo>
                    <a:lnTo>
                      <a:pt x="314" y="1169867"/>
                    </a:lnTo>
                    <a:lnTo>
                      <a:pt x="262" y="1169626"/>
                    </a:lnTo>
                    <a:lnTo>
                      <a:pt x="314" y="1169385"/>
                    </a:lnTo>
                    <a:lnTo>
                      <a:pt x="1" y="1167941"/>
                    </a:lnTo>
                    <a:lnTo>
                      <a:pt x="314" y="1166499"/>
                    </a:lnTo>
                    <a:lnTo>
                      <a:pt x="262" y="1166258"/>
                    </a:lnTo>
                    <a:lnTo>
                      <a:pt x="314" y="1166017"/>
                    </a:lnTo>
                    <a:lnTo>
                      <a:pt x="1" y="1164573"/>
                    </a:lnTo>
                    <a:lnTo>
                      <a:pt x="314" y="1163128"/>
                    </a:lnTo>
                    <a:lnTo>
                      <a:pt x="262" y="1162888"/>
                    </a:lnTo>
                    <a:lnTo>
                      <a:pt x="314" y="1162648"/>
                    </a:lnTo>
                    <a:lnTo>
                      <a:pt x="0" y="1161203"/>
                    </a:lnTo>
                    <a:lnTo>
                      <a:pt x="314" y="1159760"/>
                    </a:lnTo>
                    <a:lnTo>
                      <a:pt x="262" y="1159520"/>
                    </a:lnTo>
                    <a:lnTo>
                      <a:pt x="314" y="1159280"/>
                    </a:lnTo>
                    <a:lnTo>
                      <a:pt x="0" y="1157835"/>
                    </a:lnTo>
                    <a:lnTo>
                      <a:pt x="314" y="1156391"/>
                    </a:lnTo>
                    <a:lnTo>
                      <a:pt x="262" y="1156151"/>
                    </a:lnTo>
                    <a:lnTo>
                      <a:pt x="314" y="1155911"/>
                    </a:lnTo>
                    <a:lnTo>
                      <a:pt x="0" y="1154466"/>
                    </a:lnTo>
                    <a:lnTo>
                      <a:pt x="314" y="1153023"/>
                    </a:lnTo>
                    <a:lnTo>
                      <a:pt x="262" y="1152782"/>
                    </a:lnTo>
                    <a:lnTo>
                      <a:pt x="314" y="1152542"/>
                    </a:lnTo>
                    <a:lnTo>
                      <a:pt x="0" y="1151097"/>
                    </a:lnTo>
                    <a:lnTo>
                      <a:pt x="314" y="1149654"/>
                    </a:lnTo>
                    <a:lnTo>
                      <a:pt x="262" y="1149413"/>
                    </a:lnTo>
                    <a:lnTo>
                      <a:pt x="314" y="1149172"/>
                    </a:lnTo>
                    <a:lnTo>
                      <a:pt x="1" y="1147728"/>
                    </a:lnTo>
                    <a:lnTo>
                      <a:pt x="314" y="1146285"/>
                    </a:lnTo>
                    <a:lnTo>
                      <a:pt x="262" y="1146044"/>
                    </a:lnTo>
                    <a:lnTo>
                      <a:pt x="314" y="1145803"/>
                    </a:lnTo>
                    <a:lnTo>
                      <a:pt x="1" y="1144359"/>
                    </a:lnTo>
                    <a:lnTo>
                      <a:pt x="314" y="1142917"/>
                    </a:lnTo>
                    <a:lnTo>
                      <a:pt x="262" y="1142676"/>
                    </a:lnTo>
                    <a:lnTo>
                      <a:pt x="314" y="1142435"/>
                    </a:lnTo>
                    <a:lnTo>
                      <a:pt x="1" y="1140991"/>
                    </a:lnTo>
                    <a:lnTo>
                      <a:pt x="314" y="1139548"/>
                    </a:lnTo>
                    <a:lnTo>
                      <a:pt x="262" y="1139307"/>
                    </a:lnTo>
                    <a:lnTo>
                      <a:pt x="314" y="1139066"/>
                    </a:lnTo>
                    <a:lnTo>
                      <a:pt x="1" y="1137622"/>
                    </a:lnTo>
                    <a:lnTo>
                      <a:pt x="314" y="1136180"/>
                    </a:lnTo>
                    <a:lnTo>
                      <a:pt x="262" y="1135939"/>
                    </a:lnTo>
                    <a:lnTo>
                      <a:pt x="314" y="1135698"/>
                    </a:lnTo>
                    <a:lnTo>
                      <a:pt x="1" y="1134254"/>
                    </a:lnTo>
                    <a:lnTo>
                      <a:pt x="314" y="1132811"/>
                    </a:lnTo>
                    <a:lnTo>
                      <a:pt x="262" y="1132570"/>
                    </a:lnTo>
                    <a:lnTo>
                      <a:pt x="314" y="1132329"/>
                    </a:lnTo>
                    <a:lnTo>
                      <a:pt x="1" y="1130885"/>
                    </a:lnTo>
                    <a:lnTo>
                      <a:pt x="314" y="1129442"/>
                    </a:lnTo>
                    <a:lnTo>
                      <a:pt x="262" y="1129201"/>
                    </a:lnTo>
                    <a:lnTo>
                      <a:pt x="314" y="1128960"/>
                    </a:lnTo>
                    <a:lnTo>
                      <a:pt x="1" y="1127516"/>
                    </a:lnTo>
                    <a:lnTo>
                      <a:pt x="314" y="1126074"/>
                    </a:lnTo>
                    <a:lnTo>
                      <a:pt x="262" y="1125833"/>
                    </a:lnTo>
                    <a:lnTo>
                      <a:pt x="314" y="1125592"/>
                    </a:lnTo>
                    <a:lnTo>
                      <a:pt x="1" y="1124148"/>
                    </a:lnTo>
                    <a:lnTo>
                      <a:pt x="314" y="1122705"/>
                    </a:lnTo>
                    <a:lnTo>
                      <a:pt x="262" y="1122464"/>
                    </a:lnTo>
                    <a:lnTo>
                      <a:pt x="314" y="1122223"/>
                    </a:lnTo>
                    <a:lnTo>
                      <a:pt x="1" y="1120779"/>
                    </a:lnTo>
                    <a:lnTo>
                      <a:pt x="314" y="1119337"/>
                    </a:lnTo>
                    <a:lnTo>
                      <a:pt x="262" y="1119096"/>
                    </a:lnTo>
                    <a:lnTo>
                      <a:pt x="314" y="1118855"/>
                    </a:lnTo>
                    <a:lnTo>
                      <a:pt x="1" y="1117411"/>
                    </a:lnTo>
                    <a:lnTo>
                      <a:pt x="314" y="1115968"/>
                    </a:lnTo>
                    <a:lnTo>
                      <a:pt x="262" y="1115727"/>
                    </a:lnTo>
                    <a:lnTo>
                      <a:pt x="314" y="1115486"/>
                    </a:lnTo>
                    <a:lnTo>
                      <a:pt x="1" y="1114042"/>
                    </a:lnTo>
                    <a:lnTo>
                      <a:pt x="314" y="1112600"/>
                    </a:lnTo>
                    <a:lnTo>
                      <a:pt x="262" y="1112358"/>
                    </a:lnTo>
                    <a:lnTo>
                      <a:pt x="314" y="1112118"/>
                    </a:lnTo>
                    <a:lnTo>
                      <a:pt x="1" y="1110673"/>
                    </a:lnTo>
                    <a:lnTo>
                      <a:pt x="314" y="1109229"/>
                    </a:lnTo>
                    <a:lnTo>
                      <a:pt x="262" y="1108989"/>
                    </a:lnTo>
                    <a:lnTo>
                      <a:pt x="314" y="1108749"/>
                    </a:lnTo>
                    <a:lnTo>
                      <a:pt x="0" y="1107304"/>
                    </a:lnTo>
                    <a:lnTo>
                      <a:pt x="314" y="1105860"/>
                    </a:lnTo>
                    <a:lnTo>
                      <a:pt x="262" y="1105620"/>
                    </a:lnTo>
                    <a:lnTo>
                      <a:pt x="314" y="1105380"/>
                    </a:lnTo>
                    <a:lnTo>
                      <a:pt x="0" y="1103935"/>
                    </a:lnTo>
                    <a:lnTo>
                      <a:pt x="314" y="1102492"/>
                    </a:lnTo>
                    <a:lnTo>
                      <a:pt x="262" y="1102252"/>
                    </a:lnTo>
                    <a:lnTo>
                      <a:pt x="314" y="1102012"/>
                    </a:lnTo>
                    <a:lnTo>
                      <a:pt x="0" y="1100567"/>
                    </a:lnTo>
                    <a:lnTo>
                      <a:pt x="314" y="1099123"/>
                    </a:lnTo>
                    <a:lnTo>
                      <a:pt x="262" y="1098883"/>
                    </a:lnTo>
                    <a:lnTo>
                      <a:pt x="314" y="1098643"/>
                    </a:lnTo>
                    <a:lnTo>
                      <a:pt x="0" y="1097198"/>
                    </a:lnTo>
                    <a:lnTo>
                      <a:pt x="314" y="1095755"/>
                    </a:lnTo>
                    <a:lnTo>
                      <a:pt x="262" y="1095515"/>
                    </a:lnTo>
                    <a:lnTo>
                      <a:pt x="314" y="1095275"/>
                    </a:lnTo>
                    <a:lnTo>
                      <a:pt x="0" y="1093829"/>
                    </a:lnTo>
                    <a:lnTo>
                      <a:pt x="314" y="1092386"/>
                    </a:lnTo>
                    <a:lnTo>
                      <a:pt x="262" y="1092146"/>
                    </a:lnTo>
                    <a:lnTo>
                      <a:pt x="314" y="1091906"/>
                    </a:lnTo>
                    <a:lnTo>
                      <a:pt x="0" y="1090461"/>
                    </a:lnTo>
                    <a:lnTo>
                      <a:pt x="314" y="1089018"/>
                    </a:lnTo>
                    <a:lnTo>
                      <a:pt x="262" y="1088777"/>
                    </a:lnTo>
                    <a:lnTo>
                      <a:pt x="314" y="1088535"/>
                    </a:lnTo>
                    <a:lnTo>
                      <a:pt x="1" y="1087091"/>
                    </a:lnTo>
                    <a:lnTo>
                      <a:pt x="314" y="1085649"/>
                    </a:lnTo>
                    <a:lnTo>
                      <a:pt x="262" y="1085408"/>
                    </a:lnTo>
                    <a:lnTo>
                      <a:pt x="314" y="1085167"/>
                    </a:lnTo>
                    <a:lnTo>
                      <a:pt x="1" y="1083723"/>
                    </a:lnTo>
                    <a:lnTo>
                      <a:pt x="314" y="1082280"/>
                    </a:lnTo>
                    <a:lnTo>
                      <a:pt x="262" y="1082039"/>
                    </a:lnTo>
                    <a:lnTo>
                      <a:pt x="314" y="1081798"/>
                    </a:lnTo>
                    <a:lnTo>
                      <a:pt x="1" y="1080354"/>
                    </a:lnTo>
                    <a:lnTo>
                      <a:pt x="314" y="1078912"/>
                    </a:lnTo>
                    <a:lnTo>
                      <a:pt x="262" y="1078671"/>
                    </a:lnTo>
                    <a:lnTo>
                      <a:pt x="314" y="1078430"/>
                    </a:lnTo>
                    <a:lnTo>
                      <a:pt x="1" y="1076986"/>
                    </a:lnTo>
                    <a:lnTo>
                      <a:pt x="314" y="1075543"/>
                    </a:lnTo>
                    <a:lnTo>
                      <a:pt x="262" y="1075302"/>
                    </a:lnTo>
                    <a:lnTo>
                      <a:pt x="314" y="1075061"/>
                    </a:lnTo>
                    <a:lnTo>
                      <a:pt x="1" y="1073617"/>
                    </a:lnTo>
                    <a:lnTo>
                      <a:pt x="314" y="1072175"/>
                    </a:lnTo>
                    <a:lnTo>
                      <a:pt x="262" y="1071934"/>
                    </a:lnTo>
                    <a:lnTo>
                      <a:pt x="314" y="1071693"/>
                    </a:lnTo>
                    <a:lnTo>
                      <a:pt x="1" y="1070248"/>
                    </a:lnTo>
                    <a:lnTo>
                      <a:pt x="314" y="1068806"/>
                    </a:lnTo>
                    <a:lnTo>
                      <a:pt x="262" y="1068565"/>
                    </a:lnTo>
                    <a:lnTo>
                      <a:pt x="314" y="1068324"/>
                    </a:lnTo>
                    <a:lnTo>
                      <a:pt x="1" y="1066880"/>
                    </a:lnTo>
                    <a:lnTo>
                      <a:pt x="314" y="1065437"/>
                    </a:lnTo>
                    <a:lnTo>
                      <a:pt x="262" y="1065196"/>
                    </a:lnTo>
                    <a:lnTo>
                      <a:pt x="314" y="1064955"/>
                    </a:lnTo>
                    <a:lnTo>
                      <a:pt x="1" y="1063511"/>
                    </a:lnTo>
                    <a:lnTo>
                      <a:pt x="314" y="1062069"/>
                    </a:lnTo>
                    <a:lnTo>
                      <a:pt x="262" y="1061828"/>
                    </a:lnTo>
                    <a:lnTo>
                      <a:pt x="314" y="1061587"/>
                    </a:lnTo>
                    <a:lnTo>
                      <a:pt x="1" y="1060143"/>
                    </a:lnTo>
                    <a:lnTo>
                      <a:pt x="314" y="1058700"/>
                    </a:lnTo>
                    <a:lnTo>
                      <a:pt x="262" y="1058459"/>
                    </a:lnTo>
                    <a:lnTo>
                      <a:pt x="314" y="1058218"/>
                    </a:lnTo>
                    <a:lnTo>
                      <a:pt x="1" y="1056774"/>
                    </a:lnTo>
                    <a:lnTo>
                      <a:pt x="314" y="1055330"/>
                    </a:lnTo>
                    <a:lnTo>
                      <a:pt x="262" y="1055090"/>
                    </a:lnTo>
                    <a:lnTo>
                      <a:pt x="314" y="1054850"/>
                    </a:lnTo>
                    <a:lnTo>
                      <a:pt x="0" y="1053405"/>
                    </a:lnTo>
                    <a:lnTo>
                      <a:pt x="314" y="1051961"/>
                    </a:lnTo>
                    <a:lnTo>
                      <a:pt x="262" y="1051721"/>
                    </a:lnTo>
                    <a:lnTo>
                      <a:pt x="314" y="1051481"/>
                    </a:lnTo>
                    <a:lnTo>
                      <a:pt x="0" y="1050036"/>
                    </a:lnTo>
                    <a:lnTo>
                      <a:pt x="314" y="1048593"/>
                    </a:lnTo>
                    <a:lnTo>
                      <a:pt x="262" y="1048352"/>
                    </a:lnTo>
                    <a:lnTo>
                      <a:pt x="314" y="1048112"/>
                    </a:lnTo>
                    <a:lnTo>
                      <a:pt x="0" y="1046667"/>
                    </a:lnTo>
                    <a:lnTo>
                      <a:pt x="314" y="1045224"/>
                    </a:lnTo>
                    <a:lnTo>
                      <a:pt x="262" y="1044984"/>
                    </a:lnTo>
                    <a:lnTo>
                      <a:pt x="314" y="1044744"/>
                    </a:lnTo>
                    <a:lnTo>
                      <a:pt x="0" y="1043299"/>
                    </a:lnTo>
                    <a:lnTo>
                      <a:pt x="314" y="1041855"/>
                    </a:lnTo>
                    <a:lnTo>
                      <a:pt x="262" y="1041615"/>
                    </a:lnTo>
                    <a:lnTo>
                      <a:pt x="314" y="1041375"/>
                    </a:lnTo>
                    <a:lnTo>
                      <a:pt x="0" y="1039930"/>
                    </a:lnTo>
                    <a:lnTo>
                      <a:pt x="314" y="1038487"/>
                    </a:lnTo>
                    <a:lnTo>
                      <a:pt x="262" y="1038247"/>
                    </a:lnTo>
                    <a:lnTo>
                      <a:pt x="314" y="1038007"/>
                    </a:lnTo>
                    <a:lnTo>
                      <a:pt x="0" y="1036562"/>
                    </a:lnTo>
                    <a:lnTo>
                      <a:pt x="314" y="1035118"/>
                    </a:lnTo>
                    <a:lnTo>
                      <a:pt x="262" y="1034878"/>
                    </a:lnTo>
                    <a:lnTo>
                      <a:pt x="314" y="1034638"/>
                    </a:lnTo>
                    <a:lnTo>
                      <a:pt x="0" y="1033193"/>
                    </a:lnTo>
                    <a:lnTo>
                      <a:pt x="314" y="1031750"/>
                    </a:lnTo>
                    <a:lnTo>
                      <a:pt x="262" y="1031509"/>
                    </a:lnTo>
                    <a:lnTo>
                      <a:pt x="314" y="1031268"/>
                    </a:lnTo>
                    <a:lnTo>
                      <a:pt x="1" y="1029824"/>
                    </a:lnTo>
                    <a:lnTo>
                      <a:pt x="314" y="1028381"/>
                    </a:lnTo>
                    <a:lnTo>
                      <a:pt x="262" y="1028140"/>
                    </a:lnTo>
                    <a:lnTo>
                      <a:pt x="314" y="1027899"/>
                    </a:lnTo>
                    <a:lnTo>
                      <a:pt x="1" y="1026455"/>
                    </a:lnTo>
                    <a:lnTo>
                      <a:pt x="314" y="1025012"/>
                    </a:lnTo>
                    <a:lnTo>
                      <a:pt x="262" y="1024771"/>
                    </a:lnTo>
                    <a:lnTo>
                      <a:pt x="314" y="1024530"/>
                    </a:lnTo>
                    <a:lnTo>
                      <a:pt x="1" y="1023086"/>
                    </a:lnTo>
                    <a:lnTo>
                      <a:pt x="314" y="1021644"/>
                    </a:lnTo>
                    <a:lnTo>
                      <a:pt x="262" y="1021403"/>
                    </a:lnTo>
                    <a:lnTo>
                      <a:pt x="314" y="1021162"/>
                    </a:lnTo>
                    <a:lnTo>
                      <a:pt x="1" y="1019718"/>
                    </a:lnTo>
                    <a:lnTo>
                      <a:pt x="314" y="1018275"/>
                    </a:lnTo>
                    <a:lnTo>
                      <a:pt x="262" y="1018034"/>
                    </a:lnTo>
                    <a:lnTo>
                      <a:pt x="314" y="1017793"/>
                    </a:lnTo>
                    <a:lnTo>
                      <a:pt x="1" y="1016349"/>
                    </a:lnTo>
                    <a:lnTo>
                      <a:pt x="314" y="1014907"/>
                    </a:lnTo>
                    <a:lnTo>
                      <a:pt x="262" y="1014666"/>
                    </a:lnTo>
                    <a:lnTo>
                      <a:pt x="314" y="1014425"/>
                    </a:lnTo>
                    <a:lnTo>
                      <a:pt x="1" y="1012981"/>
                    </a:lnTo>
                    <a:lnTo>
                      <a:pt x="314" y="1011538"/>
                    </a:lnTo>
                    <a:lnTo>
                      <a:pt x="262" y="1011297"/>
                    </a:lnTo>
                    <a:lnTo>
                      <a:pt x="314" y="1011056"/>
                    </a:lnTo>
                    <a:lnTo>
                      <a:pt x="1" y="1009612"/>
                    </a:lnTo>
                    <a:lnTo>
                      <a:pt x="314" y="1008170"/>
                    </a:lnTo>
                    <a:lnTo>
                      <a:pt x="262" y="1007928"/>
                    </a:lnTo>
                    <a:lnTo>
                      <a:pt x="314" y="1007687"/>
                    </a:lnTo>
                    <a:lnTo>
                      <a:pt x="1" y="1006243"/>
                    </a:lnTo>
                    <a:lnTo>
                      <a:pt x="314" y="1004801"/>
                    </a:lnTo>
                    <a:lnTo>
                      <a:pt x="262" y="1004560"/>
                    </a:lnTo>
                    <a:lnTo>
                      <a:pt x="314" y="1004319"/>
                    </a:lnTo>
                    <a:lnTo>
                      <a:pt x="1" y="1002875"/>
                    </a:lnTo>
                    <a:lnTo>
                      <a:pt x="314" y="1001430"/>
                    </a:lnTo>
                    <a:lnTo>
                      <a:pt x="262" y="1001190"/>
                    </a:lnTo>
                    <a:lnTo>
                      <a:pt x="314" y="1000950"/>
                    </a:lnTo>
                    <a:lnTo>
                      <a:pt x="0" y="999505"/>
                    </a:lnTo>
                    <a:lnTo>
                      <a:pt x="314" y="998062"/>
                    </a:lnTo>
                    <a:lnTo>
                      <a:pt x="262" y="997822"/>
                    </a:lnTo>
                    <a:lnTo>
                      <a:pt x="314" y="997582"/>
                    </a:lnTo>
                    <a:lnTo>
                      <a:pt x="0" y="996137"/>
                    </a:lnTo>
                    <a:lnTo>
                      <a:pt x="314" y="994693"/>
                    </a:lnTo>
                    <a:lnTo>
                      <a:pt x="262" y="994453"/>
                    </a:lnTo>
                    <a:lnTo>
                      <a:pt x="314" y="994213"/>
                    </a:lnTo>
                    <a:lnTo>
                      <a:pt x="0" y="992768"/>
                    </a:lnTo>
                    <a:lnTo>
                      <a:pt x="314" y="991325"/>
                    </a:lnTo>
                    <a:lnTo>
                      <a:pt x="262" y="991085"/>
                    </a:lnTo>
                    <a:lnTo>
                      <a:pt x="314" y="990845"/>
                    </a:lnTo>
                    <a:lnTo>
                      <a:pt x="0" y="989399"/>
                    </a:lnTo>
                    <a:lnTo>
                      <a:pt x="314" y="987956"/>
                    </a:lnTo>
                    <a:lnTo>
                      <a:pt x="262" y="987716"/>
                    </a:lnTo>
                    <a:lnTo>
                      <a:pt x="314" y="987476"/>
                    </a:lnTo>
                    <a:lnTo>
                      <a:pt x="0" y="986031"/>
                    </a:lnTo>
                    <a:lnTo>
                      <a:pt x="314" y="984588"/>
                    </a:lnTo>
                    <a:lnTo>
                      <a:pt x="262" y="984347"/>
                    </a:lnTo>
                    <a:lnTo>
                      <a:pt x="314" y="984107"/>
                    </a:lnTo>
                    <a:lnTo>
                      <a:pt x="0" y="982662"/>
                    </a:lnTo>
                    <a:lnTo>
                      <a:pt x="314" y="981219"/>
                    </a:lnTo>
                    <a:lnTo>
                      <a:pt x="262" y="980979"/>
                    </a:lnTo>
                    <a:lnTo>
                      <a:pt x="314" y="980739"/>
                    </a:lnTo>
                    <a:lnTo>
                      <a:pt x="0" y="979294"/>
                    </a:lnTo>
                    <a:lnTo>
                      <a:pt x="314" y="977850"/>
                    </a:lnTo>
                    <a:lnTo>
                      <a:pt x="262" y="977609"/>
                    </a:lnTo>
                    <a:lnTo>
                      <a:pt x="314" y="977368"/>
                    </a:lnTo>
                    <a:lnTo>
                      <a:pt x="1" y="975924"/>
                    </a:lnTo>
                    <a:lnTo>
                      <a:pt x="314" y="974482"/>
                    </a:lnTo>
                    <a:lnTo>
                      <a:pt x="262" y="974241"/>
                    </a:lnTo>
                    <a:lnTo>
                      <a:pt x="314" y="974000"/>
                    </a:lnTo>
                    <a:lnTo>
                      <a:pt x="1" y="972556"/>
                    </a:lnTo>
                    <a:lnTo>
                      <a:pt x="314" y="971113"/>
                    </a:lnTo>
                    <a:lnTo>
                      <a:pt x="262" y="970872"/>
                    </a:lnTo>
                    <a:lnTo>
                      <a:pt x="314" y="970631"/>
                    </a:lnTo>
                    <a:lnTo>
                      <a:pt x="1" y="969187"/>
                    </a:lnTo>
                    <a:lnTo>
                      <a:pt x="314" y="967745"/>
                    </a:lnTo>
                    <a:lnTo>
                      <a:pt x="262" y="967503"/>
                    </a:lnTo>
                    <a:lnTo>
                      <a:pt x="314" y="967263"/>
                    </a:lnTo>
                    <a:lnTo>
                      <a:pt x="1" y="965818"/>
                    </a:lnTo>
                    <a:lnTo>
                      <a:pt x="314" y="964376"/>
                    </a:lnTo>
                    <a:lnTo>
                      <a:pt x="262" y="964135"/>
                    </a:lnTo>
                    <a:lnTo>
                      <a:pt x="314" y="963894"/>
                    </a:lnTo>
                    <a:lnTo>
                      <a:pt x="1" y="962450"/>
                    </a:lnTo>
                    <a:lnTo>
                      <a:pt x="314" y="961007"/>
                    </a:lnTo>
                    <a:lnTo>
                      <a:pt x="262" y="960766"/>
                    </a:lnTo>
                    <a:lnTo>
                      <a:pt x="314" y="960525"/>
                    </a:lnTo>
                    <a:lnTo>
                      <a:pt x="1" y="959081"/>
                    </a:lnTo>
                    <a:lnTo>
                      <a:pt x="314" y="957639"/>
                    </a:lnTo>
                    <a:lnTo>
                      <a:pt x="262" y="957398"/>
                    </a:lnTo>
                    <a:lnTo>
                      <a:pt x="314" y="957157"/>
                    </a:lnTo>
                    <a:lnTo>
                      <a:pt x="1" y="955713"/>
                    </a:lnTo>
                    <a:lnTo>
                      <a:pt x="314" y="954270"/>
                    </a:lnTo>
                    <a:lnTo>
                      <a:pt x="157" y="953549"/>
                    </a:lnTo>
                    <a:lnTo>
                      <a:pt x="10576" y="857780"/>
                    </a:lnTo>
                    <a:cubicBezTo>
                      <a:pt x="115986" y="375977"/>
                      <a:pt x="992579" y="0"/>
                      <a:pt x="2058351" y="0"/>
                    </a:cubicBezTo>
                    <a:close/>
                  </a:path>
                </a:pathLst>
              </a:custGeom>
              <a:gradFill flip="none" rotWithShape="1">
                <a:gsLst>
                  <a:gs pos="0">
                    <a:srgbClr val="80B2F4"/>
                  </a:gs>
                  <a:gs pos="100000">
                    <a:schemeClr val="accent1">
                      <a:lumMod val="50000"/>
                    </a:schemeClr>
                  </a:gs>
                  <a:gs pos="71000">
                    <a:srgbClr val="0E4FA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椭圆 46"/>
              <p:cNvSpPr/>
              <p:nvPr/>
            </p:nvSpPr>
            <p:spPr>
              <a:xfrm>
                <a:off x="4517286" y="2675471"/>
                <a:ext cx="3157432" cy="1465616"/>
              </a:xfrm>
              <a:prstGeom prst="ellipse">
                <a:avLst/>
              </a:prstGeom>
              <a:gradFill flip="none" rotWithShape="1">
                <a:gsLst>
                  <a:gs pos="100000">
                    <a:srgbClr val="0E4FA6"/>
                  </a:gs>
                  <a:gs pos="0">
                    <a:srgbClr val="1E77EC"/>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5238126" y="3074736"/>
                <a:ext cx="1715753" cy="601398"/>
              </a:xfrm>
              <a:prstGeom prst="rect">
                <a:avLst/>
              </a:prstGeom>
              <a:noFill/>
            </p:spPr>
            <p:txBody>
              <a:bodyPr wrap="none" rtlCol="0">
                <a:spAutoFit/>
              </a:bodyPr>
              <a:lstStyle/>
              <a:p>
                <a:pPr algn="ctr"/>
                <a:r>
                  <a:rPr lang="zh-CN" altLang="en-US" sz="2800" b="1" spc="600">
                    <a:solidFill>
                      <a:schemeClr val="bg1"/>
                    </a:solidFill>
                    <a:effectLst>
                      <a:reflection blurRad="101600" stA="22000" endPos="58000" dist="38100" dir="5400000" sy="-100000" algn="bl" rotWithShape="0"/>
                    </a:effectLst>
                    <a:latin typeface="+mj-ea"/>
                    <a:ea typeface="+mj-ea"/>
                  </a:rPr>
                  <a:t>收益性</a:t>
                </a:r>
              </a:p>
            </p:txBody>
          </p:sp>
        </p:grpSp>
        <p:grpSp>
          <p:nvGrpSpPr>
            <p:cNvPr id="49" name="组合 48"/>
            <p:cNvGrpSpPr/>
            <p:nvPr/>
          </p:nvGrpSpPr>
          <p:grpSpPr>
            <a:xfrm>
              <a:off x="8508163" y="4591051"/>
              <a:ext cx="2746986" cy="1621697"/>
              <a:chOff x="4517286" y="2675471"/>
              <a:chExt cx="3157432" cy="1864005"/>
            </a:xfrm>
          </p:grpSpPr>
          <p:sp>
            <p:nvSpPr>
              <p:cNvPr id="62" name="任意多边形: 形状 61"/>
              <p:cNvSpPr/>
              <p:nvPr/>
            </p:nvSpPr>
            <p:spPr>
              <a:xfrm>
                <a:off x="4517326" y="2716943"/>
                <a:ext cx="3157351" cy="1822533"/>
              </a:xfrm>
              <a:custGeom>
                <a:avLst/>
                <a:gdLst>
                  <a:gd name="connsiteX0" fmla="*/ 2058351 w 4116702"/>
                  <a:gd name="connsiteY0" fmla="*/ 0 h 2376305"/>
                  <a:gd name="connsiteX1" fmla="*/ 4106127 w 4116702"/>
                  <a:gd name="connsiteY1" fmla="*/ 857780 h 2376305"/>
                  <a:gd name="connsiteX2" fmla="*/ 4116545 w 4116702"/>
                  <a:gd name="connsiteY2" fmla="*/ 953548 h 2376305"/>
                  <a:gd name="connsiteX3" fmla="*/ 4116388 w 4116702"/>
                  <a:gd name="connsiteY3" fmla="*/ 954270 h 2376305"/>
                  <a:gd name="connsiteX4" fmla="*/ 4116702 w 4116702"/>
                  <a:gd name="connsiteY4" fmla="*/ 955713 h 2376305"/>
                  <a:gd name="connsiteX5" fmla="*/ 4116388 w 4116702"/>
                  <a:gd name="connsiteY5" fmla="*/ 957157 h 2376305"/>
                  <a:gd name="connsiteX6" fmla="*/ 4116441 w 4116702"/>
                  <a:gd name="connsiteY6" fmla="*/ 957398 h 2376305"/>
                  <a:gd name="connsiteX7" fmla="*/ 4116388 w 4116702"/>
                  <a:gd name="connsiteY7" fmla="*/ 957639 h 2376305"/>
                  <a:gd name="connsiteX8" fmla="*/ 4116702 w 4116702"/>
                  <a:gd name="connsiteY8" fmla="*/ 959081 h 2376305"/>
                  <a:gd name="connsiteX9" fmla="*/ 4116388 w 4116702"/>
                  <a:gd name="connsiteY9" fmla="*/ 960525 h 2376305"/>
                  <a:gd name="connsiteX10" fmla="*/ 4116441 w 4116702"/>
                  <a:gd name="connsiteY10" fmla="*/ 960766 h 2376305"/>
                  <a:gd name="connsiteX11" fmla="*/ 4116388 w 4116702"/>
                  <a:gd name="connsiteY11" fmla="*/ 961007 h 2376305"/>
                  <a:gd name="connsiteX12" fmla="*/ 4116702 w 4116702"/>
                  <a:gd name="connsiteY12" fmla="*/ 962450 h 2376305"/>
                  <a:gd name="connsiteX13" fmla="*/ 4116388 w 4116702"/>
                  <a:gd name="connsiteY13" fmla="*/ 963894 h 2376305"/>
                  <a:gd name="connsiteX14" fmla="*/ 4116441 w 4116702"/>
                  <a:gd name="connsiteY14" fmla="*/ 964135 h 2376305"/>
                  <a:gd name="connsiteX15" fmla="*/ 4116388 w 4116702"/>
                  <a:gd name="connsiteY15" fmla="*/ 964376 h 2376305"/>
                  <a:gd name="connsiteX16" fmla="*/ 4116702 w 4116702"/>
                  <a:gd name="connsiteY16" fmla="*/ 965818 h 2376305"/>
                  <a:gd name="connsiteX17" fmla="*/ 4116388 w 4116702"/>
                  <a:gd name="connsiteY17" fmla="*/ 967263 h 2376305"/>
                  <a:gd name="connsiteX18" fmla="*/ 4116441 w 4116702"/>
                  <a:gd name="connsiteY18" fmla="*/ 967503 h 2376305"/>
                  <a:gd name="connsiteX19" fmla="*/ 4116388 w 4116702"/>
                  <a:gd name="connsiteY19" fmla="*/ 967745 h 2376305"/>
                  <a:gd name="connsiteX20" fmla="*/ 4116702 w 4116702"/>
                  <a:gd name="connsiteY20" fmla="*/ 969187 h 2376305"/>
                  <a:gd name="connsiteX21" fmla="*/ 4116388 w 4116702"/>
                  <a:gd name="connsiteY21" fmla="*/ 970631 h 2376305"/>
                  <a:gd name="connsiteX22" fmla="*/ 4116441 w 4116702"/>
                  <a:gd name="connsiteY22" fmla="*/ 970872 h 2376305"/>
                  <a:gd name="connsiteX23" fmla="*/ 4116388 w 4116702"/>
                  <a:gd name="connsiteY23" fmla="*/ 971113 h 2376305"/>
                  <a:gd name="connsiteX24" fmla="*/ 4116702 w 4116702"/>
                  <a:gd name="connsiteY24" fmla="*/ 972556 h 2376305"/>
                  <a:gd name="connsiteX25" fmla="*/ 4116388 w 4116702"/>
                  <a:gd name="connsiteY25" fmla="*/ 974000 h 2376305"/>
                  <a:gd name="connsiteX26" fmla="*/ 4116441 w 4116702"/>
                  <a:gd name="connsiteY26" fmla="*/ 974241 h 2376305"/>
                  <a:gd name="connsiteX27" fmla="*/ 4116388 w 4116702"/>
                  <a:gd name="connsiteY27" fmla="*/ 974482 h 2376305"/>
                  <a:gd name="connsiteX28" fmla="*/ 4116702 w 4116702"/>
                  <a:gd name="connsiteY28" fmla="*/ 975924 h 2376305"/>
                  <a:gd name="connsiteX29" fmla="*/ 4116388 w 4116702"/>
                  <a:gd name="connsiteY29" fmla="*/ 977368 h 2376305"/>
                  <a:gd name="connsiteX30" fmla="*/ 4116441 w 4116702"/>
                  <a:gd name="connsiteY30" fmla="*/ 977609 h 2376305"/>
                  <a:gd name="connsiteX31" fmla="*/ 4116388 w 4116702"/>
                  <a:gd name="connsiteY31" fmla="*/ 977850 h 2376305"/>
                  <a:gd name="connsiteX32" fmla="*/ 4116702 w 4116702"/>
                  <a:gd name="connsiteY32" fmla="*/ 979294 h 2376305"/>
                  <a:gd name="connsiteX33" fmla="*/ 4116388 w 4116702"/>
                  <a:gd name="connsiteY33" fmla="*/ 980739 h 2376305"/>
                  <a:gd name="connsiteX34" fmla="*/ 4116440 w 4116702"/>
                  <a:gd name="connsiteY34" fmla="*/ 980979 h 2376305"/>
                  <a:gd name="connsiteX35" fmla="*/ 4116388 w 4116702"/>
                  <a:gd name="connsiteY35" fmla="*/ 981219 h 2376305"/>
                  <a:gd name="connsiteX36" fmla="*/ 4116702 w 4116702"/>
                  <a:gd name="connsiteY36" fmla="*/ 982662 h 2376305"/>
                  <a:gd name="connsiteX37" fmla="*/ 4116388 w 4116702"/>
                  <a:gd name="connsiteY37" fmla="*/ 984107 h 2376305"/>
                  <a:gd name="connsiteX38" fmla="*/ 4116440 w 4116702"/>
                  <a:gd name="connsiteY38" fmla="*/ 984347 h 2376305"/>
                  <a:gd name="connsiteX39" fmla="*/ 4116388 w 4116702"/>
                  <a:gd name="connsiteY39" fmla="*/ 984588 h 2376305"/>
                  <a:gd name="connsiteX40" fmla="*/ 4116702 w 4116702"/>
                  <a:gd name="connsiteY40" fmla="*/ 986031 h 2376305"/>
                  <a:gd name="connsiteX41" fmla="*/ 4116388 w 4116702"/>
                  <a:gd name="connsiteY41" fmla="*/ 987476 h 2376305"/>
                  <a:gd name="connsiteX42" fmla="*/ 4116440 w 4116702"/>
                  <a:gd name="connsiteY42" fmla="*/ 987716 h 2376305"/>
                  <a:gd name="connsiteX43" fmla="*/ 4116388 w 4116702"/>
                  <a:gd name="connsiteY43" fmla="*/ 987956 h 2376305"/>
                  <a:gd name="connsiteX44" fmla="*/ 4116702 w 4116702"/>
                  <a:gd name="connsiteY44" fmla="*/ 989399 h 2376305"/>
                  <a:gd name="connsiteX45" fmla="*/ 4116388 w 4116702"/>
                  <a:gd name="connsiteY45" fmla="*/ 990845 h 2376305"/>
                  <a:gd name="connsiteX46" fmla="*/ 4116440 w 4116702"/>
                  <a:gd name="connsiteY46" fmla="*/ 991085 h 2376305"/>
                  <a:gd name="connsiteX47" fmla="*/ 4116388 w 4116702"/>
                  <a:gd name="connsiteY47" fmla="*/ 991325 h 2376305"/>
                  <a:gd name="connsiteX48" fmla="*/ 4116702 w 4116702"/>
                  <a:gd name="connsiteY48" fmla="*/ 992768 h 2376305"/>
                  <a:gd name="connsiteX49" fmla="*/ 4116388 w 4116702"/>
                  <a:gd name="connsiteY49" fmla="*/ 994213 h 2376305"/>
                  <a:gd name="connsiteX50" fmla="*/ 4116440 w 4116702"/>
                  <a:gd name="connsiteY50" fmla="*/ 994453 h 2376305"/>
                  <a:gd name="connsiteX51" fmla="*/ 4116388 w 4116702"/>
                  <a:gd name="connsiteY51" fmla="*/ 994693 h 2376305"/>
                  <a:gd name="connsiteX52" fmla="*/ 4116702 w 4116702"/>
                  <a:gd name="connsiteY52" fmla="*/ 996137 h 2376305"/>
                  <a:gd name="connsiteX53" fmla="*/ 4116388 w 4116702"/>
                  <a:gd name="connsiteY53" fmla="*/ 997582 h 2376305"/>
                  <a:gd name="connsiteX54" fmla="*/ 4116440 w 4116702"/>
                  <a:gd name="connsiteY54" fmla="*/ 997822 h 2376305"/>
                  <a:gd name="connsiteX55" fmla="*/ 4116388 w 4116702"/>
                  <a:gd name="connsiteY55" fmla="*/ 998062 h 2376305"/>
                  <a:gd name="connsiteX56" fmla="*/ 4116702 w 4116702"/>
                  <a:gd name="connsiteY56" fmla="*/ 999505 h 2376305"/>
                  <a:gd name="connsiteX57" fmla="*/ 4116388 w 4116702"/>
                  <a:gd name="connsiteY57" fmla="*/ 1000950 h 2376305"/>
                  <a:gd name="connsiteX58" fmla="*/ 4116440 w 4116702"/>
                  <a:gd name="connsiteY58" fmla="*/ 1001190 h 2376305"/>
                  <a:gd name="connsiteX59" fmla="*/ 4116388 w 4116702"/>
                  <a:gd name="connsiteY59" fmla="*/ 1001430 h 2376305"/>
                  <a:gd name="connsiteX60" fmla="*/ 4116702 w 4116702"/>
                  <a:gd name="connsiteY60" fmla="*/ 1002875 h 2376305"/>
                  <a:gd name="connsiteX61" fmla="*/ 4116388 w 4116702"/>
                  <a:gd name="connsiteY61" fmla="*/ 1004319 h 2376305"/>
                  <a:gd name="connsiteX62" fmla="*/ 4116441 w 4116702"/>
                  <a:gd name="connsiteY62" fmla="*/ 1004560 h 2376305"/>
                  <a:gd name="connsiteX63" fmla="*/ 4116388 w 4116702"/>
                  <a:gd name="connsiteY63" fmla="*/ 1004801 h 2376305"/>
                  <a:gd name="connsiteX64" fmla="*/ 4116702 w 4116702"/>
                  <a:gd name="connsiteY64" fmla="*/ 1006243 h 2376305"/>
                  <a:gd name="connsiteX65" fmla="*/ 4116388 w 4116702"/>
                  <a:gd name="connsiteY65" fmla="*/ 1007687 h 2376305"/>
                  <a:gd name="connsiteX66" fmla="*/ 4116441 w 4116702"/>
                  <a:gd name="connsiteY66" fmla="*/ 1007928 h 2376305"/>
                  <a:gd name="connsiteX67" fmla="*/ 4116388 w 4116702"/>
                  <a:gd name="connsiteY67" fmla="*/ 1008170 h 2376305"/>
                  <a:gd name="connsiteX68" fmla="*/ 4116702 w 4116702"/>
                  <a:gd name="connsiteY68" fmla="*/ 1009612 h 2376305"/>
                  <a:gd name="connsiteX69" fmla="*/ 4116388 w 4116702"/>
                  <a:gd name="connsiteY69" fmla="*/ 1011056 h 2376305"/>
                  <a:gd name="connsiteX70" fmla="*/ 4116441 w 4116702"/>
                  <a:gd name="connsiteY70" fmla="*/ 1011297 h 2376305"/>
                  <a:gd name="connsiteX71" fmla="*/ 4116388 w 4116702"/>
                  <a:gd name="connsiteY71" fmla="*/ 1011538 h 2376305"/>
                  <a:gd name="connsiteX72" fmla="*/ 4116702 w 4116702"/>
                  <a:gd name="connsiteY72" fmla="*/ 1012981 h 2376305"/>
                  <a:gd name="connsiteX73" fmla="*/ 4116388 w 4116702"/>
                  <a:gd name="connsiteY73" fmla="*/ 1014425 h 2376305"/>
                  <a:gd name="connsiteX74" fmla="*/ 4116441 w 4116702"/>
                  <a:gd name="connsiteY74" fmla="*/ 1014666 h 2376305"/>
                  <a:gd name="connsiteX75" fmla="*/ 4116388 w 4116702"/>
                  <a:gd name="connsiteY75" fmla="*/ 1014907 h 2376305"/>
                  <a:gd name="connsiteX76" fmla="*/ 4116702 w 4116702"/>
                  <a:gd name="connsiteY76" fmla="*/ 1016349 h 2376305"/>
                  <a:gd name="connsiteX77" fmla="*/ 4116388 w 4116702"/>
                  <a:gd name="connsiteY77" fmla="*/ 1017793 h 2376305"/>
                  <a:gd name="connsiteX78" fmla="*/ 4116441 w 4116702"/>
                  <a:gd name="connsiteY78" fmla="*/ 1018034 h 2376305"/>
                  <a:gd name="connsiteX79" fmla="*/ 4116388 w 4116702"/>
                  <a:gd name="connsiteY79" fmla="*/ 1018275 h 2376305"/>
                  <a:gd name="connsiteX80" fmla="*/ 4116702 w 4116702"/>
                  <a:gd name="connsiteY80" fmla="*/ 1019718 h 2376305"/>
                  <a:gd name="connsiteX81" fmla="*/ 4116388 w 4116702"/>
                  <a:gd name="connsiteY81" fmla="*/ 1021162 h 2376305"/>
                  <a:gd name="connsiteX82" fmla="*/ 4116441 w 4116702"/>
                  <a:gd name="connsiteY82" fmla="*/ 1021403 h 2376305"/>
                  <a:gd name="connsiteX83" fmla="*/ 4116388 w 4116702"/>
                  <a:gd name="connsiteY83" fmla="*/ 1021644 h 2376305"/>
                  <a:gd name="connsiteX84" fmla="*/ 4116702 w 4116702"/>
                  <a:gd name="connsiteY84" fmla="*/ 1023086 h 2376305"/>
                  <a:gd name="connsiteX85" fmla="*/ 4116388 w 4116702"/>
                  <a:gd name="connsiteY85" fmla="*/ 1024530 h 2376305"/>
                  <a:gd name="connsiteX86" fmla="*/ 4116441 w 4116702"/>
                  <a:gd name="connsiteY86" fmla="*/ 1024771 h 2376305"/>
                  <a:gd name="connsiteX87" fmla="*/ 4116388 w 4116702"/>
                  <a:gd name="connsiteY87" fmla="*/ 1025012 h 2376305"/>
                  <a:gd name="connsiteX88" fmla="*/ 4116702 w 4116702"/>
                  <a:gd name="connsiteY88" fmla="*/ 1026455 h 2376305"/>
                  <a:gd name="connsiteX89" fmla="*/ 4116388 w 4116702"/>
                  <a:gd name="connsiteY89" fmla="*/ 1027899 h 2376305"/>
                  <a:gd name="connsiteX90" fmla="*/ 4116441 w 4116702"/>
                  <a:gd name="connsiteY90" fmla="*/ 1028140 h 2376305"/>
                  <a:gd name="connsiteX91" fmla="*/ 4116388 w 4116702"/>
                  <a:gd name="connsiteY91" fmla="*/ 1028381 h 2376305"/>
                  <a:gd name="connsiteX92" fmla="*/ 4116702 w 4116702"/>
                  <a:gd name="connsiteY92" fmla="*/ 1029824 h 2376305"/>
                  <a:gd name="connsiteX93" fmla="*/ 4116388 w 4116702"/>
                  <a:gd name="connsiteY93" fmla="*/ 1031268 h 2376305"/>
                  <a:gd name="connsiteX94" fmla="*/ 4116441 w 4116702"/>
                  <a:gd name="connsiteY94" fmla="*/ 1031509 h 2376305"/>
                  <a:gd name="connsiteX95" fmla="*/ 4116388 w 4116702"/>
                  <a:gd name="connsiteY95" fmla="*/ 1031750 h 2376305"/>
                  <a:gd name="connsiteX96" fmla="*/ 4116702 w 4116702"/>
                  <a:gd name="connsiteY96" fmla="*/ 1033193 h 2376305"/>
                  <a:gd name="connsiteX97" fmla="*/ 4116388 w 4116702"/>
                  <a:gd name="connsiteY97" fmla="*/ 1034638 h 2376305"/>
                  <a:gd name="connsiteX98" fmla="*/ 4116440 w 4116702"/>
                  <a:gd name="connsiteY98" fmla="*/ 1034878 h 2376305"/>
                  <a:gd name="connsiteX99" fmla="*/ 4116388 w 4116702"/>
                  <a:gd name="connsiteY99" fmla="*/ 1035118 h 2376305"/>
                  <a:gd name="connsiteX100" fmla="*/ 4116702 w 4116702"/>
                  <a:gd name="connsiteY100" fmla="*/ 1036562 h 2376305"/>
                  <a:gd name="connsiteX101" fmla="*/ 4116388 w 4116702"/>
                  <a:gd name="connsiteY101" fmla="*/ 1038007 h 2376305"/>
                  <a:gd name="connsiteX102" fmla="*/ 4116440 w 4116702"/>
                  <a:gd name="connsiteY102" fmla="*/ 1038247 h 2376305"/>
                  <a:gd name="connsiteX103" fmla="*/ 4116388 w 4116702"/>
                  <a:gd name="connsiteY103" fmla="*/ 1038487 h 2376305"/>
                  <a:gd name="connsiteX104" fmla="*/ 4116702 w 4116702"/>
                  <a:gd name="connsiteY104" fmla="*/ 1039930 h 2376305"/>
                  <a:gd name="connsiteX105" fmla="*/ 4116388 w 4116702"/>
                  <a:gd name="connsiteY105" fmla="*/ 1041375 h 2376305"/>
                  <a:gd name="connsiteX106" fmla="*/ 4116440 w 4116702"/>
                  <a:gd name="connsiteY106" fmla="*/ 1041615 h 2376305"/>
                  <a:gd name="connsiteX107" fmla="*/ 4116388 w 4116702"/>
                  <a:gd name="connsiteY107" fmla="*/ 1041855 h 2376305"/>
                  <a:gd name="connsiteX108" fmla="*/ 4116702 w 4116702"/>
                  <a:gd name="connsiteY108" fmla="*/ 1043299 h 2376305"/>
                  <a:gd name="connsiteX109" fmla="*/ 4116388 w 4116702"/>
                  <a:gd name="connsiteY109" fmla="*/ 1044744 h 2376305"/>
                  <a:gd name="connsiteX110" fmla="*/ 4116440 w 4116702"/>
                  <a:gd name="connsiteY110" fmla="*/ 1044984 h 2376305"/>
                  <a:gd name="connsiteX111" fmla="*/ 4116388 w 4116702"/>
                  <a:gd name="connsiteY111" fmla="*/ 1045224 h 2376305"/>
                  <a:gd name="connsiteX112" fmla="*/ 4116702 w 4116702"/>
                  <a:gd name="connsiteY112" fmla="*/ 1046667 h 2376305"/>
                  <a:gd name="connsiteX113" fmla="*/ 4116388 w 4116702"/>
                  <a:gd name="connsiteY113" fmla="*/ 1048112 h 2376305"/>
                  <a:gd name="connsiteX114" fmla="*/ 4116440 w 4116702"/>
                  <a:gd name="connsiteY114" fmla="*/ 1048352 h 2376305"/>
                  <a:gd name="connsiteX115" fmla="*/ 4116388 w 4116702"/>
                  <a:gd name="connsiteY115" fmla="*/ 1048593 h 2376305"/>
                  <a:gd name="connsiteX116" fmla="*/ 4116702 w 4116702"/>
                  <a:gd name="connsiteY116" fmla="*/ 1050036 h 2376305"/>
                  <a:gd name="connsiteX117" fmla="*/ 4116388 w 4116702"/>
                  <a:gd name="connsiteY117" fmla="*/ 1051481 h 2376305"/>
                  <a:gd name="connsiteX118" fmla="*/ 4116440 w 4116702"/>
                  <a:gd name="connsiteY118" fmla="*/ 1051721 h 2376305"/>
                  <a:gd name="connsiteX119" fmla="*/ 4116388 w 4116702"/>
                  <a:gd name="connsiteY119" fmla="*/ 1051961 h 2376305"/>
                  <a:gd name="connsiteX120" fmla="*/ 4116702 w 4116702"/>
                  <a:gd name="connsiteY120" fmla="*/ 1053405 h 2376305"/>
                  <a:gd name="connsiteX121" fmla="*/ 4116388 w 4116702"/>
                  <a:gd name="connsiteY121" fmla="*/ 1054850 h 2376305"/>
                  <a:gd name="connsiteX122" fmla="*/ 4116440 w 4116702"/>
                  <a:gd name="connsiteY122" fmla="*/ 1055090 h 2376305"/>
                  <a:gd name="connsiteX123" fmla="*/ 4116388 w 4116702"/>
                  <a:gd name="connsiteY123" fmla="*/ 1055330 h 2376305"/>
                  <a:gd name="connsiteX124" fmla="*/ 4116702 w 4116702"/>
                  <a:gd name="connsiteY124" fmla="*/ 1056774 h 2376305"/>
                  <a:gd name="connsiteX125" fmla="*/ 4116388 w 4116702"/>
                  <a:gd name="connsiteY125" fmla="*/ 1058218 h 2376305"/>
                  <a:gd name="connsiteX126" fmla="*/ 4116441 w 4116702"/>
                  <a:gd name="connsiteY126" fmla="*/ 1058459 h 2376305"/>
                  <a:gd name="connsiteX127" fmla="*/ 4116388 w 4116702"/>
                  <a:gd name="connsiteY127" fmla="*/ 1058700 h 2376305"/>
                  <a:gd name="connsiteX128" fmla="*/ 4116702 w 4116702"/>
                  <a:gd name="connsiteY128" fmla="*/ 1060143 h 2376305"/>
                  <a:gd name="connsiteX129" fmla="*/ 4116388 w 4116702"/>
                  <a:gd name="connsiteY129" fmla="*/ 1061587 h 2376305"/>
                  <a:gd name="connsiteX130" fmla="*/ 4116441 w 4116702"/>
                  <a:gd name="connsiteY130" fmla="*/ 1061828 h 2376305"/>
                  <a:gd name="connsiteX131" fmla="*/ 4116388 w 4116702"/>
                  <a:gd name="connsiteY131" fmla="*/ 1062069 h 2376305"/>
                  <a:gd name="connsiteX132" fmla="*/ 4116702 w 4116702"/>
                  <a:gd name="connsiteY132" fmla="*/ 1063511 h 2376305"/>
                  <a:gd name="connsiteX133" fmla="*/ 4116388 w 4116702"/>
                  <a:gd name="connsiteY133" fmla="*/ 1064955 h 2376305"/>
                  <a:gd name="connsiteX134" fmla="*/ 4116441 w 4116702"/>
                  <a:gd name="connsiteY134" fmla="*/ 1065196 h 2376305"/>
                  <a:gd name="connsiteX135" fmla="*/ 4116388 w 4116702"/>
                  <a:gd name="connsiteY135" fmla="*/ 1065437 h 2376305"/>
                  <a:gd name="connsiteX136" fmla="*/ 4116702 w 4116702"/>
                  <a:gd name="connsiteY136" fmla="*/ 1066880 h 2376305"/>
                  <a:gd name="connsiteX137" fmla="*/ 4116388 w 4116702"/>
                  <a:gd name="connsiteY137" fmla="*/ 1068324 h 2376305"/>
                  <a:gd name="connsiteX138" fmla="*/ 4116441 w 4116702"/>
                  <a:gd name="connsiteY138" fmla="*/ 1068565 h 2376305"/>
                  <a:gd name="connsiteX139" fmla="*/ 4116388 w 4116702"/>
                  <a:gd name="connsiteY139" fmla="*/ 1068806 h 2376305"/>
                  <a:gd name="connsiteX140" fmla="*/ 4116702 w 4116702"/>
                  <a:gd name="connsiteY140" fmla="*/ 1070248 h 2376305"/>
                  <a:gd name="connsiteX141" fmla="*/ 4116388 w 4116702"/>
                  <a:gd name="connsiteY141" fmla="*/ 1071693 h 2376305"/>
                  <a:gd name="connsiteX142" fmla="*/ 4116441 w 4116702"/>
                  <a:gd name="connsiteY142" fmla="*/ 1071934 h 2376305"/>
                  <a:gd name="connsiteX143" fmla="*/ 4116388 w 4116702"/>
                  <a:gd name="connsiteY143" fmla="*/ 1072175 h 2376305"/>
                  <a:gd name="connsiteX144" fmla="*/ 4116702 w 4116702"/>
                  <a:gd name="connsiteY144" fmla="*/ 1073617 h 2376305"/>
                  <a:gd name="connsiteX145" fmla="*/ 4116388 w 4116702"/>
                  <a:gd name="connsiteY145" fmla="*/ 1075061 h 2376305"/>
                  <a:gd name="connsiteX146" fmla="*/ 4116441 w 4116702"/>
                  <a:gd name="connsiteY146" fmla="*/ 1075302 h 2376305"/>
                  <a:gd name="connsiteX147" fmla="*/ 4116388 w 4116702"/>
                  <a:gd name="connsiteY147" fmla="*/ 1075543 h 2376305"/>
                  <a:gd name="connsiteX148" fmla="*/ 4116702 w 4116702"/>
                  <a:gd name="connsiteY148" fmla="*/ 1076986 h 2376305"/>
                  <a:gd name="connsiteX149" fmla="*/ 4116388 w 4116702"/>
                  <a:gd name="connsiteY149" fmla="*/ 1078430 h 2376305"/>
                  <a:gd name="connsiteX150" fmla="*/ 4116441 w 4116702"/>
                  <a:gd name="connsiteY150" fmla="*/ 1078671 h 2376305"/>
                  <a:gd name="connsiteX151" fmla="*/ 4116388 w 4116702"/>
                  <a:gd name="connsiteY151" fmla="*/ 1078912 h 2376305"/>
                  <a:gd name="connsiteX152" fmla="*/ 4116702 w 4116702"/>
                  <a:gd name="connsiteY152" fmla="*/ 1080354 h 2376305"/>
                  <a:gd name="connsiteX153" fmla="*/ 4116388 w 4116702"/>
                  <a:gd name="connsiteY153" fmla="*/ 1081798 h 2376305"/>
                  <a:gd name="connsiteX154" fmla="*/ 4116441 w 4116702"/>
                  <a:gd name="connsiteY154" fmla="*/ 1082039 h 2376305"/>
                  <a:gd name="connsiteX155" fmla="*/ 4116388 w 4116702"/>
                  <a:gd name="connsiteY155" fmla="*/ 1082280 h 2376305"/>
                  <a:gd name="connsiteX156" fmla="*/ 4116702 w 4116702"/>
                  <a:gd name="connsiteY156" fmla="*/ 1083723 h 2376305"/>
                  <a:gd name="connsiteX157" fmla="*/ 4116388 w 4116702"/>
                  <a:gd name="connsiteY157" fmla="*/ 1085167 h 2376305"/>
                  <a:gd name="connsiteX158" fmla="*/ 4116441 w 4116702"/>
                  <a:gd name="connsiteY158" fmla="*/ 1085408 h 2376305"/>
                  <a:gd name="connsiteX159" fmla="*/ 4116388 w 4116702"/>
                  <a:gd name="connsiteY159" fmla="*/ 1085649 h 2376305"/>
                  <a:gd name="connsiteX160" fmla="*/ 4116702 w 4116702"/>
                  <a:gd name="connsiteY160" fmla="*/ 1087091 h 2376305"/>
                  <a:gd name="connsiteX161" fmla="*/ 4116388 w 4116702"/>
                  <a:gd name="connsiteY161" fmla="*/ 1088535 h 2376305"/>
                  <a:gd name="connsiteX162" fmla="*/ 4116441 w 4116702"/>
                  <a:gd name="connsiteY162" fmla="*/ 1088777 h 2376305"/>
                  <a:gd name="connsiteX163" fmla="*/ 4116388 w 4116702"/>
                  <a:gd name="connsiteY163" fmla="*/ 1089018 h 2376305"/>
                  <a:gd name="connsiteX164" fmla="*/ 4116702 w 4116702"/>
                  <a:gd name="connsiteY164" fmla="*/ 1090461 h 2376305"/>
                  <a:gd name="connsiteX165" fmla="*/ 4116388 w 4116702"/>
                  <a:gd name="connsiteY165" fmla="*/ 1091906 h 2376305"/>
                  <a:gd name="connsiteX166" fmla="*/ 4116440 w 4116702"/>
                  <a:gd name="connsiteY166" fmla="*/ 1092146 h 2376305"/>
                  <a:gd name="connsiteX167" fmla="*/ 4116388 w 4116702"/>
                  <a:gd name="connsiteY167" fmla="*/ 1092386 h 2376305"/>
                  <a:gd name="connsiteX168" fmla="*/ 4116702 w 4116702"/>
                  <a:gd name="connsiteY168" fmla="*/ 1093829 h 2376305"/>
                  <a:gd name="connsiteX169" fmla="*/ 4116388 w 4116702"/>
                  <a:gd name="connsiteY169" fmla="*/ 1095275 h 2376305"/>
                  <a:gd name="connsiteX170" fmla="*/ 4116440 w 4116702"/>
                  <a:gd name="connsiteY170" fmla="*/ 1095515 h 2376305"/>
                  <a:gd name="connsiteX171" fmla="*/ 4116388 w 4116702"/>
                  <a:gd name="connsiteY171" fmla="*/ 1095755 h 2376305"/>
                  <a:gd name="connsiteX172" fmla="*/ 4116702 w 4116702"/>
                  <a:gd name="connsiteY172" fmla="*/ 1097198 h 2376305"/>
                  <a:gd name="connsiteX173" fmla="*/ 4116388 w 4116702"/>
                  <a:gd name="connsiteY173" fmla="*/ 1098643 h 2376305"/>
                  <a:gd name="connsiteX174" fmla="*/ 4116440 w 4116702"/>
                  <a:gd name="connsiteY174" fmla="*/ 1098883 h 2376305"/>
                  <a:gd name="connsiteX175" fmla="*/ 4116388 w 4116702"/>
                  <a:gd name="connsiteY175" fmla="*/ 1099123 h 2376305"/>
                  <a:gd name="connsiteX176" fmla="*/ 4116702 w 4116702"/>
                  <a:gd name="connsiteY176" fmla="*/ 1100567 h 2376305"/>
                  <a:gd name="connsiteX177" fmla="*/ 4116388 w 4116702"/>
                  <a:gd name="connsiteY177" fmla="*/ 1102012 h 2376305"/>
                  <a:gd name="connsiteX178" fmla="*/ 4116440 w 4116702"/>
                  <a:gd name="connsiteY178" fmla="*/ 1102252 h 2376305"/>
                  <a:gd name="connsiteX179" fmla="*/ 4116388 w 4116702"/>
                  <a:gd name="connsiteY179" fmla="*/ 1102492 h 2376305"/>
                  <a:gd name="connsiteX180" fmla="*/ 4116702 w 4116702"/>
                  <a:gd name="connsiteY180" fmla="*/ 1103935 h 2376305"/>
                  <a:gd name="connsiteX181" fmla="*/ 4116388 w 4116702"/>
                  <a:gd name="connsiteY181" fmla="*/ 1105380 h 2376305"/>
                  <a:gd name="connsiteX182" fmla="*/ 4116440 w 4116702"/>
                  <a:gd name="connsiteY182" fmla="*/ 1105620 h 2376305"/>
                  <a:gd name="connsiteX183" fmla="*/ 4116388 w 4116702"/>
                  <a:gd name="connsiteY183" fmla="*/ 1105860 h 2376305"/>
                  <a:gd name="connsiteX184" fmla="*/ 4116702 w 4116702"/>
                  <a:gd name="connsiteY184" fmla="*/ 1107304 h 2376305"/>
                  <a:gd name="connsiteX185" fmla="*/ 4116388 w 4116702"/>
                  <a:gd name="connsiteY185" fmla="*/ 1108749 h 2376305"/>
                  <a:gd name="connsiteX186" fmla="*/ 4116440 w 4116702"/>
                  <a:gd name="connsiteY186" fmla="*/ 1108989 h 2376305"/>
                  <a:gd name="connsiteX187" fmla="*/ 4116388 w 4116702"/>
                  <a:gd name="connsiteY187" fmla="*/ 1109229 h 2376305"/>
                  <a:gd name="connsiteX188" fmla="*/ 4116702 w 4116702"/>
                  <a:gd name="connsiteY188" fmla="*/ 1110673 h 2376305"/>
                  <a:gd name="connsiteX189" fmla="*/ 4116388 w 4116702"/>
                  <a:gd name="connsiteY189" fmla="*/ 1112118 h 2376305"/>
                  <a:gd name="connsiteX190" fmla="*/ 4116441 w 4116702"/>
                  <a:gd name="connsiteY190" fmla="*/ 1112358 h 2376305"/>
                  <a:gd name="connsiteX191" fmla="*/ 4116388 w 4116702"/>
                  <a:gd name="connsiteY191" fmla="*/ 1112600 h 2376305"/>
                  <a:gd name="connsiteX192" fmla="*/ 4116702 w 4116702"/>
                  <a:gd name="connsiteY192" fmla="*/ 1114042 h 2376305"/>
                  <a:gd name="connsiteX193" fmla="*/ 4116388 w 4116702"/>
                  <a:gd name="connsiteY193" fmla="*/ 1115486 h 2376305"/>
                  <a:gd name="connsiteX194" fmla="*/ 4116441 w 4116702"/>
                  <a:gd name="connsiteY194" fmla="*/ 1115727 h 2376305"/>
                  <a:gd name="connsiteX195" fmla="*/ 4116388 w 4116702"/>
                  <a:gd name="connsiteY195" fmla="*/ 1115968 h 2376305"/>
                  <a:gd name="connsiteX196" fmla="*/ 4116702 w 4116702"/>
                  <a:gd name="connsiteY196" fmla="*/ 1117411 h 2376305"/>
                  <a:gd name="connsiteX197" fmla="*/ 4116388 w 4116702"/>
                  <a:gd name="connsiteY197" fmla="*/ 1118855 h 2376305"/>
                  <a:gd name="connsiteX198" fmla="*/ 4116441 w 4116702"/>
                  <a:gd name="connsiteY198" fmla="*/ 1119096 h 2376305"/>
                  <a:gd name="connsiteX199" fmla="*/ 4116388 w 4116702"/>
                  <a:gd name="connsiteY199" fmla="*/ 1119337 h 2376305"/>
                  <a:gd name="connsiteX200" fmla="*/ 4116702 w 4116702"/>
                  <a:gd name="connsiteY200" fmla="*/ 1120779 h 2376305"/>
                  <a:gd name="connsiteX201" fmla="*/ 4116388 w 4116702"/>
                  <a:gd name="connsiteY201" fmla="*/ 1122223 h 2376305"/>
                  <a:gd name="connsiteX202" fmla="*/ 4116441 w 4116702"/>
                  <a:gd name="connsiteY202" fmla="*/ 1122464 h 2376305"/>
                  <a:gd name="connsiteX203" fmla="*/ 4116388 w 4116702"/>
                  <a:gd name="connsiteY203" fmla="*/ 1122705 h 2376305"/>
                  <a:gd name="connsiteX204" fmla="*/ 4116702 w 4116702"/>
                  <a:gd name="connsiteY204" fmla="*/ 1124148 h 2376305"/>
                  <a:gd name="connsiteX205" fmla="*/ 4116388 w 4116702"/>
                  <a:gd name="connsiteY205" fmla="*/ 1125592 h 2376305"/>
                  <a:gd name="connsiteX206" fmla="*/ 4116441 w 4116702"/>
                  <a:gd name="connsiteY206" fmla="*/ 1125833 h 2376305"/>
                  <a:gd name="connsiteX207" fmla="*/ 4116388 w 4116702"/>
                  <a:gd name="connsiteY207" fmla="*/ 1126074 h 2376305"/>
                  <a:gd name="connsiteX208" fmla="*/ 4116702 w 4116702"/>
                  <a:gd name="connsiteY208" fmla="*/ 1127516 h 2376305"/>
                  <a:gd name="connsiteX209" fmla="*/ 4116388 w 4116702"/>
                  <a:gd name="connsiteY209" fmla="*/ 1128960 h 2376305"/>
                  <a:gd name="connsiteX210" fmla="*/ 4116441 w 4116702"/>
                  <a:gd name="connsiteY210" fmla="*/ 1129201 h 2376305"/>
                  <a:gd name="connsiteX211" fmla="*/ 4116388 w 4116702"/>
                  <a:gd name="connsiteY211" fmla="*/ 1129442 h 2376305"/>
                  <a:gd name="connsiteX212" fmla="*/ 4116702 w 4116702"/>
                  <a:gd name="connsiteY212" fmla="*/ 1130885 h 2376305"/>
                  <a:gd name="connsiteX213" fmla="*/ 4116388 w 4116702"/>
                  <a:gd name="connsiteY213" fmla="*/ 1132329 h 2376305"/>
                  <a:gd name="connsiteX214" fmla="*/ 4116441 w 4116702"/>
                  <a:gd name="connsiteY214" fmla="*/ 1132570 h 2376305"/>
                  <a:gd name="connsiteX215" fmla="*/ 4116388 w 4116702"/>
                  <a:gd name="connsiteY215" fmla="*/ 1132811 h 2376305"/>
                  <a:gd name="connsiteX216" fmla="*/ 4116702 w 4116702"/>
                  <a:gd name="connsiteY216" fmla="*/ 1134254 h 2376305"/>
                  <a:gd name="connsiteX217" fmla="*/ 4116388 w 4116702"/>
                  <a:gd name="connsiteY217" fmla="*/ 1135698 h 2376305"/>
                  <a:gd name="connsiteX218" fmla="*/ 4116441 w 4116702"/>
                  <a:gd name="connsiteY218" fmla="*/ 1135939 h 2376305"/>
                  <a:gd name="connsiteX219" fmla="*/ 4116388 w 4116702"/>
                  <a:gd name="connsiteY219" fmla="*/ 1136180 h 2376305"/>
                  <a:gd name="connsiteX220" fmla="*/ 4116702 w 4116702"/>
                  <a:gd name="connsiteY220" fmla="*/ 1137622 h 2376305"/>
                  <a:gd name="connsiteX221" fmla="*/ 4116388 w 4116702"/>
                  <a:gd name="connsiteY221" fmla="*/ 1139066 h 2376305"/>
                  <a:gd name="connsiteX222" fmla="*/ 4116441 w 4116702"/>
                  <a:gd name="connsiteY222" fmla="*/ 1139307 h 2376305"/>
                  <a:gd name="connsiteX223" fmla="*/ 4116388 w 4116702"/>
                  <a:gd name="connsiteY223" fmla="*/ 1139548 h 2376305"/>
                  <a:gd name="connsiteX224" fmla="*/ 4116702 w 4116702"/>
                  <a:gd name="connsiteY224" fmla="*/ 1140991 h 2376305"/>
                  <a:gd name="connsiteX225" fmla="*/ 4116388 w 4116702"/>
                  <a:gd name="connsiteY225" fmla="*/ 1142435 h 2376305"/>
                  <a:gd name="connsiteX226" fmla="*/ 4116441 w 4116702"/>
                  <a:gd name="connsiteY226" fmla="*/ 1142676 h 2376305"/>
                  <a:gd name="connsiteX227" fmla="*/ 4116388 w 4116702"/>
                  <a:gd name="connsiteY227" fmla="*/ 1142917 h 2376305"/>
                  <a:gd name="connsiteX228" fmla="*/ 4116702 w 4116702"/>
                  <a:gd name="connsiteY228" fmla="*/ 1144359 h 2376305"/>
                  <a:gd name="connsiteX229" fmla="*/ 4116388 w 4116702"/>
                  <a:gd name="connsiteY229" fmla="*/ 1145803 h 2376305"/>
                  <a:gd name="connsiteX230" fmla="*/ 4116441 w 4116702"/>
                  <a:gd name="connsiteY230" fmla="*/ 1146044 h 2376305"/>
                  <a:gd name="connsiteX231" fmla="*/ 4116388 w 4116702"/>
                  <a:gd name="connsiteY231" fmla="*/ 1146285 h 2376305"/>
                  <a:gd name="connsiteX232" fmla="*/ 4116702 w 4116702"/>
                  <a:gd name="connsiteY232" fmla="*/ 1147728 h 2376305"/>
                  <a:gd name="connsiteX233" fmla="*/ 4116388 w 4116702"/>
                  <a:gd name="connsiteY233" fmla="*/ 1149172 h 2376305"/>
                  <a:gd name="connsiteX234" fmla="*/ 4116441 w 4116702"/>
                  <a:gd name="connsiteY234" fmla="*/ 1149413 h 2376305"/>
                  <a:gd name="connsiteX235" fmla="*/ 4116388 w 4116702"/>
                  <a:gd name="connsiteY235" fmla="*/ 1149654 h 2376305"/>
                  <a:gd name="connsiteX236" fmla="*/ 4116702 w 4116702"/>
                  <a:gd name="connsiteY236" fmla="*/ 1151097 h 2376305"/>
                  <a:gd name="connsiteX237" fmla="*/ 4116388 w 4116702"/>
                  <a:gd name="connsiteY237" fmla="*/ 1152542 h 2376305"/>
                  <a:gd name="connsiteX238" fmla="*/ 4116440 w 4116702"/>
                  <a:gd name="connsiteY238" fmla="*/ 1152782 h 2376305"/>
                  <a:gd name="connsiteX239" fmla="*/ 4116388 w 4116702"/>
                  <a:gd name="connsiteY239" fmla="*/ 1153023 h 2376305"/>
                  <a:gd name="connsiteX240" fmla="*/ 4116702 w 4116702"/>
                  <a:gd name="connsiteY240" fmla="*/ 1154466 h 2376305"/>
                  <a:gd name="connsiteX241" fmla="*/ 4116388 w 4116702"/>
                  <a:gd name="connsiteY241" fmla="*/ 1155911 h 2376305"/>
                  <a:gd name="connsiteX242" fmla="*/ 4116440 w 4116702"/>
                  <a:gd name="connsiteY242" fmla="*/ 1156151 h 2376305"/>
                  <a:gd name="connsiteX243" fmla="*/ 4116388 w 4116702"/>
                  <a:gd name="connsiteY243" fmla="*/ 1156391 h 2376305"/>
                  <a:gd name="connsiteX244" fmla="*/ 4116702 w 4116702"/>
                  <a:gd name="connsiteY244" fmla="*/ 1157835 h 2376305"/>
                  <a:gd name="connsiteX245" fmla="*/ 4116388 w 4116702"/>
                  <a:gd name="connsiteY245" fmla="*/ 1159280 h 2376305"/>
                  <a:gd name="connsiteX246" fmla="*/ 4116440 w 4116702"/>
                  <a:gd name="connsiteY246" fmla="*/ 1159520 h 2376305"/>
                  <a:gd name="connsiteX247" fmla="*/ 4116388 w 4116702"/>
                  <a:gd name="connsiteY247" fmla="*/ 1159760 h 2376305"/>
                  <a:gd name="connsiteX248" fmla="*/ 4116702 w 4116702"/>
                  <a:gd name="connsiteY248" fmla="*/ 1161203 h 2376305"/>
                  <a:gd name="connsiteX249" fmla="*/ 4116388 w 4116702"/>
                  <a:gd name="connsiteY249" fmla="*/ 1162648 h 2376305"/>
                  <a:gd name="connsiteX250" fmla="*/ 4116440 w 4116702"/>
                  <a:gd name="connsiteY250" fmla="*/ 1162888 h 2376305"/>
                  <a:gd name="connsiteX251" fmla="*/ 4116388 w 4116702"/>
                  <a:gd name="connsiteY251" fmla="*/ 1163128 h 2376305"/>
                  <a:gd name="connsiteX252" fmla="*/ 4116702 w 4116702"/>
                  <a:gd name="connsiteY252" fmla="*/ 1164573 h 2376305"/>
                  <a:gd name="connsiteX253" fmla="*/ 4116388 w 4116702"/>
                  <a:gd name="connsiteY253" fmla="*/ 1166017 h 2376305"/>
                  <a:gd name="connsiteX254" fmla="*/ 4116441 w 4116702"/>
                  <a:gd name="connsiteY254" fmla="*/ 1166258 h 2376305"/>
                  <a:gd name="connsiteX255" fmla="*/ 4116388 w 4116702"/>
                  <a:gd name="connsiteY255" fmla="*/ 1166499 h 2376305"/>
                  <a:gd name="connsiteX256" fmla="*/ 4116702 w 4116702"/>
                  <a:gd name="connsiteY256" fmla="*/ 1167941 h 2376305"/>
                  <a:gd name="connsiteX257" fmla="*/ 4116388 w 4116702"/>
                  <a:gd name="connsiteY257" fmla="*/ 1169385 h 2376305"/>
                  <a:gd name="connsiteX258" fmla="*/ 4116441 w 4116702"/>
                  <a:gd name="connsiteY258" fmla="*/ 1169626 h 2376305"/>
                  <a:gd name="connsiteX259" fmla="*/ 4116388 w 4116702"/>
                  <a:gd name="connsiteY259" fmla="*/ 1169867 h 2376305"/>
                  <a:gd name="connsiteX260" fmla="*/ 4116702 w 4116702"/>
                  <a:gd name="connsiteY260" fmla="*/ 1171310 h 2376305"/>
                  <a:gd name="connsiteX261" fmla="*/ 4116388 w 4116702"/>
                  <a:gd name="connsiteY261" fmla="*/ 1172754 h 2376305"/>
                  <a:gd name="connsiteX262" fmla="*/ 4116441 w 4116702"/>
                  <a:gd name="connsiteY262" fmla="*/ 1172995 h 2376305"/>
                  <a:gd name="connsiteX263" fmla="*/ 4116388 w 4116702"/>
                  <a:gd name="connsiteY263" fmla="*/ 1173236 h 2376305"/>
                  <a:gd name="connsiteX264" fmla="*/ 4116702 w 4116702"/>
                  <a:gd name="connsiteY264" fmla="*/ 1174678 h 2376305"/>
                  <a:gd name="connsiteX265" fmla="*/ 4116388 w 4116702"/>
                  <a:gd name="connsiteY265" fmla="*/ 1176123 h 2376305"/>
                  <a:gd name="connsiteX266" fmla="*/ 4116441 w 4116702"/>
                  <a:gd name="connsiteY266" fmla="*/ 1176364 h 2376305"/>
                  <a:gd name="connsiteX267" fmla="*/ 4116388 w 4116702"/>
                  <a:gd name="connsiteY267" fmla="*/ 1176605 h 2376305"/>
                  <a:gd name="connsiteX268" fmla="*/ 4116702 w 4116702"/>
                  <a:gd name="connsiteY268" fmla="*/ 1178047 h 2376305"/>
                  <a:gd name="connsiteX269" fmla="*/ 4116388 w 4116702"/>
                  <a:gd name="connsiteY269" fmla="*/ 1179491 h 2376305"/>
                  <a:gd name="connsiteX270" fmla="*/ 4116441 w 4116702"/>
                  <a:gd name="connsiteY270" fmla="*/ 1179732 h 2376305"/>
                  <a:gd name="connsiteX271" fmla="*/ 4116388 w 4116702"/>
                  <a:gd name="connsiteY271" fmla="*/ 1179973 h 2376305"/>
                  <a:gd name="connsiteX272" fmla="*/ 4116702 w 4116702"/>
                  <a:gd name="connsiteY272" fmla="*/ 1181416 h 2376305"/>
                  <a:gd name="connsiteX273" fmla="*/ 4116388 w 4116702"/>
                  <a:gd name="connsiteY273" fmla="*/ 1182860 h 2376305"/>
                  <a:gd name="connsiteX274" fmla="*/ 4116441 w 4116702"/>
                  <a:gd name="connsiteY274" fmla="*/ 1183101 h 2376305"/>
                  <a:gd name="connsiteX275" fmla="*/ 4116388 w 4116702"/>
                  <a:gd name="connsiteY275" fmla="*/ 1183342 h 2376305"/>
                  <a:gd name="connsiteX276" fmla="*/ 4116702 w 4116702"/>
                  <a:gd name="connsiteY276" fmla="*/ 1184784 h 2376305"/>
                  <a:gd name="connsiteX277" fmla="*/ 4116388 w 4116702"/>
                  <a:gd name="connsiteY277" fmla="*/ 1186228 h 2376305"/>
                  <a:gd name="connsiteX278" fmla="*/ 4116441 w 4116702"/>
                  <a:gd name="connsiteY278" fmla="*/ 1186469 h 2376305"/>
                  <a:gd name="connsiteX279" fmla="*/ 4116388 w 4116702"/>
                  <a:gd name="connsiteY279" fmla="*/ 1186710 h 2376305"/>
                  <a:gd name="connsiteX280" fmla="*/ 4116702 w 4116702"/>
                  <a:gd name="connsiteY280" fmla="*/ 1188153 h 2376305"/>
                  <a:gd name="connsiteX281" fmla="*/ 4116388 w 4116702"/>
                  <a:gd name="connsiteY281" fmla="*/ 1189597 h 2376305"/>
                  <a:gd name="connsiteX282" fmla="*/ 4116441 w 4116702"/>
                  <a:gd name="connsiteY282" fmla="*/ 1189838 h 2376305"/>
                  <a:gd name="connsiteX283" fmla="*/ 4116388 w 4116702"/>
                  <a:gd name="connsiteY283" fmla="*/ 1190079 h 2376305"/>
                  <a:gd name="connsiteX284" fmla="*/ 4116702 w 4116702"/>
                  <a:gd name="connsiteY284" fmla="*/ 1191521 h 2376305"/>
                  <a:gd name="connsiteX285" fmla="*/ 4116388 w 4116702"/>
                  <a:gd name="connsiteY285" fmla="*/ 1192966 h 2376305"/>
                  <a:gd name="connsiteX286" fmla="*/ 4116441 w 4116702"/>
                  <a:gd name="connsiteY286" fmla="*/ 1193206 h 2376305"/>
                  <a:gd name="connsiteX287" fmla="*/ 4116388 w 4116702"/>
                  <a:gd name="connsiteY287" fmla="*/ 1193448 h 2376305"/>
                  <a:gd name="connsiteX288" fmla="*/ 4116702 w 4116702"/>
                  <a:gd name="connsiteY288" fmla="*/ 1194890 h 2376305"/>
                  <a:gd name="connsiteX289" fmla="*/ 4116388 w 4116702"/>
                  <a:gd name="connsiteY289" fmla="*/ 1196334 h 2376305"/>
                  <a:gd name="connsiteX290" fmla="*/ 4116441 w 4116702"/>
                  <a:gd name="connsiteY290" fmla="*/ 1196575 h 2376305"/>
                  <a:gd name="connsiteX291" fmla="*/ 4116388 w 4116702"/>
                  <a:gd name="connsiteY291" fmla="*/ 1196816 h 2376305"/>
                  <a:gd name="connsiteX292" fmla="*/ 4116702 w 4116702"/>
                  <a:gd name="connsiteY292" fmla="*/ 1198259 h 2376305"/>
                  <a:gd name="connsiteX293" fmla="*/ 4116388 w 4116702"/>
                  <a:gd name="connsiteY293" fmla="*/ 1199703 h 2376305"/>
                  <a:gd name="connsiteX294" fmla="*/ 4116441 w 4116702"/>
                  <a:gd name="connsiteY294" fmla="*/ 1199943 h 2376305"/>
                  <a:gd name="connsiteX295" fmla="*/ 4116388 w 4116702"/>
                  <a:gd name="connsiteY295" fmla="*/ 1200185 h 2376305"/>
                  <a:gd name="connsiteX296" fmla="*/ 4116702 w 4116702"/>
                  <a:gd name="connsiteY296" fmla="*/ 1201627 h 2376305"/>
                  <a:gd name="connsiteX297" fmla="*/ 4116388 w 4116702"/>
                  <a:gd name="connsiteY297" fmla="*/ 1203071 h 2376305"/>
                  <a:gd name="connsiteX298" fmla="*/ 4116441 w 4116702"/>
                  <a:gd name="connsiteY298" fmla="*/ 1203312 h 2376305"/>
                  <a:gd name="connsiteX299" fmla="*/ 4116388 w 4116702"/>
                  <a:gd name="connsiteY299" fmla="*/ 1203553 h 2376305"/>
                  <a:gd name="connsiteX300" fmla="*/ 4116702 w 4116702"/>
                  <a:gd name="connsiteY300" fmla="*/ 1204996 h 2376305"/>
                  <a:gd name="connsiteX301" fmla="*/ 4116388 w 4116702"/>
                  <a:gd name="connsiteY301" fmla="*/ 1206440 h 2376305"/>
                  <a:gd name="connsiteX302" fmla="*/ 4116441 w 4116702"/>
                  <a:gd name="connsiteY302" fmla="*/ 1206681 h 2376305"/>
                  <a:gd name="connsiteX303" fmla="*/ 4116388 w 4116702"/>
                  <a:gd name="connsiteY303" fmla="*/ 1206922 h 2376305"/>
                  <a:gd name="connsiteX304" fmla="*/ 4116702 w 4116702"/>
                  <a:gd name="connsiteY304" fmla="*/ 1208364 h 2376305"/>
                  <a:gd name="connsiteX305" fmla="*/ 4116388 w 4116702"/>
                  <a:gd name="connsiteY305" fmla="*/ 1209808 h 2376305"/>
                  <a:gd name="connsiteX306" fmla="*/ 4116441 w 4116702"/>
                  <a:gd name="connsiteY306" fmla="*/ 1210049 h 2376305"/>
                  <a:gd name="connsiteX307" fmla="*/ 4116388 w 4116702"/>
                  <a:gd name="connsiteY307" fmla="*/ 1210290 h 2376305"/>
                  <a:gd name="connsiteX308" fmla="*/ 4116702 w 4116702"/>
                  <a:gd name="connsiteY308" fmla="*/ 1211734 h 2376305"/>
                  <a:gd name="connsiteX309" fmla="*/ 4116388 w 4116702"/>
                  <a:gd name="connsiteY309" fmla="*/ 1213179 h 2376305"/>
                  <a:gd name="connsiteX310" fmla="*/ 4116440 w 4116702"/>
                  <a:gd name="connsiteY310" fmla="*/ 1213419 h 2376305"/>
                  <a:gd name="connsiteX311" fmla="*/ 4116388 w 4116702"/>
                  <a:gd name="connsiteY311" fmla="*/ 1213659 h 2376305"/>
                  <a:gd name="connsiteX312" fmla="*/ 4116702 w 4116702"/>
                  <a:gd name="connsiteY312" fmla="*/ 1215102 h 2376305"/>
                  <a:gd name="connsiteX313" fmla="*/ 4116388 w 4116702"/>
                  <a:gd name="connsiteY313" fmla="*/ 1216548 h 2376305"/>
                  <a:gd name="connsiteX314" fmla="*/ 4116440 w 4116702"/>
                  <a:gd name="connsiteY314" fmla="*/ 1216787 h 2376305"/>
                  <a:gd name="connsiteX315" fmla="*/ 4116388 w 4116702"/>
                  <a:gd name="connsiteY315" fmla="*/ 1217028 h 2376305"/>
                  <a:gd name="connsiteX316" fmla="*/ 4116702 w 4116702"/>
                  <a:gd name="connsiteY316" fmla="*/ 1218472 h 2376305"/>
                  <a:gd name="connsiteX317" fmla="*/ 4116388 w 4116702"/>
                  <a:gd name="connsiteY317" fmla="*/ 1219916 h 2376305"/>
                  <a:gd name="connsiteX318" fmla="*/ 4116441 w 4116702"/>
                  <a:gd name="connsiteY318" fmla="*/ 1220157 h 2376305"/>
                  <a:gd name="connsiteX319" fmla="*/ 4116388 w 4116702"/>
                  <a:gd name="connsiteY319" fmla="*/ 1220398 h 2376305"/>
                  <a:gd name="connsiteX320" fmla="*/ 4116702 w 4116702"/>
                  <a:gd name="connsiteY320" fmla="*/ 1221841 h 2376305"/>
                  <a:gd name="connsiteX321" fmla="*/ 4116388 w 4116702"/>
                  <a:gd name="connsiteY321" fmla="*/ 1223285 h 2376305"/>
                  <a:gd name="connsiteX322" fmla="*/ 4116441 w 4116702"/>
                  <a:gd name="connsiteY322" fmla="*/ 1223526 h 2376305"/>
                  <a:gd name="connsiteX323" fmla="*/ 4116388 w 4116702"/>
                  <a:gd name="connsiteY323" fmla="*/ 1223767 h 2376305"/>
                  <a:gd name="connsiteX324" fmla="*/ 4116702 w 4116702"/>
                  <a:gd name="connsiteY324" fmla="*/ 1225209 h 2376305"/>
                  <a:gd name="connsiteX325" fmla="*/ 4116388 w 4116702"/>
                  <a:gd name="connsiteY325" fmla="*/ 1226653 h 2376305"/>
                  <a:gd name="connsiteX326" fmla="*/ 4116441 w 4116702"/>
                  <a:gd name="connsiteY326" fmla="*/ 1226894 h 2376305"/>
                  <a:gd name="connsiteX327" fmla="*/ 4116388 w 4116702"/>
                  <a:gd name="connsiteY327" fmla="*/ 1227135 h 2376305"/>
                  <a:gd name="connsiteX328" fmla="*/ 4116702 w 4116702"/>
                  <a:gd name="connsiteY328" fmla="*/ 1228578 h 2376305"/>
                  <a:gd name="connsiteX329" fmla="*/ 4116388 w 4116702"/>
                  <a:gd name="connsiteY329" fmla="*/ 1230022 h 2376305"/>
                  <a:gd name="connsiteX330" fmla="*/ 4116441 w 4116702"/>
                  <a:gd name="connsiteY330" fmla="*/ 1230263 h 2376305"/>
                  <a:gd name="connsiteX331" fmla="*/ 4116388 w 4116702"/>
                  <a:gd name="connsiteY331" fmla="*/ 1230504 h 2376305"/>
                  <a:gd name="connsiteX332" fmla="*/ 4116702 w 4116702"/>
                  <a:gd name="connsiteY332" fmla="*/ 1231946 h 2376305"/>
                  <a:gd name="connsiteX333" fmla="*/ 4116388 w 4116702"/>
                  <a:gd name="connsiteY333" fmla="*/ 1233390 h 2376305"/>
                  <a:gd name="connsiteX334" fmla="*/ 4116441 w 4116702"/>
                  <a:gd name="connsiteY334" fmla="*/ 1233631 h 2376305"/>
                  <a:gd name="connsiteX335" fmla="*/ 4116388 w 4116702"/>
                  <a:gd name="connsiteY335" fmla="*/ 1233872 h 2376305"/>
                  <a:gd name="connsiteX336" fmla="*/ 4116702 w 4116702"/>
                  <a:gd name="connsiteY336" fmla="*/ 1235315 h 2376305"/>
                  <a:gd name="connsiteX337" fmla="*/ 4116388 w 4116702"/>
                  <a:gd name="connsiteY337" fmla="*/ 1236759 h 2376305"/>
                  <a:gd name="connsiteX338" fmla="*/ 4116441 w 4116702"/>
                  <a:gd name="connsiteY338" fmla="*/ 1237000 h 2376305"/>
                  <a:gd name="connsiteX339" fmla="*/ 4116388 w 4116702"/>
                  <a:gd name="connsiteY339" fmla="*/ 1237241 h 2376305"/>
                  <a:gd name="connsiteX340" fmla="*/ 4116702 w 4116702"/>
                  <a:gd name="connsiteY340" fmla="*/ 1238684 h 2376305"/>
                  <a:gd name="connsiteX341" fmla="*/ 4116388 w 4116702"/>
                  <a:gd name="connsiteY341" fmla="*/ 1240128 h 2376305"/>
                  <a:gd name="connsiteX342" fmla="*/ 4116441 w 4116702"/>
                  <a:gd name="connsiteY342" fmla="*/ 1240368 h 2376305"/>
                  <a:gd name="connsiteX343" fmla="*/ 4116388 w 4116702"/>
                  <a:gd name="connsiteY343" fmla="*/ 1240610 h 2376305"/>
                  <a:gd name="connsiteX344" fmla="*/ 4116702 w 4116702"/>
                  <a:gd name="connsiteY344" fmla="*/ 1242052 h 2376305"/>
                  <a:gd name="connsiteX345" fmla="*/ 4116388 w 4116702"/>
                  <a:gd name="connsiteY345" fmla="*/ 1243496 h 2376305"/>
                  <a:gd name="connsiteX346" fmla="*/ 4116441 w 4116702"/>
                  <a:gd name="connsiteY346" fmla="*/ 1243737 h 2376305"/>
                  <a:gd name="connsiteX347" fmla="*/ 4116388 w 4116702"/>
                  <a:gd name="connsiteY347" fmla="*/ 1243978 h 2376305"/>
                  <a:gd name="connsiteX348" fmla="*/ 4116702 w 4116702"/>
                  <a:gd name="connsiteY348" fmla="*/ 1245421 h 2376305"/>
                  <a:gd name="connsiteX349" fmla="*/ 4116388 w 4116702"/>
                  <a:gd name="connsiteY349" fmla="*/ 1246865 h 2376305"/>
                  <a:gd name="connsiteX350" fmla="*/ 4116441 w 4116702"/>
                  <a:gd name="connsiteY350" fmla="*/ 1247106 h 2376305"/>
                  <a:gd name="connsiteX351" fmla="*/ 4116388 w 4116702"/>
                  <a:gd name="connsiteY351" fmla="*/ 1247347 h 2376305"/>
                  <a:gd name="connsiteX352" fmla="*/ 4116702 w 4116702"/>
                  <a:gd name="connsiteY352" fmla="*/ 1248789 h 2376305"/>
                  <a:gd name="connsiteX353" fmla="*/ 4116388 w 4116702"/>
                  <a:gd name="connsiteY353" fmla="*/ 1250233 h 2376305"/>
                  <a:gd name="connsiteX354" fmla="*/ 4116441 w 4116702"/>
                  <a:gd name="connsiteY354" fmla="*/ 1250474 h 2376305"/>
                  <a:gd name="connsiteX355" fmla="*/ 4116388 w 4116702"/>
                  <a:gd name="connsiteY355" fmla="*/ 1250715 h 2376305"/>
                  <a:gd name="connsiteX356" fmla="*/ 4116702 w 4116702"/>
                  <a:gd name="connsiteY356" fmla="*/ 1252158 h 2376305"/>
                  <a:gd name="connsiteX357" fmla="*/ 4116388 w 4116702"/>
                  <a:gd name="connsiteY357" fmla="*/ 1253602 h 2376305"/>
                  <a:gd name="connsiteX358" fmla="*/ 4116441 w 4116702"/>
                  <a:gd name="connsiteY358" fmla="*/ 1253843 h 2376305"/>
                  <a:gd name="connsiteX359" fmla="*/ 4116388 w 4116702"/>
                  <a:gd name="connsiteY359" fmla="*/ 1254084 h 2376305"/>
                  <a:gd name="connsiteX360" fmla="*/ 4116702 w 4116702"/>
                  <a:gd name="connsiteY360" fmla="*/ 1255526 h 2376305"/>
                  <a:gd name="connsiteX361" fmla="*/ 4116388 w 4116702"/>
                  <a:gd name="connsiteY361" fmla="*/ 1256971 h 2376305"/>
                  <a:gd name="connsiteX362" fmla="*/ 4116441 w 4116702"/>
                  <a:gd name="connsiteY362" fmla="*/ 1257211 h 2376305"/>
                  <a:gd name="connsiteX363" fmla="*/ 4116388 w 4116702"/>
                  <a:gd name="connsiteY363" fmla="*/ 1257453 h 2376305"/>
                  <a:gd name="connsiteX364" fmla="*/ 4116702 w 4116702"/>
                  <a:gd name="connsiteY364" fmla="*/ 1258895 h 2376305"/>
                  <a:gd name="connsiteX365" fmla="*/ 4116388 w 4116702"/>
                  <a:gd name="connsiteY365" fmla="*/ 1260339 h 2376305"/>
                  <a:gd name="connsiteX366" fmla="*/ 4116441 w 4116702"/>
                  <a:gd name="connsiteY366" fmla="*/ 1260580 h 2376305"/>
                  <a:gd name="connsiteX367" fmla="*/ 4116388 w 4116702"/>
                  <a:gd name="connsiteY367" fmla="*/ 1260821 h 2376305"/>
                  <a:gd name="connsiteX368" fmla="*/ 4116702 w 4116702"/>
                  <a:gd name="connsiteY368" fmla="*/ 1262264 h 2376305"/>
                  <a:gd name="connsiteX369" fmla="*/ 4116388 w 4116702"/>
                  <a:gd name="connsiteY369" fmla="*/ 1263708 h 2376305"/>
                  <a:gd name="connsiteX370" fmla="*/ 4116441 w 4116702"/>
                  <a:gd name="connsiteY370" fmla="*/ 1263949 h 2376305"/>
                  <a:gd name="connsiteX371" fmla="*/ 4116388 w 4116702"/>
                  <a:gd name="connsiteY371" fmla="*/ 1264190 h 2376305"/>
                  <a:gd name="connsiteX372" fmla="*/ 4116702 w 4116702"/>
                  <a:gd name="connsiteY372" fmla="*/ 1265633 h 2376305"/>
                  <a:gd name="connsiteX373" fmla="*/ 4116388 w 4116702"/>
                  <a:gd name="connsiteY373" fmla="*/ 1267078 h 2376305"/>
                  <a:gd name="connsiteX374" fmla="*/ 4116440 w 4116702"/>
                  <a:gd name="connsiteY374" fmla="*/ 1267318 h 2376305"/>
                  <a:gd name="connsiteX375" fmla="*/ 4116388 w 4116702"/>
                  <a:gd name="connsiteY375" fmla="*/ 1267558 h 2376305"/>
                  <a:gd name="connsiteX376" fmla="*/ 4116702 w 4116702"/>
                  <a:gd name="connsiteY376" fmla="*/ 1269002 h 2376305"/>
                  <a:gd name="connsiteX377" fmla="*/ 4116388 w 4116702"/>
                  <a:gd name="connsiteY377" fmla="*/ 1270447 h 2376305"/>
                  <a:gd name="connsiteX378" fmla="*/ 4116440 w 4116702"/>
                  <a:gd name="connsiteY378" fmla="*/ 1270687 h 2376305"/>
                  <a:gd name="connsiteX379" fmla="*/ 4116388 w 4116702"/>
                  <a:gd name="connsiteY379" fmla="*/ 1270927 h 2376305"/>
                  <a:gd name="connsiteX380" fmla="*/ 4116702 w 4116702"/>
                  <a:gd name="connsiteY380" fmla="*/ 1272370 h 2376305"/>
                  <a:gd name="connsiteX381" fmla="*/ 4116388 w 4116702"/>
                  <a:gd name="connsiteY381" fmla="*/ 1273815 h 2376305"/>
                  <a:gd name="connsiteX382" fmla="*/ 4116440 w 4116702"/>
                  <a:gd name="connsiteY382" fmla="*/ 1274055 h 2376305"/>
                  <a:gd name="connsiteX383" fmla="*/ 4116388 w 4116702"/>
                  <a:gd name="connsiteY383" fmla="*/ 1274296 h 2376305"/>
                  <a:gd name="connsiteX384" fmla="*/ 4116702 w 4116702"/>
                  <a:gd name="connsiteY384" fmla="*/ 1275739 h 2376305"/>
                  <a:gd name="connsiteX385" fmla="*/ 4116388 w 4116702"/>
                  <a:gd name="connsiteY385" fmla="*/ 1277184 h 2376305"/>
                  <a:gd name="connsiteX386" fmla="*/ 4116440 w 4116702"/>
                  <a:gd name="connsiteY386" fmla="*/ 1277424 h 2376305"/>
                  <a:gd name="connsiteX387" fmla="*/ 4116388 w 4116702"/>
                  <a:gd name="connsiteY387" fmla="*/ 1277664 h 2376305"/>
                  <a:gd name="connsiteX388" fmla="*/ 4116702 w 4116702"/>
                  <a:gd name="connsiteY388" fmla="*/ 1279108 h 2376305"/>
                  <a:gd name="connsiteX389" fmla="*/ 4116388 w 4116702"/>
                  <a:gd name="connsiteY389" fmla="*/ 1280553 h 2376305"/>
                  <a:gd name="connsiteX390" fmla="*/ 4116441 w 4116702"/>
                  <a:gd name="connsiteY390" fmla="*/ 1280793 h 2376305"/>
                  <a:gd name="connsiteX391" fmla="*/ 4116388 w 4116702"/>
                  <a:gd name="connsiteY391" fmla="*/ 1281035 h 2376305"/>
                  <a:gd name="connsiteX392" fmla="*/ 4116702 w 4116702"/>
                  <a:gd name="connsiteY392" fmla="*/ 1282477 h 2376305"/>
                  <a:gd name="connsiteX393" fmla="*/ 4116388 w 4116702"/>
                  <a:gd name="connsiteY393" fmla="*/ 1283921 h 2376305"/>
                  <a:gd name="connsiteX394" fmla="*/ 4116441 w 4116702"/>
                  <a:gd name="connsiteY394" fmla="*/ 1284162 h 2376305"/>
                  <a:gd name="connsiteX395" fmla="*/ 4116388 w 4116702"/>
                  <a:gd name="connsiteY395" fmla="*/ 1284403 h 2376305"/>
                  <a:gd name="connsiteX396" fmla="*/ 4116702 w 4116702"/>
                  <a:gd name="connsiteY396" fmla="*/ 1285846 h 2376305"/>
                  <a:gd name="connsiteX397" fmla="*/ 4116388 w 4116702"/>
                  <a:gd name="connsiteY397" fmla="*/ 1287290 h 2376305"/>
                  <a:gd name="connsiteX398" fmla="*/ 4116441 w 4116702"/>
                  <a:gd name="connsiteY398" fmla="*/ 1287531 h 2376305"/>
                  <a:gd name="connsiteX399" fmla="*/ 4116388 w 4116702"/>
                  <a:gd name="connsiteY399" fmla="*/ 1287772 h 2376305"/>
                  <a:gd name="connsiteX400" fmla="*/ 4116702 w 4116702"/>
                  <a:gd name="connsiteY400" fmla="*/ 1289214 h 2376305"/>
                  <a:gd name="connsiteX401" fmla="*/ 4116388 w 4116702"/>
                  <a:gd name="connsiteY401" fmla="*/ 1290658 h 2376305"/>
                  <a:gd name="connsiteX402" fmla="*/ 4116441 w 4116702"/>
                  <a:gd name="connsiteY402" fmla="*/ 1290899 h 2376305"/>
                  <a:gd name="connsiteX403" fmla="*/ 4116388 w 4116702"/>
                  <a:gd name="connsiteY403" fmla="*/ 1291140 h 2376305"/>
                  <a:gd name="connsiteX404" fmla="*/ 4116702 w 4116702"/>
                  <a:gd name="connsiteY404" fmla="*/ 1292583 h 2376305"/>
                  <a:gd name="connsiteX405" fmla="*/ 4116388 w 4116702"/>
                  <a:gd name="connsiteY405" fmla="*/ 1294027 h 2376305"/>
                  <a:gd name="connsiteX406" fmla="*/ 4116441 w 4116702"/>
                  <a:gd name="connsiteY406" fmla="*/ 1294268 h 2376305"/>
                  <a:gd name="connsiteX407" fmla="*/ 4116388 w 4116702"/>
                  <a:gd name="connsiteY407" fmla="*/ 1294509 h 2376305"/>
                  <a:gd name="connsiteX408" fmla="*/ 4116702 w 4116702"/>
                  <a:gd name="connsiteY408" fmla="*/ 1295951 h 2376305"/>
                  <a:gd name="connsiteX409" fmla="*/ 4116388 w 4116702"/>
                  <a:gd name="connsiteY409" fmla="*/ 1297396 h 2376305"/>
                  <a:gd name="connsiteX410" fmla="*/ 4116441 w 4116702"/>
                  <a:gd name="connsiteY410" fmla="*/ 1297636 h 2376305"/>
                  <a:gd name="connsiteX411" fmla="*/ 4116388 w 4116702"/>
                  <a:gd name="connsiteY411" fmla="*/ 1297878 h 2376305"/>
                  <a:gd name="connsiteX412" fmla="*/ 4116702 w 4116702"/>
                  <a:gd name="connsiteY412" fmla="*/ 1299320 h 2376305"/>
                  <a:gd name="connsiteX413" fmla="*/ 4116388 w 4116702"/>
                  <a:gd name="connsiteY413" fmla="*/ 1300764 h 2376305"/>
                  <a:gd name="connsiteX414" fmla="*/ 4116441 w 4116702"/>
                  <a:gd name="connsiteY414" fmla="*/ 1301005 h 2376305"/>
                  <a:gd name="connsiteX415" fmla="*/ 4116388 w 4116702"/>
                  <a:gd name="connsiteY415" fmla="*/ 1301246 h 2376305"/>
                  <a:gd name="connsiteX416" fmla="*/ 4116702 w 4116702"/>
                  <a:gd name="connsiteY416" fmla="*/ 1302689 h 2376305"/>
                  <a:gd name="connsiteX417" fmla="*/ 4116388 w 4116702"/>
                  <a:gd name="connsiteY417" fmla="*/ 1304133 h 2376305"/>
                  <a:gd name="connsiteX418" fmla="*/ 4116441 w 4116702"/>
                  <a:gd name="connsiteY418" fmla="*/ 1304373 h 2376305"/>
                  <a:gd name="connsiteX419" fmla="*/ 4116388 w 4116702"/>
                  <a:gd name="connsiteY419" fmla="*/ 1304615 h 2376305"/>
                  <a:gd name="connsiteX420" fmla="*/ 4116702 w 4116702"/>
                  <a:gd name="connsiteY420" fmla="*/ 1306057 h 2376305"/>
                  <a:gd name="connsiteX421" fmla="*/ 4116388 w 4116702"/>
                  <a:gd name="connsiteY421" fmla="*/ 1307501 h 2376305"/>
                  <a:gd name="connsiteX422" fmla="*/ 4116441 w 4116702"/>
                  <a:gd name="connsiteY422" fmla="*/ 1307742 h 2376305"/>
                  <a:gd name="connsiteX423" fmla="*/ 4116388 w 4116702"/>
                  <a:gd name="connsiteY423" fmla="*/ 1307983 h 2376305"/>
                  <a:gd name="connsiteX424" fmla="*/ 4116702 w 4116702"/>
                  <a:gd name="connsiteY424" fmla="*/ 1309426 h 2376305"/>
                  <a:gd name="connsiteX425" fmla="*/ 4116388 w 4116702"/>
                  <a:gd name="connsiteY425" fmla="*/ 1310870 h 2376305"/>
                  <a:gd name="connsiteX426" fmla="*/ 4116441 w 4116702"/>
                  <a:gd name="connsiteY426" fmla="*/ 1311111 h 2376305"/>
                  <a:gd name="connsiteX427" fmla="*/ 4116388 w 4116702"/>
                  <a:gd name="connsiteY427" fmla="*/ 1311352 h 2376305"/>
                  <a:gd name="connsiteX428" fmla="*/ 4116702 w 4116702"/>
                  <a:gd name="connsiteY428" fmla="*/ 1312794 h 2376305"/>
                  <a:gd name="connsiteX429" fmla="*/ 4116388 w 4116702"/>
                  <a:gd name="connsiteY429" fmla="*/ 1314238 h 2376305"/>
                  <a:gd name="connsiteX430" fmla="*/ 4116441 w 4116702"/>
                  <a:gd name="connsiteY430" fmla="*/ 1314479 h 2376305"/>
                  <a:gd name="connsiteX431" fmla="*/ 4116388 w 4116702"/>
                  <a:gd name="connsiteY431" fmla="*/ 1314720 h 2376305"/>
                  <a:gd name="connsiteX432" fmla="*/ 4116702 w 4116702"/>
                  <a:gd name="connsiteY432" fmla="*/ 1316163 h 2376305"/>
                  <a:gd name="connsiteX433" fmla="*/ 4116388 w 4116702"/>
                  <a:gd name="connsiteY433" fmla="*/ 1317607 h 2376305"/>
                  <a:gd name="connsiteX434" fmla="*/ 4116441 w 4116702"/>
                  <a:gd name="connsiteY434" fmla="*/ 1317848 h 2376305"/>
                  <a:gd name="connsiteX435" fmla="*/ 4116388 w 4116702"/>
                  <a:gd name="connsiteY435" fmla="*/ 1318089 h 2376305"/>
                  <a:gd name="connsiteX436" fmla="*/ 4116702 w 4116702"/>
                  <a:gd name="connsiteY436" fmla="*/ 1319532 h 2376305"/>
                  <a:gd name="connsiteX437" fmla="*/ 4116388 w 4116702"/>
                  <a:gd name="connsiteY437" fmla="*/ 1320978 h 2376305"/>
                  <a:gd name="connsiteX438" fmla="*/ 4116440 w 4116702"/>
                  <a:gd name="connsiteY438" fmla="*/ 1321217 h 2376305"/>
                  <a:gd name="connsiteX439" fmla="*/ 4116388 w 4116702"/>
                  <a:gd name="connsiteY439" fmla="*/ 1321458 h 2376305"/>
                  <a:gd name="connsiteX440" fmla="*/ 4116702 w 4116702"/>
                  <a:gd name="connsiteY440" fmla="*/ 1322901 h 2376305"/>
                  <a:gd name="connsiteX441" fmla="*/ 4116388 w 4116702"/>
                  <a:gd name="connsiteY441" fmla="*/ 1324346 h 2376305"/>
                  <a:gd name="connsiteX442" fmla="*/ 4116440 w 4116702"/>
                  <a:gd name="connsiteY442" fmla="*/ 1324586 h 2376305"/>
                  <a:gd name="connsiteX443" fmla="*/ 4116388 w 4116702"/>
                  <a:gd name="connsiteY443" fmla="*/ 1324826 h 2376305"/>
                  <a:gd name="connsiteX444" fmla="*/ 4116702 w 4116702"/>
                  <a:gd name="connsiteY444" fmla="*/ 1326270 h 2376305"/>
                  <a:gd name="connsiteX445" fmla="*/ 4116388 w 4116702"/>
                  <a:gd name="connsiteY445" fmla="*/ 1327715 h 2376305"/>
                  <a:gd name="connsiteX446" fmla="*/ 4116440 w 4116702"/>
                  <a:gd name="connsiteY446" fmla="*/ 1327955 h 2376305"/>
                  <a:gd name="connsiteX447" fmla="*/ 4116388 w 4116702"/>
                  <a:gd name="connsiteY447" fmla="*/ 1328195 h 2376305"/>
                  <a:gd name="connsiteX448" fmla="*/ 4116702 w 4116702"/>
                  <a:gd name="connsiteY448" fmla="*/ 1329638 h 2376305"/>
                  <a:gd name="connsiteX449" fmla="*/ 4116388 w 4116702"/>
                  <a:gd name="connsiteY449" fmla="*/ 1331083 h 2376305"/>
                  <a:gd name="connsiteX450" fmla="*/ 4116440 w 4116702"/>
                  <a:gd name="connsiteY450" fmla="*/ 1331323 h 2376305"/>
                  <a:gd name="connsiteX451" fmla="*/ 4116388 w 4116702"/>
                  <a:gd name="connsiteY451" fmla="*/ 1331563 h 2376305"/>
                  <a:gd name="connsiteX452" fmla="*/ 4116702 w 4116702"/>
                  <a:gd name="connsiteY452" fmla="*/ 1333007 h 2376305"/>
                  <a:gd name="connsiteX453" fmla="*/ 4116388 w 4116702"/>
                  <a:gd name="connsiteY453" fmla="*/ 1334452 h 2376305"/>
                  <a:gd name="connsiteX454" fmla="*/ 4116440 w 4116702"/>
                  <a:gd name="connsiteY454" fmla="*/ 1334692 h 2376305"/>
                  <a:gd name="connsiteX455" fmla="*/ 4116388 w 4116702"/>
                  <a:gd name="connsiteY455" fmla="*/ 1334932 h 2376305"/>
                  <a:gd name="connsiteX456" fmla="*/ 4116702 w 4116702"/>
                  <a:gd name="connsiteY456" fmla="*/ 1336375 h 2376305"/>
                  <a:gd name="connsiteX457" fmla="*/ 4116388 w 4116702"/>
                  <a:gd name="connsiteY457" fmla="*/ 1337820 h 2376305"/>
                  <a:gd name="connsiteX458" fmla="*/ 4116440 w 4116702"/>
                  <a:gd name="connsiteY458" fmla="*/ 1338060 h 2376305"/>
                  <a:gd name="connsiteX459" fmla="*/ 4116388 w 4116702"/>
                  <a:gd name="connsiteY459" fmla="*/ 1338301 h 2376305"/>
                  <a:gd name="connsiteX460" fmla="*/ 4116702 w 4116702"/>
                  <a:gd name="connsiteY460" fmla="*/ 1339745 h 2376305"/>
                  <a:gd name="connsiteX461" fmla="*/ 4116388 w 4116702"/>
                  <a:gd name="connsiteY461" fmla="*/ 1341189 h 2376305"/>
                  <a:gd name="connsiteX462" fmla="*/ 4116441 w 4116702"/>
                  <a:gd name="connsiteY462" fmla="*/ 1341430 h 2376305"/>
                  <a:gd name="connsiteX463" fmla="*/ 4116388 w 4116702"/>
                  <a:gd name="connsiteY463" fmla="*/ 1341671 h 2376305"/>
                  <a:gd name="connsiteX464" fmla="*/ 4116702 w 4116702"/>
                  <a:gd name="connsiteY464" fmla="*/ 1343114 h 2376305"/>
                  <a:gd name="connsiteX465" fmla="*/ 4116388 w 4116702"/>
                  <a:gd name="connsiteY465" fmla="*/ 1344558 h 2376305"/>
                  <a:gd name="connsiteX466" fmla="*/ 4116441 w 4116702"/>
                  <a:gd name="connsiteY466" fmla="*/ 1344798 h 2376305"/>
                  <a:gd name="connsiteX467" fmla="*/ 4116388 w 4116702"/>
                  <a:gd name="connsiteY467" fmla="*/ 1345040 h 2376305"/>
                  <a:gd name="connsiteX468" fmla="*/ 4116702 w 4116702"/>
                  <a:gd name="connsiteY468" fmla="*/ 1346482 h 2376305"/>
                  <a:gd name="connsiteX469" fmla="*/ 4116388 w 4116702"/>
                  <a:gd name="connsiteY469" fmla="*/ 1347926 h 2376305"/>
                  <a:gd name="connsiteX470" fmla="*/ 4116441 w 4116702"/>
                  <a:gd name="connsiteY470" fmla="*/ 1348167 h 2376305"/>
                  <a:gd name="connsiteX471" fmla="*/ 4116388 w 4116702"/>
                  <a:gd name="connsiteY471" fmla="*/ 1348408 h 2376305"/>
                  <a:gd name="connsiteX472" fmla="*/ 4116702 w 4116702"/>
                  <a:gd name="connsiteY472" fmla="*/ 1349851 h 2376305"/>
                  <a:gd name="connsiteX473" fmla="*/ 4116388 w 4116702"/>
                  <a:gd name="connsiteY473" fmla="*/ 1351295 h 2376305"/>
                  <a:gd name="connsiteX474" fmla="*/ 4116441 w 4116702"/>
                  <a:gd name="connsiteY474" fmla="*/ 1351536 h 2376305"/>
                  <a:gd name="connsiteX475" fmla="*/ 4116388 w 4116702"/>
                  <a:gd name="connsiteY475" fmla="*/ 1351777 h 2376305"/>
                  <a:gd name="connsiteX476" fmla="*/ 4116702 w 4116702"/>
                  <a:gd name="connsiteY476" fmla="*/ 1353219 h 2376305"/>
                  <a:gd name="connsiteX477" fmla="*/ 4116388 w 4116702"/>
                  <a:gd name="connsiteY477" fmla="*/ 1354663 h 2376305"/>
                  <a:gd name="connsiteX478" fmla="*/ 4116441 w 4116702"/>
                  <a:gd name="connsiteY478" fmla="*/ 1354904 h 2376305"/>
                  <a:gd name="connsiteX479" fmla="*/ 4116388 w 4116702"/>
                  <a:gd name="connsiteY479" fmla="*/ 1355145 h 2376305"/>
                  <a:gd name="connsiteX480" fmla="*/ 4116702 w 4116702"/>
                  <a:gd name="connsiteY480" fmla="*/ 1356588 h 2376305"/>
                  <a:gd name="connsiteX481" fmla="*/ 4116388 w 4116702"/>
                  <a:gd name="connsiteY481" fmla="*/ 1358032 h 2376305"/>
                  <a:gd name="connsiteX482" fmla="*/ 4116441 w 4116702"/>
                  <a:gd name="connsiteY482" fmla="*/ 1358273 h 2376305"/>
                  <a:gd name="connsiteX483" fmla="*/ 4116388 w 4116702"/>
                  <a:gd name="connsiteY483" fmla="*/ 1358514 h 2376305"/>
                  <a:gd name="connsiteX484" fmla="*/ 4116702 w 4116702"/>
                  <a:gd name="connsiteY484" fmla="*/ 1359956 h 2376305"/>
                  <a:gd name="connsiteX485" fmla="*/ 4116388 w 4116702"/>
                  <a:gd name="connsiteY485" fmla="*/ 1361401 h 2376305"/>
                  <a:gd name="connsiteX486" fmla="*/ 4116441 w 4116702"/>
                  <a:gd name="connsiteY486" fmla="*/ 1361641 h 2376305"/>
                  <a:gd name="connsiteX487" fmla="*/ 4116388 w 4116702"/>
                  <a:gd name="connsiteY487" fmla="*/ 1361883 h 2376305"/>
                  <a:gd name="connsiteX488" fmla="*/ 4116702 w 4116702"/>
                  <a:gd name="connsiteY488" fmla="*/ 1363325 h 2376305"/>
                  <a:gd name="connsiteX489" fmla="*/ 4116388 w 4116702"/>
                  <a:gd name="connsiteY489" fmla="*/ 1364769 h 2376305"/>
                  <a:gd name="connsiteX490" fmla="*/ 4116441 w 4116702"/>
                  <a:gd name="connsiteY490" fmla="*/ 1365010 h 2376305"/>
                  <a:gd name="connsiteX491" fmla="*/ 4116388 w 4116702"/>
                  <a:gd name="connsiteY491" fmla="*/ 1365251 h 2376305"/>
                  <a:gd name="connsiteX492" fmla="*/ 4116702 w 4116702"/>
                  <a:gd name="connsiteY492" fmla="*/ 1366694 h 2376305"/>
                  <a:gd name="connsiteX493" fmla="*/ 4116388 w 4116702"/>
                  <a:gd name="connsiteY493" fmla="*/ 1368138 h 2376305"/>
                  <a:gd name="connsiteX494" fmla="*/ 4116441 w 4116702"/>
                  <a:gd name="connsiteY494" fmla="*/ 1368379 h 2376305"/>
                  <a:gd name="connsiteX495" fmla="*/ 4116388 w 4116702"/>
                  <a:gd name="connsiteY495" fmla="*/ 1368620 h 2376305"/>
                  <a:gd name="connsiteX496" fmla="*/ 4116702 w 4116702"/>
                  <a:gd name="connsiteY496" fmla="*/ 1370062 h 2376305"/>
                  <a:gd name="connsiteX497" fmla="*/ 4116388 w 4116702"/>
                  <a:gd name="connsiteY497" fmla="*/ 1371506 h 2376305"/>
                  <a:gd name="connsiteX498" fmla="*/ 4116441 w 4116702"/>
                  <a:gd name="connsiteY498" fmla="*/ 1371747 h 2376305"/>
                  <a:gd name="connsiteX499" fmla="*/ 4116388 w 4116702"/>
                  <a:gd name="connsiteY499" fmla="*/ 1371988 h 2376305"/>
                  <a:gd name="connsiteX500" fmla="*/ 4116702 w 4116702"/>
                  <a:gd name="connsiteY500" fmla="*/ 1373432 h 2376305"/>
                  <a:gd name="connsiteX501" fmla="*/ 4116388 w 4116702"/>
                  <a:gd name="connsiteY501" fmla="*/ 1374877 h 2376305"/>
                  <a:gd name="connsiteX502" fmla="*/ 4116440 w 4116702"/>
                  <a:gd name="connsiteY502" fmla="*/ 1375117 h 2376305"/>
                  <a:gd name="connsiteX503" fmla="*/ 4116388 w 4116702"/>
                  <a:gd name="connsiteY503" fmla="*/ 1375357 h 2376305"/>
                  <a:gd name="connsiteX504" fmla="*/ 4116702 w 4116702"/>
                  <a:gd name="connsiteY504" fmla="*/ 1376800 h 2376305"/>
                  <a:gd name="connsiteX505" fmla="*/ 4116388 w 4116702"/>
                  <a:gd name="connsiteY505" fmla="*/ 1378245 h 2376305"/>
                  <a:gd name="connsiteX506" fmla="*/ 4116440 w 4116702"/>
                  <a:gd name="connsiteY506" fmla="*/ 1378485 h 2376305"/>
                  <a:gd name="connsiteX507" fmla="*/ 4116388 w 4116702"/>
                  <a:gd name="connsiteY507" fmla="*/ 1378726 h 2376305"/>
                  <a:gd name="connsiteX508" fmla="*/ 4116702 w 4116702"/>
                  <a:gd name="connsiteY508" fmla="*/ 1380169 h 2376305"/>
                  <a:gd name="connsiteX509" fmla="*/ 4116388 w 4116702"/>
                  <a:gd name="connsiteY509" fmla="*/ 1381614 h 2376305"/>
                  <a:gd name="connsiteX510" fmla="*/ 4116440 w 4116702"/>
                  <a:gd name="connsiteY510" fmla="*/ 1381854 h 2376305"/>
                  <a:gd name="connsiteX511" fmla="*/ 4116388 w 4116702"/>
                  <a:gd name="connsiteY511" fmla="*/ 1382094 h 2376305"/>
                  <a:gd name="connsiteX512" fmla="*/ 4116702 w 4116702"/>
                  <a:gd name="connsiteY512" fmla="*/ 1383537 h 2376305"/>
                  <a:gd name="connsiteX513" fmla="*/ 4116388 w 4116702"/>
                  <a:gd name="connsiteY513" fmla="*/ 1384983 h 2376305"/>
                  <a:gd name="connsiteX514" fmla="*/ 4116440 w 4116702"/>
                  <a:gd name="connsiteY514" fmla="*/ 1385222 h 2376305"/>
                  <a:gd name="connsiteX515" fmla="*/ 4116388 w 4116702"/>
                  <a:gd name="connsiteY515" fmla="*/ 1385463 h 2376305"/>
                  <a:gd name="connsiteX516" fmla="*/ 4116702 w 4116702"/>
                  <a:gd name="connsiteY516" fmla="*/ 1386906 h 2376305"/>
                  <a:gd name="connsiteX517" fmla="*/ 4116388 w 4116702"/>
                  <a:gd name="connsiteY517" fmla="*/ 1388351 h 2376305"/>
                  <a:gd name="connsiteX518" fmla="*/ 4116440 w 4116702"/>
                  <a:gd name="connsiteY518" fmla="*/ 1388591 h 2376305"/>
                  <a:gd name="connsiteX519" fmla="*/ 4116388 w 4116702"/>
                  <a:gd name="connsiteY519" fmla="*/ 1388831 h 2376305"/>
                  <a:gd name="connsiteX520" fmla="*/ 4116702 w 4116702"/>
                  <a:gd name="connsiteY520" fmla="*/ 1390275 h 2376305"/>
                  <a:gd name="connsiteX521" fmla="*/ 4116388 w 4116702"/>
                  <a:gd name="connsiteY521" fmla="*/ 1391720 h 2376305"/>
                  <a:gd name="connsiteX522" fmla="*/ 4116440 w 4116702"/>
                  <a:gd name="connsiteY522" fmla="*/ 1391960 h 2376305"/>
                  <a:gd name="connsiteX523" fmla="*/ 4116388 w 4116702"/>
                  <a:gd name="connsiteY523" fmla="*/ 1392200 h 2376305"/>
                  <a:gd name="connsiteX524" fmla="*/ 4116702 w 4116702"/>
                  <a:gd name="connsiteY524" fmla="*/ 1393643 h 2376305"/>
                  <a:gd name="connsiteX525" fmla="*/ 4116388 w 4116702"/>
                  <a:gd name="connsiteY525" fmla="*/ 1395088 h 2376305"/>
                  <a:gd name="connsiteX526" fmla="*/ 4116440 w 4116702"/>
                  <a:gd name="connsiteY526" fmla="*/ 1395328 h 2376305"/>
                  <a:gd name="connsiteX527" fmla="*/ 4116388 w 4116702"/>
                  <a:gd name="connsiteY527" fmla="*/ 1395568 h 2376305"/>
                  <a:gd name="connsiteX528" fmla="*/ 4116702 w 4116702"/>
                  <a:gd name="connsiteY528" fmla="*/ 1397013 h 2376305"/>
                  <a:gd name="connsiteX529" fmla="*/ 4116388 w 4116702"/>
                  <a:gd name="connsiteY529" fmla="*/ 1398457 h 2376305"/>
                  <a:gd name="connsiteX530" fmla="*/ 4116441 w 4116702"/>
                  <a:gd name="connsiteY530" fmla="*/ 1398698 h 2376305"/>
                  <a:gd name="connsiteX531" fmla="*/ 4116388 w 4116702"/>
                  <a:gd name="connsiteY531" fmla="*/ 1398939 h 2376305"/>
                  <a:gd name="connsiteX532" fmla="*/ 4116702 w 4116702"/>
                  <a:gd name="connsiteY532" fmla="*/ 1400381 h 2376305"/>
                  <a:gd name="connsiteX533" fmla="*/ 4116388 w 4116702"/>
                  <a:gd name="connsiteY533" fmla="*/ 1401826 h 2376305"/>
                  <a:gd name="connsiteX534" fmla="*/ 4116441 w 4116702"/>
                  <a:gd name="connsiteY534" fmla="*/ 1402066 h 2376305"/>
                  <a:gd name="connsiteX535" fmla="*/ 4116388 w 4116702"/>
                  <a:gd name="connsiteY535" fmla="*/ 1402308 h 2376305"/>
                  <a:gd name="connsiteX536" fmla="*/ 4116702 w 4116702"/>
                  <a:gd name="connsiteY536" fmla="*/ 1403750 h 2376305"/>
                  <a:gd name="connsiteX537" fmla="*/ 4116388 w 4116702"/>
                  <a:gd name="connsiteY537" fmla="*/ 1405194 h 2376305"/>
                  <a:gd name="connsiteX538" fmla="*/ 4116441 w 4116702"/>
                  <a:gd name="connsiteY538" fmla="*/ 1405435 h 2376305"/>
                  <a:gd name="connsiteX539" fmla="*/ 4116388 w 4116702"/>
                  <a:gd name="connsiteY539" fmla="*/ 1405676 h 2376305"/>
                  <a:gd name="connsiteX540" fmla="*/ 4116702 w 4116702"/>
                  <a:gd name="connsiteY540" fmla="*/ 1407119 h 2376305"/>
                  <a:gd name="connsiteX541" fmla="*/ 4116388 w 4116702"/>
                  <a:gd name="connsiteY541" fmla="*/ 1408563 h 2376305"/>
                  <a:gd name="connsiteX542" fmla="*/ 4116441 w 4116702"/>
                  <a:gd name="connsiteY542" fmla="*/ 1408804 h 2376305"/>
                  <a:gd name="connsiteX543" fmla="*/ 4116388 w 4116702"/>
                  <a:gd name="connsiteY543" fmla="*/ 1409045 h 2376305"/>
                  <a:gd name="connsiteX544" fmla="*/ 4116702 w 4116702"/>
                  <a:gd name="connsiteY544" fmla="*/ 1410487 h 2376305"/>
                  <a:gd name="connsiteX545" fmla="*/ 4116388 w 4116702"/>
                  <a:gd name="connsiteY545" fmla="*/ 1411931 h 2376305"/>
                  <a:gd name="connsiteX546" fmla="*/ 4116441 w 4116702"/>
                  <a:gd name="connsiteY546" fmla="*/ 1412172 h 2376305"/>
                  <a:gd name="connsiteX547" fmla="*/ 4116388 w 4116702"/>
                  <a:gd name="connsiteY547" fmla="*/ 1412413 h 2376305"/>
                  <a:gd name="connsiteX548" fmla="*/ 4116702 w 4116702"/>
                  <a:gd name="connsiteY548" fmla="*/ 1413856 h 2376305"/>
                  <a:gd name="connsiteX549" fmla="*/ 4116388 w 4116702"/>
                  <a:gd name="connsiteY549" fmla="*/ 1415300 h 2376305"/>
                  <a:gd name="connsiteX550" fmla="*/ 4116441 w 4116702"/>
                  <a:gd name="connsiteY550" fmla="*/ 1415541 h 2376305"/>
                  <a:gd name="connsiteX551" fmla="*/ 4116388 w 4116702"/>
                  <a:gd name="connsiteY551" fmla="*/ 1415782 h 2376305"/>
                  <a:gd name="connsiteX552" fmla="*/ 4116702 w 4116702"/>
                  <a:gd name="connsiteY552" fmla="*/ 1417224 h 2376305"/>
                  <a:gd name="connsiteX553" fmla="*/ 4116388 w 4116702"/>
                  <a:gd name="connsiteY553" fmla="*/ 1418668 h 2376305"/>
                  <a:gd name="connsiteX554" fmla="*/ 4116441 w 4116702"/>
                  <a:gd name="connsiteY554" fmla="*/ 1418909 h 2376305"/>
                  <a:gd name="connsiteX555" fmla="*/ 4116388 w 4116702"/>
                  <a:gd name="connsiteY555" fmla="*/ 1419150 h 2376305"/>
                  <a:gd name="connsiteX556" fmla="*/ 4116702 w 4116702"/>
                  <a:gd name="connsiteY556" fmla="*/ 1420593 h 2376305"/>
                  <a:gd name="connsiteX557" fmla="*/ 4116388 w 4116702"/>
                  <a:gd name="connsiteY557" fmla="*/ 1422037 h 2376305"/>
                  <a:gd name="connsiteX558" fmla="*/ 4116545 w 4116702"/>
                  <a:gd name="connsiteY558" fmla="*/ 1422758 h 2376305"/>
                  <a:gd name="connsiteX559" fmla="*/ 4106127 w 4116702"/>
                  <a:gd name="connsiteY559" fmla="*/ 1518525 h 2376305"/>
                  <a:gd name="connsiteX560" fmla="*/ 2058351 w 4116702"/>
                  <a:gd name="connsiteY560" fmla="*/ 2376305 h 2376305"/>
                  <a:gd name="connsiteX561" fmla="*/ 10576 w 4116702"/>
                  <a:gd name="connsiteY561" fmla="*/ 1518525 h 2376305"/>
                  <a:gd name="connsiteX562" fmla="*/ 157 w 4116702"/>
                  <a:gd name="connsiteY562" fmla="*/ 1422757 h 2376305"/>
                  <a:gd name="connsiteX563" fmla="*/ 314 w 4116702"/>
                  <a:gd name="connsiteY563" fmla="*/ 1422037 h 2376305"/>
                  <a:gd name="connsiteX564" fmla="*/ 1 w 4116702"/>
                  <a:gd name="connsiteY564" fmla="*/ 1420593 h 2376305"/>
                  <a:gd name="connsiteX565" fmla="*/ 314 w 4116702"/>
                  <a:gd name="connsiteY565" fmla="*/ 1419150 h 2376305"/>
                  <a:gd name="connsiteX566" fmla="*/ 262 w 4116702"/>
                  <a:gd name="connsiteY566" fmla="*/ 1418909 h 2376305"/>
                  <a:gd name="connsiteX567" fmla="*/ 314 w 4116702"/>
                  <a:gd name="connsiteY567" fmla="*/ 1418668 h 2376305"/>
                  <a:gd name="connsiteX568" fmla="*/ 1 w 4116702"/>
                  <a:gd name="connsiteY568" fmla="*/ 1417224 h 2376305"/>
                  <a:gd name="connsiteX569" fmla="*/ 314 w 4116702"/>
                  <a:gd name="connsiteY569" fmla="*/ 1415782 h 2376305"/>
                  <a:gd name="connsiteX570" fmla="*/ 262 w 4116702"/>
                  <a:gd name="connsiteY570" fmla="*/ 1415541 h 2376305"/>
                  <a:gd name="connsiteX571" fmla="*/ 314 w 4116702"/>
                  <a:gd name="connsiteY571" fmla="*/ 1415300 h 2376305"/>
                  <a:gd name="connsiteX572" fmla="*/ 1 w 4116702"/>
                  <a:gd name="connsiteY572" fmla="*/ 1413856 h 2376305"/>
                  <a:gd name="connsiteX573" fmla="*/ 314 w 4116702"/>
                  <a:gd name="connsiteY573" fmla="*/ 1412413 h 2376305"/>
                  <a:gd name="connsiteX574" fmla="*/ 262 w 4116702"/>
                  <a:gd name="connsiteY574" fmla="*/ 1412172 h 2376305"/>
                  <a:gd name="connsiteX575" fmla="*/ 314 w 4116702"/>
                  <a:gd name="connsiteY575" fmla="*/ 1411931 h 2376305"/>
                  <a:gd name="connsiteX576" fmla="*/ 1 w 4116702"/>
                  <a:gd name="connsiteY576" fmla="*/ 1410487 h 2376305"/>
                  <a:gd name="connsiteX577" fmla="*/ 314 w 4116702"/>
                  <a:gd name="connsiteY577" fmla="*/ 1409045 h 2376305"/>
                  <a:gd name="connsiteX578" fmla="*/ 262 w 4116702"/>
                  <a:gd name="connsiteY578" fmla="*/ 1408804 h 2376305"/>
                  <a:gd name="connsiteX579" fmla="*/ 314 w 4116702"/>
                  <a:gd name="connsiteY579" fmla="*/ 1408563 h 2376305"/>
                  <a:gd name="connsiteX580" fmla="*/ 1 w 4116702"/>
                  <a:gd name="connsiteY580" fmla="*/ 1407119 h 2376305"/>
                  <a:gd name="connsiteX581" fmla="*/ 314 w 4116702"/>
                  <a:gd name="connsiteY581" fmla="*/ 1405676 h 2376305"/>
                  <a:gd name="connsiteX582" fmla="*/ 262 w 4116702"/>
                  <a:gd name="connsiteY582" fmla="*/ 1405435 h 2376305"/>
                  <a:gd name="connsiteX583" fmla="*/ 314 w 4116702"/>
                  <a:gd name="connsiteY583" fmla="*/ 1405194 h 2376305"/>
                  <a:gd name="connsiteX584" fmla="*/ 1 w 4116702"/>
                  <a:gd name="connsiteY584" fmla="*/ 1403750 h 2376305"/>
                  <a:gd name="connsiteX585" fmla="*/ 314 w 4116702"/>
                  <a:gd name="connsiteY585" fmla="*/ 1402308 h 2376305"/>
                  <a:gd name="connsiteX586" fmla="*/ 262 w 4116702"/>
                  <a:gd name="connsiteY586" fmla="*/ 1402066 h 2376305"/>
                  <a:gd name="connsiteX587" fmla="*/ 314 w 4116702"/>
                  <a:gd name="connsiteY587" fmla="*/ 1401826 h 2376305"/>
                  <a:gd name="connsiteX588" fmla="*/ 1 w 4116702"/>
                  <a:gd name="connsiteY588" fmla="*/ 1400381 h 2376305"/>
                  <a:gd name="connsiteX589" fmla="*/ 314 w 4116702"/>
                  <a:gd name="connsiteY589" fmla="*/ 1398939 h 2376305"/>
                  <a:gd name="connsiteX590" fmla="*/ 262 w 4116702"/>
                  <a:gd name="connsiteY590" fmla="*/ 1398698 h 2376305"/>
                  <a:gd name="connsiteX591" fmla="*/ 314 w 4116702"/>
                  <a:gd name="connsiteY591" fmla="*/ 1398457 h 2376305"/>
                  <a:gd name="connsiteX592" fmla="*/ 1 w 4116702"/>
                  <a:gd name="connsiteY592" fmla="*/ 1397013 h 2376305"/>
                  <a:gd name="connsiteX593" fmla="*/ 314 w 4116702"/>
                  <a:gd name="connsiteY593" fmla="*/ 1395568 h 2376305"/>
                  <a:gd name="connsiteX594" fmla="*/ 262 w 4116702"/>
                  <a:gd name="connsiteY594" fmla="*/ 1395328 h 2376305"/>
                  <a:gd name="connsiteX595" fmla="*/ 314 w 4116702"/>
                  <a:gd name="connsiteY595" fmla="*/ 1395088 h 2376305"/>
                  <a:gd name="connsiteX596" fmla="*/ 0 w 4116702"/>
                  <a:gd name="connsiteY596" fmla="*/ 1393643 h 2376305"/>
                  <a:gd name="connsiteX597" fmla="*/ 314 w 4116702"/>
                  <a:gd name="connsiteY597" fmla="*/ 1392200 h 2376305"/>
                  <a:gd name="connsiteX598" fmla="*/ 262 w 4116702"/>
                  <a:gd name="connsiteY598" fmla="*/ 1391960 h 2376305"/>
                  <a:gd name="connsiteX599" fmla="*/ 314 w 4116702"/>
                  <a:gd name="connsiteY599" fmla="*/ 1391720 h 2376305"/>
                  <a:gd name="connsiteX600" fmla="*/ 0 w 4116702"/>
                  <a:gd name="connsiteY600" fmla="*/ 1390275 h 2376305"/>
                  <a:gd name="connsiteX601" fmla="*/ 314 w 4116702"/>
                  <a:gd name="connsiteY601" fmla="*/ 1388831 h 2376305"/>
                  <a:gd name="connsiteX602" fmla="*/ 262 w 4116702"/>
                  <a:gd name="connsiteY602" fmla="*/ 1388591 h 2376305"/>
                  <a:gd name="connsiteX603" fmla="*/ 314 w 4116702"/>
                  <a:gd name="connsiteY603" fmla="*/ 1388351 h 2376305"/>
                  <a:gd name="connsiteX604" fmla="*/ 0 w 4116702"/>
                  <a:gd name="connsiteY604" fmla="*/ 1386906 h 2376305"/>
                  <a:gd name="connsiteX605" fmla="*/ 314 w 4116702"/>
                  <a:gd name="connsiteY605" fmla="*/ 1385463 h 2376305"/>
                  <a:gd name="connsiteX606" fmla="*/ 262 w 4116702"/>
                  <a:gd name="connsiteY606" fmla="*/ 1385222 h 2376305"/>
                  <a:gd name="connsiteX607" fmla="*/ 314 w 4116702"/>
                  <a:gd name="connsiteY607" fmla="*/ 1384983 h 2376305"/>
                  <a:gd name="connsiteX608" fmla="*/ 0 w 4116702"/>
                  <a:gd name="connsiteY608" fmla="*/ 1383537 h 2376305"/>
                  <a:gd name="connsiteX609" fmla="*/ 314 w 4116702"/>
                  <a:gd name="connsiteY609" fmla="*/ 1382094 h 2376305"/>
                  <a:gd name="connsiteX610" fmla="*/ 262 w 4116702"/>
                  <a:gd name="connsiteY610" fmla="*/ 1381854 h 2376305"/>
                  <a:gd name="connsiteX611" fmla="*/ 314 w 4116702"/>
                  <a:gd name="connsiteY611" fmla="*/ 1381614 h 2376305"/>
                  <a:gd name="connsiteX612" fmla="*/ 0 w 4116702"/>
                  <a:gd name="connsiteY612" fmla="*/ 1380169 h 2376305"/>
                  <a:gd name="connsiteX613" fmla="*/ 314 w 4116702"/>
                  <a:gd name="connsiteY613" fmla="*/ 1378726 h 2376305"/>
                  <a:gd name="connsiteX614" fmla="*/ 262 w 4116702"/>
                  <a:gd name="connsiteY614" fmla="*/ 1378485 h 2376305"/>
                  <a:gd name="connsiteX615" fmla="*/ 314 w 4116702"/>
                  <a:gd name="connsiteY615" fmla="*/ 1378245 h 2376305"/>
                  <a:gd name="connsiteX616" fmla="*/ 0 w 4116702"/>
                  <a:gd name="connsiteY616" fmla="*/ 1376800 h 2376305"/>
                  <a:gd name="connsiteX617" fmla="*/ 314 w 4116702"/>
                  <a:gd name="connsiteY617" fmla="*/ 1375357 h 2376305"/>
                  <a:gd name="connsiteX618" fmla="*/ 262 w 4116702"/>
                  <a:gd name="connsiteY618" fmla="*/ 1375117 h 2376305"/>
                  <a:gd name="connsiteX619" fmla="*/ 314 w 4116702"/>
                  <a:gd name="connsiteY619" fmla="*/ 1374877 h 2376305"/>
                  <a:gd name="connsiteX620" fmla="*/ 0 w 4116702"/>
                  <a:gd name="connsiteY620" fmla="*/ 1373432 h 2376305"/>
                  <a:gd name="connsiteX621" fmla="*/ 314 w 4116702"/>
                  <a:gd name="connsiteY621" fmla="*/ 1371988 h 2376305"/>
                  <a:gd name="connsiteX622" fmla="*/ 262 w 4116702"/>
                  <a:gd name="connsiteY622" fmla="*/ 1371747 h 2376305"/>
                  <a:gd name="connsiteX623" fmla="*/ 314 w 4116702"/>
                  <a:gd name="connsiteY623" fmla="*/ 1371506 h 2376305"/>
                  <a:gd name="connsiteX624" fmla="*/ 1 w 4116702"/>
                  <a:gd name="connsiteY624" fmla="*/ 1370062 h 2376305"/>
                  <a:gd name="connsiteX625" fmla="*/ 314 w 4116702"/>
                  <a:gd name="connsiteY625" fmla="*/ 1368620 h 2376305"/>
                  <a:gd name="connsiteX626" fmla="*/ 262 w 4116702"/>
                  <a:gd name="connsiteY626" fmla="*/ 1368379 h 2376305"/>
                  <a:gd name="connsiteX627" fmla="*/ 314 w 4116702"/>
                  <a:gd name="connsiteY627" fmla="*/ 1368138 h 2376305"/>
                  <a:gd name="connsiteX628" fmla="*/ 1 w 4116702"/>
                  <a:gd name="connsiteY628" fmla="*/ 1366694 h 2376305"/>
                  <a:gd name="connsiteX629" fmla="*/ 314 w 4116702"/>
                  <a:gd name="connsiteY629" fmla="*/ 1365251 h 2376305"/>
                  <a:gd name="connsiteX630" fmla="*/ 262 w 4116702"/>
                  <a:gd name="connsiteY630" fmla="*/ 1365010 h 2376305"/>
                  <a:gd name="connsiteX631" fmla="*/ 314 w 4116702"/>
                  <a:gd name="connsiteY631" fmla="*/ 1364769 h 2376305"/>
                  <a:gd name="connsiteX632" fmla="*/ 1 w 4116702"/>
                  <a:gd name="connsiteY632" fmla="*/ 1363325 h 2376305"/>
                  <a:gd name="connsiteX633" fmla="*/ 314 w 4116702"/>
                  <a:gd name="connsiteY633" fmla="*/ 1361883 h 2376305"/>
                  <a:gd name="connsiteX634" fmla="*/ 262 w 4116702"/>
                  <a:gd name="connsiteY634" fmla="*/ 1361641 h 2376305"/>
                  <a:gd name="connsiteX635" fmla="*/ 314 w 4116702"/>
                  <a:gd name="connsiteY635" fmla="*/ 1361401 h 2376305"/>
                  <a:gd name="connsiteX636" fmla="*/ 1 w 4116702"/>
                  <a:gd name="connsiteY636" fmla="*/ 1359956 h 2376305"/>
                  <a:gd name="connsiteX637" fmla="*/ 314 w 4116702"/>
                  <a:gd name="connsiteY637" fmla="*/ 1358514 h 2376305"/>
                  <a:gd name="connsiteX638" fmla="*/ 262 w 4116702"/>
                  <a:gd name="connsiteY638" fmla="*/ 1358273 h 2376305"/>
                  <a:gd name="connsiteX639" fmla="*/ 314 w 4116702"/>
                  <a:gd name="connsiteY639" fmla="*/ 1358032 h 2376305"/>
                  <a:gd name="connsiteX640" fmla="*/ 1 w 4116702"/>
                  <a:gd name="connsiteY640" fmla="*/ 1356588 h 2376305"/>
                  <a:gd name="connsiteX641" fmla="*/ 314 w 4116702"/>
                  <a:gd name="connsiteY641" fmla="*/ 1355145 h 2376305"/>
                  <a:gd name="connsiteX642" fmla="*/ 262 w 4116702"/>
                  <a:gd name="connsiteY642" fmla="*/ 1354904 h 2376305"/>
                  <a:gd name="connsiteX643" fmla="*/ 314 w 4116702"/>
                  <a:gd name="connsiteY643" fmla="*/ 1354663 h 2376305"/>
                  <a:gd name="connsiteX644" fmla="*/ 1 w 4116702"/>
                  <a:gd name="connsiteY644" fmla="*/ 1353219 h 2376305"/>
                  <a:gd name="connsiteX645" fmla="*/ 314 w 4116702"/>
                  <a:gd name="connsiteY645" fmla="*/ 1351777 h 2376305"/>
                  <a:gd name="connsiteX646" fmla="*/ 262 w 4116702"/>
                  <a:gd name="connsiteY646" fmla="*/ 1351536 h 2376305"/>
                  <a:gd name="connsiteX647" fmla="*/ 314 w 4116702"/>
                  <a:gd name="connsiteY647" fmla="*/ 1351295 h 2376305"/>
                  <a:gd name="connsiteX648" fmla="*/ 1 w 4116702"/>
                  <a:gd name="connsiteY648" fmla="*/ 1349851 h 2376305"/>
                  <a:gd name="connsiteX649" fmla="*/ 314 w 4116702"/>
                  <a:gd name="connsiteY649" fmla="*/ 1348408 h 2376305"/>
                  <a:gd name="connsiteX650" fmla="*/ 262 w 4116702"/>
                  <a:gd name="connsiteY650" fmla="*/ 1348167 h 2376305"/>
                  <a:gd name="connsiteX651" fmla="*/ 314 w 4116702"/>
                  <a:gd name="connsiteY651" fmla="*/ 1347926 h 2376305"/>
                  <a:gd name="connsiteX652" fmla="*/ 1 w 4116702"/>
                  <a:gd name="connsiteY652" fmla="*/ 1346482 h 2376305"/>
                  <a:gd name="connsiteX653" fmla="*/ 314 w 4116702"/>
                  <a:gd name="connsiteY653" fmla="*/ 1345040 h 2376305"/>
                  <a:gd name="connsiteX654" fmla="*/ 262 w 4116702"/>
                  <a:gd name="connsiteY654" fmla="*/ 1344798 h 2376305"/>
                  <a:gd name="connsiteX655" fmla="*/ 314 w 4116702"/>
                  <a:gd name="connsiteY655" fmla="*/ 1344558 h 2376305"/>
                  <a:gd name="connsiteX656" fmla="*/ 1 w 4116702"/>
                  <a:gd name="connsiteY656" fmla="*/ 1343114 h 2376305"/>
                  <a:gd name="connsiteX657" fmla="*/ 314 w 4116702"/>
                  <a:gd name="connsiteY657" fmla="*/ 1341671 h 2376305"/>
                  <a:gd name="connsiteX658" fmla="*/ 262 w 4116702"/>
                  <a:gd name="connsiteY658" fmla="*/ 1341430 h 2376305"/>
                  <a:gd name="connsiteX659" fmla="*/ 314 w 4116702"/>
                  <a:gd name="connsiteY659" fmla="*/ 1341189 h 2376305"/>
                  <a:gd name="connsiteX660" fmla="*/ 1 w 4116702"/>
                  <a:gd name="connsiteY660" fmla="*/ 1339745 h 2376305"/>
                  <a:gd name="connsiteX661" fmla="*/ 314 w 4116702"/>
                  <a:gd name="connsiteY661" fmla="*/ 1338301 h 2376305"/>
                  <a:gd name="connsiteX662" fmla="*/ 262 w 4116702"/>
                  <a:gd name="connsiteY662" fmla="*/ 1338060 h 2376305"/>
                  <a:gd name="connsiteX663" fmla="*/ 314 w 4116702"/>
                  <a:gd name="connsiteY663" fmla="*/ 1337820 h 2376305"/>
                  <a:gd name="connsiteX664" fmla="*/ 0 w 4116702"/>
                  <a:gd name="connsiteY664" fmla="*/ 1336375 h 2376305"/>
                  <a:gd name="connsiteX665" fmla="*/ 314 w 4116702"/>
                  <a:gd name="connsiteY665" fmla="*/ 1334932 h 2376305"/>
                  <a:gd name="connsiteX666" fmla="*/ 262 w 4116702"/>
                  <a:gd name="connsiteY666" fmla="*/ 1334692 h 2376305"/>
                  <a:gd name="connsiteX667" fmla="*/ 314 w 4116702"/>
                  <a:gd name="connsiteY667" fmla="*/ 1334452 h 2376305"/>
                  <a:gd name="connsiteX668" fmla="*/ 0 w 4116702"/>
                  <a:gd name="connsiteY668" fmla="*/ 1333007 h 2376305"/>
                  <a:gd name="connsiteX669" fmla="*/ 314 w 4116702"/>
                  <a:gd name="connsiteY669" fmla="*/ 1331563 h 2376305"/>
                  <a:gd name="connsiteX670" fmla="*/ 262 w 4116702"/>
                  <a:gd name="connsiteY670" fmla="*/ 1331323 h 2376305"/>
                  <a:gd name="connsiteX671" fmla="*/ 314 w 4116702"/>
                  <a:gd name="connsiteY671" fmla="*/ 1331083 h 2376305"/>
                  <a:gd name="connsiteX672" fmla="*/ 0 w 4116702"/>
                  <a:gd name="connsiteY672" fmla="*/ 1329638 h 2376305"/>
                  <a:gd name="connsiteX673" fmla="*/ 314 w 4116702"/>
                  <a:gd name="connsiteY673" fmla="*/ 1328195 h 2376305"/>
                  <a:gd name="connsiteX674" fmla="*/ 262 w 4116702"/>
                  <a:gd name="connsiteY674" fmla="*/ 1327955 h 2376305"/>
                  <a:gd name="connsiteX675" fmla="*/ 314 w 4116702"/>
                  <a:gd name="connsiteY675" fmla="*/ 1327715 h 2376305"/>
                  <a:gd name="connsiteX676" fmla="*/ 0 w 4116702"/>
                  <a:gd name="connsiteY676" fmla="*/ 1326270 h 2376305"/>
                  <a:gd name="connsiteX677" fmla="*/ 314 w 4116702"/>
                  <a:gd name="connsiteY677" fmla="*/ 1324826 h 2376305"/>
                  <a:gd name="connsiteX678" fmla="*/ 262 w 4116702"/>
                  <a:gd name="connsiteY678" fmla="*/ 1324586 h 2376305"/>
                  <a:gd name="connsiteX679" fmla="*/ 314 w 4116702"/>
                  <a:gd name="connsiteY679" fmla="*/ 1324346 h 2376305"/>
                  <a:gd name="connsiteX680" fmla="*/ 0 w 4116702"/>
                  <a:gd name="connsiteY680" fmla="*/ 1322901 h 2376305"/>
                  <a:gd name="connsiteX681" fmla="*/ 314 w 4116702"/>
                  <a:gd name="connsiteY681" fmla="*/ 1321458 h 2376305"/>
                  <a:gd name="connsiteX682" fmla="*/ 262 w 4116702"/>
                  <a:gd name="connsiteY682" fmla="*/ 1321217 h 2376305"/>
                  <a:gd name="connsiteX683" fmla="*/ 314 w 4116702"/>
                  <a:gd name="connsiteY683" fmla="*/ 1320978 h 2376305"/>
                  <a:gd name="connsiteX684" fmla="*/ 0 w 4116702"/>
                  <a:gd name="connsiteY684" fmla="*/ 1319532 h 2376305"/>
                  <a:gd name="connsiteX685" fmla="*/ 314 w 4116702"/>
                  <a:gd name="connsiteY685" fmla="*/ 1318089 h 2376305"/>
                  <a:gd name="connsiteX686" fmla="*/ 262 w 4116702"/>
                  <a:gd name="connsiteY686" fmla="*/ 1317848 h 2376305"/>
                  <a:gd name="connsiteX687" fmla="*/ 314 w 4116702"/>
                  <a:gd name="connsiteY687" fmla="*/ 1317607 h 2376305"/>
                  <a:gd name="connsiteX688" fmla="*/ 1 w 4116702"/>
                  <a:gd name="connsiteY688" fmla="*/ 1316163 h 2376305"/>
                  <a:gd name="connsiteX689" fmla="*/ 314 w 4116702"/>
                  <a:gd name="connsiteY689" fmla="*/ 1314720 h 2376305"/>
                  <a:gd name="connsiteX690" fmla="*/ 262 w 4116702"/>
                  <a:gd name="connsiteY690" fmla="*/ 1314479 h 2376305"/>
                  <a:gd name="connsiteX691" fmla="*/ 314 w 4116702"/>
                  <a:gd name="connsiteY691" fmla="*/ 1314238 h 2376305"/>
                  <a:gd name="connsiteX692" fmla="*/ 1 w 4116702"/>
                  <a:gd name="connsiteY692" fmla="*/ 1312794 h 2376305"/>
                  <a:gd name="connsiteX693" fmla="*/ 314 w 4116702"/>
                  <a:gd name="connsiteY693" fmla="*/ 1311352 h 2376305"/>
                  <a:gd name="connsiteX694" fmla="*/ 262 w 4116702"/>
                  <a:gd name="connsiteY694" fmla="*/ 1311111 h 2376305"/>
                  <a:gd name="connsiteX695" fmla="*/ 314 w 4116702"/>
                  <a:gd name="connsiteY695" fmla="*/ 1310870 h 2376305"/>
                  <a:gd name="connsiteX696" fmla="*/ 1 w 4116702"/>
                  <a:gd name="connsiteY696" fmla="*/ 1309426 h 2376305"/>
                  <a:gd name="connsiteX697" fmla="*/ 314 w 4116702"/>
                  <a:gd name="connsiteY697" fmla="*/ 1307983 h 2376305"/>
                  <a:gd name="connsiteX698" fmla="*/ 262 w 4116702"/>
                  <a:gd name="connsiteY698" fmla="*/ 1307742 h 2376305"/>
                  <a:gd name="connsiteX699" fmla="*/ 314 w 4116702"/>
                  <a:gd name="connsiteY699" fmla="*/ 1307501 h 2376305"/>
                  <a:gd name="connsiteX700" fmla="*/ 1 w 4116702"/>
                  <a:gd name="connsiteY700" fmla="*/ 1306057 h 2376305"/>
                  <a:gd name="connsiteX701" fmla="*/ 314 w 4116702"/>
                  <a:gd name="connsiteY701" fmla="*/ 1304615 h 2376305"/>
                  <a:gd name="connsiteX702" fmla="*/ 262 w 4116702"/>
                  <a:gd name="connsiteY702" fmla="*/ 1304373 h 2376305"/>
                  <a:gd name="connsiteX703" fmla="*/ 314 w 4116702"/>
                  <a:gd name="connsiteY703" fmla="*/ 1304133 h 2376305"/>
                  <a:gd name="connsiteX704" fmla="*/ 1 w 4116702"/>
                  <a:gd name="connsiteY704" fmla="*/ 1302689 h 2376305"/>
                  <a:gd name="connsiteX705" fmla="*/ 314 w 4116702"/>
                  <a:gd name="connsiteY705" fmla="*/ 1301246 h 2376305"/>
                  <a:gd name="connsiteX706" fmla="*/ 262 w 4116702"/>
                  <a:gd name="connsiteY706" fmla="*/ 1301005 h 2376305"/>
                  <a:gd name="connsiteX707" fmla="*/ 314 w 4116702"/>
                  <a:gd name="connsiteY707" fmla="*/ 1300764 h 2376305"/>
                  <a:gd name="connsiteX708" fmla="*/ 1 w 4116702"/>
                  <a:gd name="connsiteY708" fmla="*/ 1299320 h 2376305"/>
                  <a:gd name="connsiteX709" fmla="*/ 314 w 4116702"/>
                  <a:gd name="connsiteY709" fmla="*/ 1297878 h 2376305"/>
                  <a:gd name="connsiteX710" fmla="*/ 262 w 4116702"/>
                  <a:gd name="connsiteY710" fmla="*/ 1297636 h 2376305"/>
                  <a:gd name="connsiteX711" fmla="*/ 314 w 4116702"/>
                  <a:gd name="connsiteY711" fmla="*/ 1297396 h 2376305"/>
                  <a:gd name="connsiteX712" fmla="*/ 1 w 4116702"/>
                  <a:gd name="connsiteY712" fmla="*/ 1295951 h 2376305"/>
                  <a:gd name="connsiteX713" fmla="*/ 314 w 4116702"/>
                  <a:gd name="connsiteY713" fmla="*/ 1294509 h 2376305"/>
                  <a:gd name="connsiteX714" fmla="*/ 262 w 4116702"/>
                  <a:gd name="connsiteY714" fmla="*/ 1294268 h 2376305"/>
                  <a:gd name="connsiteX715" fmla="*/ 314 w 4116702"/>
                  <a:gd name="connsiteY715" fmla="*/ 1294027 h 2376305"/>
                  <a:gd name="connsiteX716" fmla="*/ 1 w 4116702"/>
                  <a:gd name="connsiteY716" fmla="*/ 1292583 h 2376305"/>
                  <a:gd name="connsiteX717" fmla="*/ 314 w 4116702"/>
                  <a:gd name="connsiteY717" fmla="*/ 1291140 h 2376305"/>
                  <a:gd name="connsiteX718" fmla="*/ 262 w 4116702"/>
                  <a:gd name="connsiteY718" fmla="*/ 1290899 h 2376305"/>
                  <a:gd name="connsiteX719" fmla="*/ 314 w 4116702"/>
                  <a:gd name="connsiteY719" fmla="*/ 1290658 h 2376305"/>
                  <a:gd name="connsiteX720" fmla="*/ 1 w 4116702"/>
                  <a:gd name="connsiteY720" fmla="*/ 1289214 h 2376305"/>
                  <a:gd name="connsiteX721" fmla="*/ 314 w 4116702"/>
                  <a:gd name="connsiteY721" fmla="*/ 1287772 h 2376305"/>
                  <a:gd name="connsiteX722" fmla="*/ 262 w 4116702"/>
                  <a:gd name="connsiteY722" fmla="*/ 1287531 h 2376305"/>
                  <a:gd name="connsiteX723" fmla="*/ 314 w 4116702"/>
                  <a:gd name="connsiteY723" fmla="*/ 1287290 h 2376305"/>
                  <a:gd name="connsiteX724" fmla="*/ 1 w 4116702"/>
                  <a:gd name="connsiteY724" fmla="*/ 1285846 h 2376305"/>
                  <a:gd name="connsiteX725" fmla="*/ 314 w 4116702"/>
                  <a:gd name="connsiteY725" fmla="*/ 1284403 h 2376305"/>
                  <a:gd name="connsiteX726" fmla="*/ 262 w 4116702"/>
                  <a:gd name="connsiteY726" fmla="*/ 1284162 h 2376305"/>
                  <a:gd name="connsiteX727" fmla="*/ 314 w 4116702"/>
                  <a:gd name="connsiteY727" fmla="*/ 1283921 h 2376305"/>
                  <a:gd name="connsiteX728" fmla="*/ 1 w 4116702"/>
                  <a:gd name="connsiteY728" fmla="*/ 1282477 h 2376305"/>
                  <a:gd name="connsiteX729" fmla="*/ 314 w 4116702"/>
                  <a:gd name="connsiteY729" fmla="*/ 1281035 h 2376305"/>
                  <a:gd name="connsiteX730" fmla="*/ 262 w 4116702"/>
                  <a:gd name="connsiteY730" fmla="*/ 1280793 h 2376305"/>
                  <a:gd name="connsiteX731" fmla="*/ 314 w 4116702"/>
                  <a:gd name="connsiteY731" fmla="*/ 1280553 h 2376305"/>
                  <a:gd name="connsiteX732" fmla="*/ 1 w 4116702"/>
                  <a:gd name="connsiteY732" fmla="*/ 1279108 h 2376305"/>
                  <a:gd name="connsiteX733" fmla="*/ 314 w 4116702"/>
                  <a:gd name="connsiteY733" fmla="*/ 1277664 h 2376305"/>
                  <a:gd name="connsiteX734" fmla="*/ 262 w 4116702"/>
                  <a:gd name="connsiteY734" fmla="*/ 1277424 h 2376305"/>
                  <a:gd name="connsiteX735" fmla="*/ 314 w 4116702"/>
                  <a:gd name="connsiteY735" fmla="*/ 1277184 h 2376305"/>
                  <a:gd name="connsiteX736" fmla="*/ 0 w 4116702"/>
                  <a:gd name="connsiteY736" fmla="*/ 1275739 h 2376305"/>
                  <a:gd name="connsiteX737" fmla="*/ 314 w 4116702"/>
                  <a:gd name="connsiteY737" fmla="*/ 1274296 h 2376305"/>
                  <a:gd name="connsiteX738" fmla="*/ 262 w 4116702"/>
                  <a:gd name="connsiteY738" fmla="*/ 1274055 h 2376305"/>
                  <a:gd name="connsiteX739" fmla="*/ 314 w 4116702"/>
                  <a:gd name="connsiteY739" fmla="*/ 1273815 h 2376305"/>
                  <a:gd name="connsiteX740" fmla="*/ 0 w 4116702"/>
                  <a:gd name="connsiteY740" fmla="*/ 1272370 h 2376305"/>
                  <a:gd name="connsiteX741" fmla="*/ 314 w 4116702"/>
                  <a:gd name="connsiteY741" fmla="*/ 1270927 h 2376305"/>
                  <a:gd name="connsiteX742" fmla="*/ 262 w 4116702"/>
                  <a:gd name="connsiteY742" fmla="*/ 1270687 h 2376305"/>
                  <a:gd name="connsiteX743" fmla="*/ 314 w 4116702"/>
                  <a:gd name="connsiteY743" fmla="*/ 1270447 h 2376305"/>
                  <a:gd name="connsiteX744" fmla="*/ 0 w 4116702"/>
                  <a:gd name="connsiteY744" fmla="*/ 1269002 h 2376305"/>
                  <a:gd name="connsiteX745" fmla="*/ 314 w 4116702"/>
                  <a:gd name="connsiteY745" fmla="*/ 1267558 h 2376305"/>
                  <a:gd name="connsiteX746" fmla="*/ 262 w 4116702"/>
                  <a:gd name="connsiteY746" fmla="*/ 1267318 h 2376305"/>
                  <a:gd name="connsiteX747" fmla="*/ 314 w 4116702"/>
                  <a:gd name="connsiteY747" fmla="*/ 1267078 h 2376305"/>
                  <a:gd name="connsiteX748" fmla="*/ 0 w 4116702"/>
                  <a:gd name="connsiteY748" fmla="*/ 1265633 h 2376305"/>
                  <a:gd name="connsiteX749" fmla="*/ 314 w 4116702"/>
                  <a:gd name="connsiteY749" fmla="*/ 1264190 h 2376305"/>
                  <a:gd name="connsiteX750" fmla="*/ 262 w 4116702"/>
                  <a:gd name="connsiteY750" fmla="*/ 1263949 h 2376305"/>
                  <a:gd name="connsiteX751" fmla="*/ 314 w 4116702"/>
                  <a:gd name="connsiteY751" fmla="*/ 1263708 h 2376305"/>
                  <a:gd name="connsiteX752" fmla="*/ 1 w 4116702"/>
                  <a:gd name="connsiteY752" fmla="*/ 1262264 h 2376305"/>
                  <a:gd name="connsiteX753" fmla="*/ 314 w 4116702"/>
                  <a:gd name="connsiteY753" fmla="*/ 1260821 h 2376305"/>
                  <a:gd name="connsiteX754" fmla="*/ 262 w 4116702"/>
                  <a:gd name="connsiteY754" fmla="*/ 1260580 h 2376305"/>
                  <a:gd name="connsiteX755" fmla="*/ 314 w 4116702"/>
                  <a:gd name="connsiteY755" fmla="*/ 1260339 h 2376305"/>
                  <a:gd name="connsiteX756" fmla="*/ 1 w 4116702"/>
                  <a:gd name="connsiteY756" fmla="*/ 1258895 h 2376305"/>
                  <a:gd name="connsiteX757" fmla="*/ 314 w 4116702"/>
                  <a:gd name="connsiteY757" fmla="*/ 1257453 h 2376305"/>
                  <a:gd name="connsiteX758" fmla="*/ 262 w 4116702"/>
                  <a:gd name="connsiteY758" fmla="*/ 1257211 h 2376305"/>
                  <a:gd name="connsiteX759" fmla="*/ 314 w 4116702"/>
                  <a:gd name="connsiteY759" fmla="*/ 1256971 h 2376305"/>
                  <a:gd name="connsiteX760" fmla="*/ 1 w 4116702"/>
                  <a:gd name="connsiteY760" fmla="*/ 1255526 h 2376305"/>
                  <a:gd name="connsiteX761" fmla="*/ 314 w 4116702"/>
                  <a:gd name="connsiteY761" fmla="*/ 1254084 h 2376305"/>
                  <a:gd name="connsiteX762" fmla="*/ 262 w 4116702"/>
                  <a:gd name="connsiteY762" fmla="*/ 1253843 h 2376305"/>
                  <a:gd name="connsiteX763" fmla="*/ 314 w 4116702"/>
                  <a:gd name="connsiteY763" fmla="*/ 1253602 h 2376305"/>
                  <a:gd name="connsiteX764" fmla="*/ 1 w 4116702"/>
                  <a:gd name="connsiteY764" fmla="*/ 1252158 h 2376305"/>
                  <a:gd name="connsiteX765" fmla="*/ 314 w 4116702"/>
                  <a:gd name="connsiteY765" fmla="*/ 1250715 h 2376305"/>
                  <a:gd name="connsiteX766" fmla="*/ 262 w 4116702"/>
                  <a:gd name="connsiteY766" fmla="*/ 1250474 h 2376305"/>
                  <a:gd name="connsiteX767" fmla="*/ 314 w 4116702"/>
                  <a:gd name="connsiteY767" fmla="*/ 1250233 h 2376305"/>
                  <a:gd name="connsiteX768" fmla="*/ 1 w 4116702"/>
                  <a:gd name="connsiteY768" fmla="*/ 1248789 h 2376305"/>
                  <a:gd name="connsiteX769" fmla="*/ 314 w 4116702"/>
                  <a:gd name="connsiteY769" fmla="*/ 1247347 h 2376305"/>
                  <a:gd name="connsiteX770" fmla="*/ 262 w 4116702"/>
                  <a:gd name="connsiteY770" fmla="*/ 1247106 h 2376305"/>
                  <a:gd name="connsiteX771" fmla="*/ 314 w 4116702"/>
                  <a:gd name="connsiteY771" fmla="*/ 1246865 h 2376305"/>
                  <a:gd name="connsiteX772" fmla="*/ 1 w 4116702"/>
                  <a:gd name="connsiteY772" fmla="*/ 1245421 h 2376305"/>
                  <a:gd name="connsiteX773" fmla="*/ 314 w 4116702"/>
                  <a:gd name="connsiteY773" fmla="*/ 1243978 h 2376305"/>
                  <a:gd name="connsiteX774" fmla="*/ 262 w 4116702"/>
                  <a:gd name="connsiteY774" fmla="*/ 1243737 h 2376305"/>
                  <a:gd name="connsiteX775" fmla="*/ 314 w 4116702"/>
                  <a:gd name="connsiteY775" fmla="*/ 1243496 h 2376305"/>
                  <a:gd name="connsiteX776" fmla="*/ 1 w 4116702"/>
                  <a:gd name="connsiteY776" fmla="*/ 1242052 h 2376305"/>
                  <a:gd name="connsiteX777" fmla="*/ 314 w 4116702"/>
                  <a:gd name="connsiteY777" fmla="*/ 1240610 h 2376305"/>
                  <a:gd name="connsiteX778" fmla="*/ 262 w 4116702"/>
                  <a:gd name="connsiteY778" fmla="*/ 1240368 h 2376305"/>
                  <a:gd name="connsiteX779" fmla="*/ 314 w 4116702"/>
                  <a:gd name="connsiteY779" fmla="*/ 1240128 h 2376305"/>
                  <a:gd name="connsiteX780" fmla="*/ 1 w 4116702"/>
                  <a:gd name="connsiteY780" fmla="*/ 1238684 h 2376305"/>
                  <a:gd name="connsiteX781" fmla="*/ 314 w 4116702"/>
                  <a:gd name="connsiteY781" fmla="*/ 1237241 h 2376305"/>
                  <a:gd name="connsiteX782" fmla="*/ 262 w 4116702"/>
                  <a:gd name="connsiteY782" fmla="*/ 1237000 h 2376305"/>
                  <a:gd name="connsiteX783" fmla="*/ 314 w 4116702"/>
                  <a:gd name="connsiteY783" fmla="*/ 1236759 h 2376305"/>
                  <a:gd name="connsiteX784" fmla="*/ 1 w 4116702"/>
                  <a:gd name="connsiteY784" fmla="*/ 1235315 h 2376305"/>
                  <a:gd name="connsiteX785" fmla="*/ 314 w 4116702"/>
                  <a:gd name="connsiteY785" fmla="*/ 1233872 h 2376305"/>
                  <a:gd name="connsiteX786" fmla="*/ 262 w 4116702"/>
                  <a:gd name="connsiteY786" fmla="*/ 1233631 h 2376305"/>
                  <a:gd name="connsiteX787" fmla="*/ 314 w 4116702"/>
                  <a:gd name="connsiteY787" fmla="*/ 1233390 h 2376305"/>
                  <a:gd name="connsiteX788" fmla="*/ 1 w 4116702"/>
                  <a:gd name="connsiteY788" fmla="*/ 1231946 h 2376305"/>
                  <a:gd name="connsiteX789" fmla="*/ 314 w 4116702"/>
                  <a:gd name="connsiteY789" fmla="*/ 1230504 h 2376305"/>
                  <a:gd name="connsiteX790" fmla="*/ 262 w 4116702"/>
                  <a:gd name="connsiteY790" fmla="*/ 1230263 h 2376305"/>
                  <a:gd name="connsiteX791" fmla="*/ 314 w 4116702"/>
                  <a:gd name="connsiteY791" fmla="*/ 1230022 h 2376305"/>
                  <a:gd name="connsiteX792" fmla="*/ 1 w 4116702"/>
                  <a:gd name="connsiteY792" fmla="*/ 1228578 h 2376305"/>
                  <a:gd name="connsiteX793" fmla="*/ 314 w 4116702"/>
                  <a:gd name="connsiteY793" fmla="*/ 1227135 h 2376305"/>
                  <a:gd name="connsiteX794" fmla="*/ 262 w 4116702"/>
                  <a:gd name="connsiteY794" fmla="*/ 1226894 h 2376305"/>
                  <a:gd name="connsiteX795" fmla="*/ 314 w 4116702"/>
                  <a:gd name="connsiteY795" fmla="*/ 1226653 h 2376305"/>
                  <a:gd name="connsiteX796" fmla="*/ 1 w 4116702"/>
                  <a:gd name="connsiteY796" fmla="*/ 1225209 h 2376305"/>
                  <a:gd name="connsiteX797" fmla="*/ 314 w 4116702"/>
                  <a:gd name="connsiteY797" fmla="*/ 1223767 h 2376305"/>
                  <a:gd name="connsiteX798" fmla="*/ 262 w 4116702"/>
                  <a:gd name="connsiteY798" fmla="*/ 1223526 h 2376305"/>
                  <a:gd name="connsiteX799" fmla="*/ 314 w 4116702"/>
                  <a:gd name="connsiteY799" fmla="*/ 1223285 h 2376305"/>
                  <a:gd name="connsiteX800" fmla="*/ 1 w 4116702"/>
                  <a:gd name="connsiteY800" fmla="*/ 1221841 h 2376305"/>
                  <a:gd name="connsiteX801" fmla="*/ 314 w 4116702"/>
                  <a:gd name="connsiteY801" fmla="*/ 1220398 h 2376305"/>
                  <a:gd name="connsiteX802" fmla="*/ 262 w 4116702"/>
                  <a:gd name="connsiteY802" fmla="*/ 1220157 h 2376305"/>
                  <a:gd name="connsiteX803" fmla="*/ 314 w 4116702"/>
                  <a:gd name="connsiteY803" fmla="*/ 1219916 h 2376305"/>
                  <a:gd name="connsiteX804" fmla="*/ 1 w 4116702"/>
                  <a:gd name="connsiteY804" fmla="*/ 1218472 h 2376305"/>
                  <a:gd name="connsiteX805" fmla="*/ 314 w 4116702"/>
                  <a:gd name="connsiteY805" fmla="*/ 1217028 h 2376305"/>
                  <a:gd name="connsiteX806" fmla="*/ 262 w 4116702"/>
                  <a:gd name="connsiteY806" fmla="*/ 1216787 h 2376305"/>
                  <a:gd name="connsiteX807" fmla="*/ 314 w 4116702"/>
                  <a:gd name="connsiteY807" fmla="*/ 1216548 h 2376305"/>
                  <a:gd name="connsiteX808" fmla="*/ 0 w 4116702"/>
                  <a:gd name="connsiteY808" fmla="*/ 1215102 h 2376305"/>
                  <a:gd name="connsiteX809" fmla="*/ 314 w 4116702"/>
                  <a:gd name="connsiteY809" fmla="*/ 1213659 h 2376305"/>
                  <a:gd name="connsiteX810" fmla="*/ 262 w 4116702"/>
                  <a:gd name="connsiteY810" fmla="*/ 1213419 h 2376305"/>
                  <a:gd name="connsiteX811" fmla="*/ 314 w 4116702"/>
                  <a:gd name="connsiteY811" fmla="*/ 1213179 h 2376305"/>
                  <a:gd name="connsiteX812" fmla="*/ 0 w 4116702"/>
                  <a:gd name="connsiteY812" fmla="*/ 1211734 h 2376305"/>
                  <a:gd name="connsiteX813" fmla="*/ 314 w 4116702"/>
                  <a:gd name="connsiteY813" fmla="*/ 1210290 h 2376305"/>
                  <a:gd name="connsiteX814" fmla="*/ 262 w 4116702"/>
                  <a:gd name="connsiteY814" fmla="*/ 1210049 h 2376305"/>
                  <a:gd name="connsiteX815" fmla="*/ 314 w 4116702"/>
                  <a:gd name="connsiteY815" fmla="*/ 1209808 h 2376305"/>
                  <a:gd name="connsiteX816" fmla="*/ 1 w 4116702"/>
                  <a:gd name="connsiteY816" fmla="*/ 1208364 h 2376305"/>
                  <a:gd name="connsiteX817" fmla="*/ 314 w 4116702"/>
                  <a:gd name="connsiteY817" fmla="*/ 1206922 h 2376305"/>
                  <a:gd name="connsiteX818" fmla="*/ 262 w 4116702"/>
                  <a:gd name="connsiteY818" fmla="*/ 1206681 h 2376305"/>
                  <a:gd name="connsiteX819" fmla="*/ 314 w 4116702"/>
                  <a:gd name="connsiteY819" fmla="*/ 1206440 h 2376305"/>
                  <a:gd name="connsiteX820" fmla="*/ 1 w 4116702"/>
                  <a:gd name="connsiteY820" fmla="*/ 1204996 h 2376305"/>
                  <a:gd name="connsiteX821" fmla="*/ 314 w 4116702"/>
                  <a:gd name="connsiteY821" fmla="*/ 1203553 h 2376305"/>
                  <a:gd name="connsiteX822" fmla="*/ 262 w 4116702"/>
                  <a:gd name="connsiteY822" fmla="*/ 1203312 h 2376305"/>
                  <a:gd name="connsiteX823" fmla="*/ 314 w 4116702"/>
                  <a:gd name="connsiteY823" fmla="*/ 1203071 h 2376305"/>
                  <a:gd name="connsiteX824" fmla="*/ 1 w 4116702"/>
                  <a:gd name="connsiteY824" fmla="*/ 1201627 h 2376305"/>
                  <a:gd name="connsiteX825" fmla="*/ 314 w 4116702"/>
                  <a:gd name="connsiteY825" fmla="*/ 1200185 h 2376305"/>
                  <a:gd name="connsiteX826" fmla="*/ 262 w 4116702"/>
                  <a:gd name="connsiteY826" fmla="*/ 1199943 h 2376305"/>
                  <a:gd name="connsiteX827" fmla="*/ 314 w 4116702"/>
                  <a:gd name="connsiteY827" fmla="*/ 1199703 h 2376305"/>
                  <a:gd name="connsiteX828" fmla="*/ 1 w 4116702"/>
                  <a:gd name="connsiteY828" fmla="*/ 1198259 h 2376305"/>
                  <a:gd name="connsiteX829" fmla="*/ 314 w 4116702"/>
                  <a:gd name="connsiteY829" fmla="*/ 1196816 h 2376305"/>
                  <a:gd name="connsiteX830" fmla="*/ 262 w 4116702"/>
                  <a:gd name="connsiteY830" fmla="*/ 1196575 h 2376305"/>
                  <a:gd name="connsiteX831" fmla="*/ 314 w 4116702"/>
                  <a:gd name="connsiteY831" fmla="*/ 1196334 h 2376305"/>
                  <a:gd name="connsiteX832" fmla="*/ 1 w 4116702"/>
                  <a:gd name="connsiteY832" fmla="*/ 1194890 h 2376305"/>
                  <a:gd name="connsiteX833" fmla="*/ 314 w 4116702"/>
                  <a:gd name="connsiteY833" fmla="*/ 1193448 h 2376305"/>
                  <a:gd name="connsiteX834" fmla="*/ 262 w 4116702"/>
                  <a:gd name="connsiteY834" fmla="*/ 1193206 h 2376305"/>
                  <a:gd name="connsiteX835" fmla="*/ 314 w 4116702"/>
                  <a:gd name="connsiteY835" fmla="*/ 1192966 h 2376305"/>
                  <a:gd name="connsiteX836" fmla="*/ 1 w 4116702"/>
                  <a:gd name="connsiteY836" fmla="*/ 1191521 h 2376305"/>
                  <a:gd name="connsiteX837" fmla="*/ 314 w 4116702"/>
                  <a:gd name="connsiteY837" fmla="*/ 1190079 h 2376305"/>
                  <a:gd name="connsiteX838" fmla="*/ 262 w 4116702"/>
                  <a:gd name="connsiteY838" fmla="*/ 1189838 h 2376305"/>
                  <a:gd name="connsiteX839" fmla="*/ 314 w 4116702"/>
                  <a:gd name="connsiteY839" fmla="*/ 1189597 h 2376305"/>
                  <a:gd name="connsiteX840" fmla="*/ 1 w 4116702"/>
                  <a:gd name="connsiteY840" fmla="*/ 1188153 h 2376305"/>
                  <a:gd name="connsiteX841" fmla="*/ 314 w 4116702"/>
                  <a:gd name="connsiteY841" fmla="*/ 1186710 h 2376305"/>
                  <a:gd name="connsiteX842" fmla="*/ 262 w 4116702"/>
                  <a:gd name="connsiteY842" fmla="*/ 1186469 h 2376305"/>
                  <a:gd name="connsiteX843" fmla="*/ 314 w 4116702"/>
                  <a:gd name="connsiteY843" fmla="*/ 1186228 h 2376305"/>
                  <a:gd name="connsiteX844" fmla="*/ 1 w 4116702"/>
                  <a:gd name="connsiteY844" fmla="*/ 1184784 h 2376305"/>
                  <a:gd name="connsiteX845" fmla="*/ 314 w 4116702"/>
                  <a:gd name="connsiteY845" fmla="*/ 1183342 h 2376305"/>
                  <a:gd name="connsiteX846" fmla="*/ 262 w 4116702"/>
                  <a:gd name="connsiteY846" fmla="*/ 1183101 h 2376305"/>
                  <a:gd name="connsiteX847" fmla="*/ 314 w 4116702"/>
                  <a:gd name="connsiteY847" fmla="*/ 1182860 h 2376305"/>
                  <a:gd name="connsiteX848" fmla="*/ 1 w 4116702"/>
                  <a:gd name="connsiteY848" fmla="*/ 1181416 h 2376305"/>
                  <a:gd name="connsiteX849" fmla="*/ 314 w 4116702"/>
                  <a:gd name="connsiteY849" fmla="*/ 1179973 h 2376305"/>
                  <a:gd name="connsiteX850" fmla="*/ 262 w 4116702"/>
                  <a:gd name="connsiteY850" fmla="*/ 1179732 h 2376305"/>
                  <a:gd name="connsiteX851" fmla="*/ 314 w 4116702"/>
                  <a:gd name="connsiteY851" fmla="*/ 1179491 h 2376305"/>
                  <a:gd name="connsiteX852" fmla="*/ 1 w 4116702"/>
                  <a:gd name="connsiteY852" fmla="*/ 1178047 h 2376305"/>
                  <a:gd name="connsiteX853" fmla="*/ 314 w 4116702"/>
                  <a:gd name="connsiteY853" fmla="*/ 1176605 h 2376305"/>
                  <a:gd name="connsiteX854" fmla="*/ 262 w 4116702"/>
                  <a:gd name="connsiteY854" fmla="*/ 1176364 h 2376305"/>
                  <a:gd name="connsiteX855" fmla="*/ 314 w 4116702"/>
                  <a:gd name="connsiteY855" fmla="*/ 1176123 h 2376305"/>
                  <a:gd name="connsiteX856" fmla="*/ 1 w 4116702"/>
                  <a:gd name="connsiteY856" fmla="*/ 1174678 h 2376305"/>
                  <a:gd name="connsiteX857" fmla="*/ 314 w 4116702"/>
                  <a:gd name="connsiteY857" fmla="*/ 1173236 h 2376305"/>
                  <a:gd name="connsiteX858" fmla="*/ 262 w 4116702"/>
                  <a:gd name="connsiteY858" fmla="*/ 1172995 h 2376305"/>
                  <a:gd name="connsiteX859" fmla="*/ 314 w 4116702"/>
                  <a:gd name="connsiteY859" fmla="*/ 1172754 h 2376305"/>
                  <a:gd name="connsiteX860" fmla="*/ 1 w 4116702"/>
                  <a:gd name="connsiteY860" fmla="*/ 1171310 h 2376305"/>
                  <a:gd name="connsiteX861" fmla="*/ 314 w 4116702"/>
                  <a:gd name="connsiteY861" fmla="*/ 1169867 h 2376305"/>
                  <a:gd name="connsiteX862" fmla="*/ 262 w 4116702"/>
                  <a:gd name="connsiteY862" fmla="*/ 1169626 h 2376305"/>
                  <a:gd name="connsiteX863" fmla="*/ 314 w 4116702"/>
                  <a:gd name="connsiteY863" fmla="*/ 1169385 h 2376305"/>
                  <a:gd name="connsiteX864" fmla="*/ 1 w 4116702"/>
                  <a:gd name="connsiteY864" fmla="*/ 1167941 h 2376305"/>
                  <a:gd name="connsiteX865" fmla="*/ 314 w 4116702"/>
                  <a:gd name="connsiteY865" fmla="*/ 1166499 h 2376305"/>
                  <a:gd name="connsiteX866" fmla="*/ 262 w 4116702"/>
                  <a:gd name="connsiteY866" fmla="*/ 1166258 h 2376305"/>
                  <a:gd name="connsiteX867" fmla="*/ 314 w 4116702"/>
                  <a:gd name="connsiteY867" fmla="*/ 1166017 h 2376305"/>
                  <a:gd name="connsiteX868" fmla="*/ 1 w 4116702"/>
                  <a:gd name="connsiteY868" fmla="*/ 1164573 h 2376305"/>
                  <a:gd name="connsiteX869" fmla="*/ 314 w 4116702"/>
                  <a:gd name="connsiteY869" fmla="*/ 1163128 h 2376305"/>
                  <a:gd name="connsiteX870" fmla="*/ 262 w 4116702"/>
                  <a:gd name="connsiteY870" fmla="*/ 1162888 h 2376305"/>
                  <a:gd name="connsiteX871" fmla="*/ 314 w 4116702"/>
                  <a:gd name="connsiteY871" fmla="*/ 1162648 h 2376305"/>
                  <a:gd name="connsiteX872" fmla="*/ 0 w 4116702"/>
                  <a:gd name="connsiteY872" fmla="*/ 1161203 h 2376305"/>
                  <a:gd name="connsiteX873" fmla="*/ 314 w 4116702"/>
                  <a:gd name="connsiteY873" fmla="*/ 1159760 h 2376305"/>
                  <a:gd name="connsiteX874" fmla="*/ 262 w 4116702"/>
                  <a:gd name="connsiteY874" fmla="*/ 1159520 h 2376305"/>
                  <a:gd name="connsiteX875" fmla="*/ 314 w 4116702"/>
                  <a:gd name="connsiteY875" fmla="*/ 1159280 h 2376305"/>
                  <a:gd name="connsiteX876" fmla="*/ 0 w 4116702"/>
                  <a:gd name="connsiteY876" fmla="*/ 1157835 h 2376305"/>
                  <a:gd name="connsiteX877" fmla="*/ 314 w 4116702"/>
                  <a:gd name="connsiteY877" fmla="*/ 1156391 h 2376305"/>
                  <a:gd name="connsiteX878" fmla="*/ 262 w 4116702"/>
                  <a:gd name="connsiteY878" fmla="*/ 1156151 h 2376305"/>
                  <a:gd name="connsiteX879" fmla="*/ 314 w 4116702"/>
                  <a:gd name="connsiteY879" fmla="*/ 1155911 h 2376305"/>
                  <a:gd name="connsiteX880" fmla="*/ 0 w 4116702"/>
                  <a:gd name="connsiteY880" fmla="*/ 1154466 h 2376305"/>
                  <a:gd name="connsiteX881" fmla="*/ 314 w 4116702"/>
                  <a:gd name="connsiteY881" fmla="*/ 1153023 h 2376305"/>
                  <a:gd name="connsiteX882" fmla="*/ 262 w 4116702"/>
                  <a:gd name="connsiteY882" fmla="*/ 1152782 h 2376305"/>
                  <a:gd name="connsiteX883" fmla="*/ 314 w 4116702"/>
                  <a:gd name="connsiteY883" fmla="*/ 1152542 h 2376305"/>
                  <a:gd name="connsiteX884" fmla="*/ 0 w 4116702"/>
                  <a:gd name="connsiteY884" fmla="*/ 1151097 h 2376305"/>
                  <a:gd name="connsiteX885" fmla="*/ 314 w 4116702"/>
                  <a:gd name="connsiteY885" fmla="*/ 1149654 h 2376305"/>
                  <a:gd name="connsiteX886" fmla="*/ 262 w 4116702"/>
                  <a:gd name="connsiteY886" fmla="*/ 1149413 h 2376305"/>
                  <a:gd name="connsiteX887" fmla="*/ 314 w 4116702"/>
                  <a:gd name="connsiteY887" fmla="*/ 1149172 h 2376305"/>
                  <a:gd name="connsiteX888" fmla="*/ 1 w 4116702"/>
                  <a:gd name="connsiteY888" fmla="*/ 1147728 h 2376305"/>
                  <a:gd name="connsiteX889" fmla="*/ 314 w 4116702"/>
                  <a:gd name="connsiteY889" fmla="*/ 1146285 h 2376305"/>
                  <a:gd name="connsiteX890" fmla="*/ 262 w 4116702"/>
                  <a:gd name="connsiteY890" fmla="*/ 1146044 h 2376305"/>
                  <a:gd name="connsiteX891" fmla="*/ 314 w 4116702"/>
                  <a:gd name="connsiteY891" fmla="*/ 1145803 h 2376305"/>
                  <a:gd name="connsiteX892" fmla="*/ 1 w 4116702"/>
                  <a:gd name="connsiteY892" fmla="*/ 1144359 h 2376305"/>
                  <a:gd name="connsiteX893" fmla="*/ 314 w 4116702"/>
                  <a:gd name="connsiteY893" fmla="*/ 1142917 h 2376305"/>
                  <a:gd name="connsiteX894" fmla="*/ 262 w 4116702"/>
                  <a:gd name="connsiteY894" fmla="*/ 1142676 h 2376305"/>
                  <a:gd name="connsiteX895" fmla="*/ 314 w 4116702"/>
                  <a:gd name="connsiteY895" fmla="*/ 1142435 h 2376305"/>
                  <a:gd name="connsiteX896" fmla="*/ 1 w 4116702"/>
                  <a:gd name="connsiteY896" fmla="*/ 1140991 h 2376305"/>
                  <a:gd name="connsiteX897" fmla="*/ 314 w 4116702"/>
                  <a:gd name="connsiteY897" fmla="*/ 1139548 h 2376305"/>
                  <a:gd name="connsiteX898" fmla="*/ 262 w 4116702"/>
                  <a:gd name="connsiteY898" fmla="*/ 1139307 h 2376305"/>
                  <a:gd name="connsiteX899" fmla="*/ 314 w 4116702"/>
                  <a:gd name="connsiteY899" fmla="*/ 1139066 h 2376305"/>
                  <a:gd name="connsiteX900" fmla="*/ 1 w 4116702"/>
                  <a:gd name="connsiteY900" fmla="*/ 1137622 h 2376305"/>
                  <a:gd name="connsiteX901" fmla="*/ 314 w 4116702"/>
                  <a:gd name="connsiteY901" fmla="*/ 1136180 h 2376305"/>
                  <a:gd name="connsiteX902" fmla="*/ 262 w 4116702"/>
                  <a:gd name="connsiteY902" fmla="*/ 1135939 h 2376305"/>
                  <a:gd name="connsiteX903" fmla="*/ 314 w 4116702"/>
                  <a:gd name="connsiteY903" fmla="*/ 1135698 h 2376305"/>
                  <a:gd name="connsiteX904" fmla="*/ 1 w 4116702"/>
                  <a:gd name="connsiteY904" fmla="*/ 1134254 h 2376305"/>
                  <a:gd name="connsiteX905" fmla="*/ 314 w 4116702"/>
                  <a:gd name="connsiteY905" fmla="*/ 1132811 h 2376305"/>
                  <a:gd name="connsiteX906" fmla="*/ 262 w 4116702"/>
                  <a:gd name="connsiteY906" fmla="*/ 1132570 h 2376305"/>
                  <a:gd name="connsiteX907" fmla="*/ 314 w 4116702"/>
                  <a:gd name="connsiteY907" fmla="*/ 1132329 h 2376305"/>
                  <a:gd name="connsiteX908" fmla="*/ 1 w 4116702"/>
                  <a:gd name="connsiteY908" fmla="*/ 1130885 h 2376305"/>
                  <a:gd name="connsiteX909" fmla="*/ 314 w 4116702"/>
                  <a:gd name="connsiteY909" fmla="*/ 1129442 h 2376305"/>
                  <a:gd name="connsiteX910" fmla="*/ 262 w 4116702"/>
                  <a:gd name="connsiteY910" fmla="*/ 1129201 h 2376305"/>
                  <a:gd name="connsiteX911" fmla="*/ 314 w 4116702"/>
                  <a:gd name="connsiteY911" fmla="*/ 1128960 h 2376305"/>
                  <a:gd name="connsiteX912" fmla="*/ 1 w 4116702"/>
                  <a:gd name="connsiteY912" fmla="*/ 1127516 h 2376305"/>
                  <a:gd name="connsiteX913" fmla="*/ 314 w 4116702"/>
                  <a:gd name="connsiteY913" fmla="*/ 1126074 h 2376305"/>
                  <a:gd name="connsiteX914" fmla="*/ 262 w 4116702"/>
                  <a:gd name="connsiteY914" fmla="*/ 1125833 h 2376305"/>
                  <a:gd name="connsiteX915" fmla="*/ 314 w 4116702"/>
                  <a:gd name="connsiteY915" fmla="*/ 1125592 h 2376305"/>
                  <a:gd name="connsiteX916" fmla="*/ 1 w 4116702"/>
                  <a:gd name="connsiteY916" fmla="*/ 1124148 h 2376305"/>
                  <a:gd name="connsiteX917" fmla="*/ 314 w 4116702"/>
                  <a:gd name="connsiteY917" fmla="*/ 1122705 h 2376305"/>
                  <a:gd name="connsiteX918" fmla="*/ 262 w 4116702"/>
                  <a:gd name="connsiteY918" fmla="*/ 1122464 h 2376305"/>
                  <a:gd name="connsiteX919" fmla="*/ 314 w 4116702"/>
                  <a:gd name="connsiteY919" fmla="*/ 1122223 h 2376305"/>
                  <a:gd name="connsiteX920" fmla="*/ 1 w 4116702"/>
                  <a:gd name="connsiteY920" fmla="*/ 1120779 h 2376305"/>
                  <a:gd name="connsiteX921" fmla="*/ 314 w 4116702"/>
                  <a:gd name="connsiteY921" fmla="*/ 1119337 h 2376305"/>
                  <a:gd name="connsiteX922" fmla="*/ 262 w 4116702"/>
                  <a:gd name="connsiteY922" fmla="*/ 1119096 h 2376305"/>
                  <a:gd name="connsiteX923" fmla="*/ 314 w 4116702"/>
                  <a:gd name="connsiteY923" fmla="*/ 1118855 h 2376305"/>
                  <a:gd name="connsiteX924" fmla="*/ 1 w 4116702"/>
                  <a:gd name="connsiteY924" fmla="*/ 1117411 h 2376305"/>
                  <a:gd name="connsiteX925" fmla="*/ 314 w 4116702"/>
                  <a:gd name="connsiteY925" fmla="*/ 1115968 h 2376305"/>
                  <a:gd name="connsiteX926" fmla="*/ 262 w 4116702"/>
                  <a:gd name="connsiteY926" fmla="*/ 1115727 h 2376305"/>
                  <a:gd name="connsiteX927" fmla="*/ 314 w 4116702"/>
                  <a:gd name="connsiteY927" fmla="*/ 1115486 h 2376305"/>
                  <a:gd name="connsiteX928" fmla="*/ 1 w 4116702"/>
                  <a:gd name="connsiteY928" fmla="*/ 1114042 h 2376305"/>
                  <a:gd name="connsiteX929" fmla="*/ 314 w 4116702"/>
                  <a:gd name="connsiteY929" fmla="*/ 1112600 h 2376305"/>
                  <a:gd name="connsiteX930" fmla="*/ 262 w 4116702"/>
                  <a:gd name="connsiteY930" fmla="*/ 1112358 h 2376305"/>
                  <a:gd name="connsiteX931" fmla="*/ 314 w 4116702"/>
                  <a:gd name="connsiteY931" fmla="*/ 1112118 h 2376305"/>
                  <a:gd name="connsiteX932" fmla="*/ 1 w 4116702"/>
                  <a:gd name="connsiteY932" fmla="*/ 1110673 h 2376305"/>
                  <a:gd name="connsiteX933" fmla="*/ 314 w 4116702"/>
                  <a:gd name="connsiteY933" fmla="*/ 1109229 h 2376305"/>
                  <a:gd name="connsiteX934" fmla="*/ 262 w 4116702"/>
                  <a:gd name="connsiteY934" fmla="*/ 1108989 h 2376305"/>
                  <a:gd name="connsiteX935" fmla="*/ 314 w 4116702"/>
                  <a:gd name="connsiteY935" fmla="*/ 1108749 h 2376305"/>
                  <a:gd name="connsiteX936" fmla="*/ 0 w 4116702"/>
                  <a:gd name="connsiteY936" fmla="*/ 1107304 h 2376305"/>
                  <a:gd name="connsiteX937" fmla="*/ 314 w 4116702"/>
                  <a:gd name="connsiteY937" fmla="*/ 1105860 h 2376305"/>
                  <a:gd name="connsiteX938" fmla="*/ 262 w 4116702"/>
                  <a:gd name="connsiteY938" fmla="*/ 1105620 h 2376305"/>
                  <a:gd name="connsiteX939" fmla="*/ 314 w 4116702"/>
                  <a:gd name="connsiteY939" fmla="*/ 1105380 h 2376305"/>
                  <a:gd name="connsiteX940" fmla="*/ 0 w 4116702"/>
                  <a:gd name="connsiteY940" fmla="*/ 1103935 h 2376305"/>
                  <a:gd name="connsiteX941" fmla="*/ 314 w 4116702"/>
                  <a:gd name="connsiteY941" fmla="*/ 1102492 h 2376305"/>
                  <a:gd name="connsiteX942" fmla="*/ 262 w 4116702"/>
                  <a:gd name="connsiteY942" fmla="*/ 1102252 h 2376305"/>
                  <a:gd name="connsiteX943" fmla="*/ 314 w 4116702"/>
                  <a:gd name="connsiteY943" fmla="*/ 1102012 h 2376305"/>
                  <a:gd name="connsiteX944" fmla="*/ 0 w 4116702"/>
                  <a:gd name="connsiteY944" fmla="*/ 1100567 h 2376305"/>
                  <a:gd name="connsiteX945" fmla="*/ 314 w 4116702"/>
                  <a:gd name="connsiteY945" fmla="*/ 1099123 h 2376305"/>
                  <a:gd name="connsiteX946" fmla="*/ 262 w 4116702"/>
                  <a:gd name="connsiteY946" fmla="*/ 1098883 h 2376305"/>
                  <a:gd name="connsiteX947" fmla="*/ 314 w 4116702"/>
                  <a:gd name="connsiteY947" fmla="*/ 1098643 h 2376305"/>
                  <a:gd name="connsiteX948" fmla="*/ 0 w 4116702"/>
                  <a:gd name="connsiteY948" fmla="*/ 1097198 h 2376305"/>
                  <a:gd name="connsiteX949" fmla="*/ 314 w 4116702"/>
                  <a:gd name="connsiteY949" fmla="*/ 1095755 h 2376305"/>
                  <a:gd name="connsiteX950" fmla="*/ 262 w 4116702"/>
                  <a:gd name="connsiteY950" fmla="*/ 1095515 h 2376305"/>
                  <a:gd name="connsiteX951" fmla="*/ 314 w 4116702"/>
                  <a:gd name="connsiteY951" fmla="*/ 1095275 h 2376305"/>
                  <a:gd name="connsiteX952" fmla="*/ 0 w 4116702"/>
                  <a:gd name="connsiteY952" fmla="*/ 1093829 h 2376305"/>
                  <a:gd name="connsiteX953" fmla="*/ 314 w 4116702"/>
                  <a:gd name="connsiteY953" fmla="*/ 1092386 h 2376305"/>
                  <a:gd name="connsiteX954" fmla="*/ 262 w 4116702"/>
                  <a:gd name="connsiteY954" fmla="*/ 1092146 h 2376305"/>
                  <a:gd name="connsiteX955" fmla="*/ 314 w 4116702"/>
                  <a:gd name="connsiteY955" fmla="*/ 1091906 h 2376305"/>
                  <a:gd name="connsiteX956" fmla="*/ 0 w 4116702"/>
                  <a:gd name="connsiteY956" fmla="*/ 1090461 h 2376305"/>
                  <a:gd name="connsiteX957" fmla="*/ 314 w 4116702"/>
                  <a:gd name="connsiteY957" fmla="*/ 1089018 h 2376305"/>
                  <a:gd name="connsiteX958" fmla="*/ 262 w 4116702"/>
                  <a:gd name="connsiteY958" fmla="*/ 1088777 h 2376305"/>
                  <a:gd name="connsiteX959" fmla="*/ 314 w 4116702"/>
                  <a:gd name="connsiteY959" fmla="*/ 1088535 h 2376305"/>
                  <a:gd name="connsiteX960" fmla="*/ 1 w 4116702"/>
                  <a:gd name="connsiteY960" fmla="*/ 1087091 h 2376305"/>
                  <a:gd name="connsiteX961" fmla="*/ 314 w 4116702"/>
                  <a:gd name="connsiteY961" fmla="*/ 1085649 h 2376305"/>
                  <a:gd name="connsiteX962" fmla="*/ 262 w 4116702"/>
                  <a:gd name="connsiteY962" fmla="*/ 1085408 h 2376305"/>
                  <a:gd name="connsiteX963" fmla="*/ 314 w 4116702"/>
                  <a:gd name="connsiteY963" fmla="*/ 1085167 h 2376305"/>
                  <a:gd name="connsiteX964" fmla="*/ 1 w 4116702"/>
                  <a:gd name="connsiteY964" fmla="*/ 1083723 h 2376305"/>
                  <a:gd name="connsiteX965" fmla="*/ 314 w 4116702"/>
                  <a:gd name="connsiteY965" fmla="*/ 1082280 h 2376305"/>
                  <a:gd name="connsiteX966" fmla="*/ 262 w 4116702"/>
                  <a:gd name="connsiteY966" fmla="*/ 1082039 h 2376305"/>
                  <a:gd name="connsiteX967" fmla="*/ 314 w 4116702"/>
                  <a:gd name="connsiteY967" fmla="*/ 1081798 h 2376305"/>
                  <a:gd name="connsiteX968" fmla="*/ 1 w 4116702"/>
                  <a:gd name="connsiteY968" fmla="*/ 1080354 h 2376305"/>
                  <a:gd name="connsiteX969" fmla="*/ 314 w 4116702"/>
                  <a:gd name="connsiteY969" fmla="*/ 1078912 h 2376305"/>
                  <a:gd name="connsiteX970" fmla="*/ 262 w 4116702"/>
                  <a:gd name="connsiteY970" fmla="*/ 1078671 h 2376305"/>
                  <a:gd name="connsiteX971" fmla="*/ 314 w 4116702"/>
                  <a:gd name="connsiteY971" fmla="*/ 1078430 h 2376305"/>
                  <a:gd name="connsiteX972" fmla="*/ 1 w 4116702"/>
                  <a:gd name="connsiteY972" fmla="*/ 1076986 h 2376305"/>
                  <a:gd name="connsiteX973" fmla="*/ 314 w 4116702"/>
                  <a:gd name="connsiteY973" fmla="*/ 1075543 h 2376305"/>
                  <a:gd name="connsiteX974" fmla="*/ 262 w 4116702"/>
                  <a:gd name="connsiteY974" fmla="*/ 1075302 h 2376305"/>
                  <a:gd name="connsiteX975" fmla="*/ 314 w 4116702"/>
                  <a:gd name="connsiteY975" fmla="*/ 1075061 h 2376305"/>
                  <a:gd name="connsiteX976" fmla="*/ 1 w 4116702"/>
                  <a:gd name="connsiteY976" fmla="*/ 1073617 h 2376305"/>
                  <a:gd name="connsiteX977" fmla="*/ 314 w 4116702"/>
                  <a:gd name="connsiteY977" fmla="*/ 1072175 h 2376305"/>
                  <a:gd name="connsiteX978" fmla="*/ 262 w 4116702"/>
                  <a:gd name="connsiteY978" fmla="*/ 1071934 h 2376305"/>
                  <a:gd name="connsiteX979" fmla="*/ 314 w 4116702"/>
                  <a:gd name="connsiteY979" fmla="*/ 1071693 h 2376305"/>
                  <a:gd name="connsiteX980" fmla="*/ 1 w 4116702"/>
                  <a:gd name="connsiteY980" fmla="*/ 1070248 h 2376305"/>
                  <a:gd name="connsiteX981" fmla="*/ 314 w 4116702"/>
                  <a:gd name="connsiteY981" fmla="*/ 1068806 h 2376305"/>
                  <a:gd name="connsiteX982" fmla="*/ 262 w 4116702"/>
                  <a:gd name="connsiteY982" fmla="*/ 1068565 h 2376305"/>
                  <a:gd name="connsiteX983" fmla="*/ 314 w 4116702"/>
                  <a:gd name="connsiteY983" fmla="*/ 1068324 h 2376305"/>
                  <a:gd name="connsiteX984" fmla="*/ 1 w 4116702"/>
                  <a:gd name="connsiteY984" fmla="*/ 1066880 h 2376305"/>
                  <a:gd name="connsiteX985" fmla="*/ 314 w 4116702"/>
                  <a:gd name="connsiteY985" fmla="*/ 1065437 h 2376305"/>
                  <a:gd name="connsiteX986" fmla="*/ 262 w 4116702"/>
                  <a:gd name="connsiteY986" fmla="*/ 1065196 h 2376305"/>
                  <a:gd name="connsiteX987" fmla="*/ 314 w 4116702"/>
                  <a:gd name="connsiteY987" fmla="*/ 1064955 h 2376305"/>
                  <a:gd name="connsiteX988" fmla="*/ 1 w 4116702"/>
                  <a:gd name="connsiteY988" fmla="*/ 1063511 h 2376305"/>
                  <a:gd name="connsiteX989" fmla="*/ 314 w 4116702"/>
                  <a:gd name="connsiteY989" fmla="*/ 1062069 h 2376305"/>
                  <a:gd name="connsiteX990" fmla="*/ 262 w 4116702"/>
                  <a:gd name="connsiteY990" fmla="*/ 1061828 h 2376305"/>
                  <a:gd name="connsiteX991" fmla="*/ 314 w 4116702"/>
                  <a:gd name="connsiteY991" fmla="*/ 1061587 h 2376305"/>
                  <a:gd name="connsiteX992" fmla="*/ 1 w 4116702"/>
                  <a:gd name="connsiteY992" fmla="*/ 1060143 h 2376305"/>
                  <a:gd name="connsiteX993" fmla="*/ 314 w 4116702"/>
                  <a:gd name="connsiteY993" fmla="*/ 1058700 h 2376305"/>
                  <a:gd name="connsiteX994" fmla="*/ 262 w 4116702"/>
                  <a:gd name="connsiteY994" fmla="*/ 1058459 h 2376305"/>
                  <a:gd name="connsiteX995" fmla="*/ 314 w 4116702"/>
                  <a:gd name="connsiteY995" fmla="*/ 1058218 h 2376305"/>
                  <a:gd name="connsiteX996" fmla="*/ 1 w 4116702"/>
                  <a:gd name="connsiteY996" fmla="*/ 1056774 h 2376305"/>
                  <a:gd name="connsiteX997" fmla="*/ 314 w 4116702"/>
                  <a:gd name="connsiteY997" fmla="*/ 1055330 h 2376305"/>
                  <a:gd name="connsiteX998" fmla="*/ 262 w 4116702"/>
                  <a:gd name="connsiteY998" fmla="*/ 1055090 h 2376305"/>
                  <a:gd name="connsiteX999" fmla="*/ 314 w 4116702"/>
                  <a:gd name="connsiteY999" fmla="*/ 1054850 h 2376305"/>
                  <a:gd name="connsiteX1000" fmla="*/ 0 w 4116702"/>
                  <a:gd name="connsiteY1000" fmla="*/ 1053405 h 2376305"/>
                  <a:gd name="connsiteX1001" fmla="*/ 314 w 4116702"/>
                  <a:gd name="connsiteY1001" fmla="*/ 1051961 h 2376305"/>
                  <a:gd name="connsiteX1002" fmla="*/ 262 w 4116702"/>
                  <a:gd name="connsiteY1002" fmla="*/ 1051721 h 2376305"/>
                  <a:gd name="connsiteX1003" fmla="*/ 314 w 4116702"/>
                  <a:gd name="connsiteY1003" fmla="*/ 1051481 h 2376305"/>
                  <a:gd name="connsiteX1004" fmla="*/ 0 w 4116702"/>
                  <a:gd name="connsiteY1004" fmla="*/ 1050036 h 2376305"/>
                  <a:gd name="connsiteX1005" fmla="*/ 314 w 4116702"/>
                  <a:gd name="connsiteY1005" fmla="*/ 1048593 h 2376305"/>
                  <a:gd name="connsiteX1006" fmla="*/ 262 w 4116702"/>
                  <a:gd name="connsiteY1006" fmla="*/ 1048352 h 2376305"/>
                  <a:gd name="connsiteX1007" fmla="*/ 314 w 4116702"/>
                  <a:gd name="connsiteY1007" fmla="*/ 1048112 h 2376305"/>
                  <a:gd name="connsiteX1008" fmla="*/ 0 w 4116702"/>
                  <a:gd name="connsiteY1008" fmla="*/ 1046667 h 2376305"/>
                  <a:gd name="connsiteX1009" fmla="*/ 314 w 4116702"/>
                  <a:gd name="connsiteY1009" fmla="*/ 1045224 h 2376305"/>
                  <a:gd name="connsiteX1010" fmla="*/ 262 w 4116702"/>
                  <a:gd name="connsiteY1010" fmla="*/ 1044984 h 2376305"/>
                  <a:gd name="connsiteX1011" fmla="*/ 314 w 4116702"/>
                  <a:gd name="connsiteY1011" fmla="*/ 1044744 h 2376305"/>
                  <a:gd name="connsiteX1012" fmla="*/ 0 w 4116702"/>
                  <a:gd name="connsiteY1012" fmla="*/ 1043299 h 2376305"/>
                  <a:gd name="connsiteX1013" fmla="*/ 314 w 4116702"/>
                  <a:gd name="connsiteY1013" fmla="*/ 1041855 h 2376305"/>
                  <a:gd name="connsiteX1014" fmla="*/ 262 w 4116702"/>
                  <a:gd name="connsiteY1014" fmla="*/ 1041615 h 2376305"/>
                  <a:gd name="connsiteX1015" fmla="*/ 314 w 4116702"/>
                  <a:gd name="connsiteY1015" fmla="*/ 1041375 h 2376305"/>
                  <a:gd name="connsiteX1016" fmla="*/ 0 w 4116702"/>
                  <a:gd name="connsiteY1016" fmla="*/ 1039930 h 2376305"/>
                  <a:gd name="connsiteX1017" fmla="*/ 314 w 4116702"/>
                  <a:gd name="connsiteY1017" fmla="*/ 1038487 h 2376305"/>
                  <a:gd name="connsiteX1018" fmla="*/ 262 w 4116702"/>
                  <a:gd name="connsiteY1018" fmla="*/ 1038247 h 2376305"/>
                  <a:gd name="connsiteX1019" fmla="*/ 314 w 4116702"/>
                  <a:gd name="connsiteY1019" fmla="*/ 1038007 h 2376305"/>
                  <a:gd name="connsiteX1020" fmla="*/ 0 w 4116702"/>
                  <a:gd name="connsiteY1020" fmla="*/ 1036562 h 2376305"/>
                  <a:gd name="connsiteX1021" fmla="*/ 314 w 4116702"/>
                  <a:gd name="connsiteY1021" fmla="*/ 1035118 h 2376305"/>
                  <a:gd name="connsiteX1022" fmla="*/ 262 w 4116702"/>
                  <a:gd name="connsiteY1022" fmla="*/ 1034878 h 2376305"/>
                  <a:gd name="connsiteX1023" fmla="*/ 314 w 4116702"/>
                  <a:gd name="connsiteY1023" fmla="*/ 1034638 h 2376305"/>
                  <a:gd name="connsiteX1024" fmla="*/ 0 w 4116702"/>
                  <a:gd name="connsiteY1024" fmla="*/ 1033193 h 2376305"/>
                  <a:gd name="connsiteX1025" fmla="*/ 314 w 4116702"/>
                  <a:gd name="connsiteY1025" fmla="*/ 1031750 h 2376305"/>
                  <a:gd name="connsiteX1026" fmla="*/ 262 w 4116702"/>
                  <a:gd name="connsiteY1026" fmla="*/ 1031509 h 2376305"/>
                  <a:gd name="connsiteX1027" fmla="*/ 314 w 4116702"/>
                  <a:gd name="connsiteY1027" fmla="*/ 1031268 h 2376305"/>
                  <a:gd name="connsiteX1028" fmla="*/ 1 w 4116702"/>
                  <a:gd name="connsiteY1028" fmla="*/ 1029824 h 2376305"/>
                  <a:gd name="connsiteX1029" fmla="*/ 314 w 4116702"/>
                  <a:gd name="connsiteY1029" fmla="*/ 1028381 h 2376305"/>
                  <a:gd name="connsiteX1030" fmla="*/ 262 w 4116702"/>
                  <a:gd name="connsiteY1030" fmla="*/ 1028140 h 2376305"/>
                  <a:gd name="connsiteX1031" fmla="*/ 314 w 4116702"/>
                  <a:gd name="connsiteY1031" fmla="*/ 1027899 h 2376305"/>
                  <a:gd name="connsiteX1032" fmla="*/ 1 w 4116702"/>
                  <a:gd name="connsiteY1032" fmla="*/ 1026455 h 2376305"/>
                  <a:gd name="connsiteX1033" fmla="*/ 314 w 4116702"/>
                  <a:gd name="connsiteY1033" fmla="*/ 1025012 h 2376305"/>
                  <a:gd name="connsiteX1034" fmla="*/ 262 w 4116702"/>
                  <a:gd name="connsiteY1034" fmla="*/ 1024771 h 2376305"/>
                  <a:gd name="connsiteX1035" fmla="*/ 314 w 4116702"/>
                  <a:gd name="connsiteY1035" fmla="*/ 1024530 h 2376305"/>
                  <a:gd name="connsiteX1036" fmla="*/ 1 w 4116702"/>
                  <a:gd name="connsiteY1036" fmla="*/ 1023086 h 2376305"/>
                  <a:gd name="connsiteX1037" fmla="*/ 314 w 4116702"/>
                  <a:gd name="connsiteY1037" fmla="*/ 1021644 h 2376305"/>
                  <a:gd name="connsiteX1038" fmla="*/ 262 w 4116702"/>
                  <a:gd name="connsiteY1038" fmla="*/ 1021403 h 2376305"/>
                  <a:gd name="connsiteX1039" fmla="*/ 314 w 4116702"/>
                  <a:gd name="connsiteY1039" fmla="*/ 1021162 h 2376305"/>
                  <a:gd name="connsiteX1040" fmla="*/ 1 w 4116702"/>
                  <a:gd name="connsiteY1040" fmla="*/ 1019718 h 2376305"/>
                  <a:gd name="connsiteX1041" fmla="*/ 314 w 4116702"/>
                  <a:gd name="connsiteY1041" fmla="*/ 1018275 h 2376305"/>
                  <a:gd name="connsiteX1042" fmla="*/ 262 w 4116702"/>
                  <a:gd name="connsiteY1042" fmla="*/ 1018034 h 2376305"/>
                  <a:gd name="connsiteX1043" fmla="*/ 314 w 4116702"/>
                  <a:gd name="connsiteY1043" fmla="*/ 1017793 h 2376305"/>
                  <a:gd name="connsiteX1044" fmla="*/ 1 w 4116702"/>
                  <a:gd name="connsiteY1044" fmla="*/ 1016349 h 2376305"/>
                  <a:gd name="connsiteX1045" fmla="*/ 314 w 4116702"/>
                  <a:gd name="connsiteY1045" fmla="*/ 1014907 h 2376305"/>
                  <a:gd name="connsiteX1046" fmla="*/ 262 w 4116702"/>
                  <a:gd name="connsiteY1046" fmla="*/ 1014666 h 2376305"/>
                  <a:gd name="connsiteX1047" fmla="*/ 314 w 4116702"/>
                  <a:gd name="connsiteY1047" fmla="*/ 1014425 h 2376305"/>
                  <a:gd name="connsiteX1048" fmla="*/ 1 w 4116702"/>
                  <a:gd name="connsiteY1048" fmla="*/ 1012981 h 2376305"/>
                  <a:gd name="connsiteX1049" fmla="*/ 314 w 4116702"/>
                  <a:gd name="connsiteY1049" fmla="*/ 1011538 h 2376305"/>
                  <a:gd name="connsiteX1050" fmla="*/ 262 w 4116702"/>
                  <a:gd name="connsiteY1050" fmla="*/ 1011297 h 2376305"/>
                  <a:gd name="connsiteX1051" fmla="*/ 314 w 4116702"/>
                  <a:gd name="connsiteY1051" fmla="*/ 1011056 h 2376305"/>
                  <a:gd name="connsiteX1052" fmla="*/ 1 w 4116702"/>
                  <a:gd name="connsiteY1052" fmla="*/ 1009612 h 2376305"/>
                  <a:gd name="connsiteX1053" fmla="*/ 314 w 4116702"/>
                  <a:gd name="connsiteY1053" fmla="*/ 1008170 h 2376305"/>
                  <a:gd name="connsiteX1054" fmla="*/ 262 w 4116702"/>
                  <a:gd name="connsiteY1054" fmla="*/ 1007928 h 2376305"/>
                  <a:gd name="connsiteX1055" fmla="*/ 314 w 4116702"/>
                  <a:gd name="connsiteY1055" fmla="*/ 1007687 h 2376305"/>
                  <a:gd name="connsiteX1056" fmla="*/ 1 w 4116702"/>
                  <a:gd name="connsiteY1056" fmla="*/ 1006243 h 2376305"/>
                  <a:gd name="connsiteX1057" fmla="*/ 314 w 4116702"/>
                  <a:gd name="connsiteY1057" fmla="*/ 1004801 h 2376305"/>
                  <a:gd name="connsiteX1058" fmla="*/ 262 w 4116702"/>
                  <a:gd name="connsiteY1058" fmla="*/ 1004560 h 2376305"/>
                  <a:gd name="connsiteX1059" fmla="*/ 314 w 4116702"/>
                  <a:gd name="connsiteY1059" fmla="*/ 1004319 h 2376305"/>
                  <a:gd name="connsiteX1060" fmla="*/ 1 w 4116702"/>
                  <a:gd name="connsiteY1060" fmla="*/ 1002875 h 2376305"/>
                  <a:gd name="connsiteX1061" fmla="*/ 314 w 4116702"/>
                  <a:gd name="connsiteY1061" fmla="*/ 1001430 h 2376305"/>
                  <a:gd name="connsiteX1062" fmla="*/ 262 w 4116702"/>
                  <a:gd name="connsiteY1062" fmla="*/ 1001190 h 2376305"/>
                  <a:gd name="connsiteX1063" fmla="*/ 314 w 4116702"/>
                  <a:gd name="connsiteY1063" fmla="*/ 1000950 h 2376305"/>
                  <a:gd name="connsiteX1064" fmla="*/ 0 w 4116702"/>
                  <a:gd name="connsiteY1064" fmla="*/ 999505 h 2376305"/>
                  <a:gd name="connsiteX1065" fmla="*/ 314 w 4116702"/>
                  <a:gd name="connsiteY1065" fmla="*/ 998062 h 2376305"/>
                  <a:gd name="connsiteX1066" fmla="*/ 262 w 4116702"/>
                  <a:gd name="connsiteY1066" fmla="*/ 997822 h 2376305"/>
                  <a:gd name="connsiteX1067" fmla="*/ 314 w 4116702"/>
                  <a:gd name="connsiteY1067" fmla="*/ 997582 h 2376305"/>
                  <a:gd name="connsiteX1068" fmla="*/ 0 w 4116702"/>
                  <a:gd name="connsiteY1068" fmla="*/ 996137 h 2376305"/>
                  <a:gd name="connsiteX1069" fmla="*/ 314 w 4116702"/>
                  <a:gd name="connsiteY1069" fmla="*/ 994693 h 2376305"/>
                  <a:gd name="connsiteX1070" fmla="*/ 262 w 4116702"/>
                  <a:gd name="connsiteY1070" fmla="*/ 994453 h 2376305"/>
                  <a:gd name="connsiteX1071" fmla="*/ 314 w 4116702"/>
                  <a:gd name="connsiteY1071" fmla="*/ 994213 h 2376305"/>
                  <a:gd name="connsiteX1072" fmla="*/ 0 w 4116702"/>
                  <a:gd name="connsiteY1072" fmla="*/ 992768 h 2376305"/>
                  <a:gd name="connsiteX1073" fmla="*/ 314 w 4116702"/>
                  <a:gd name="connsiteY1073" fmla="*/ 991325 h 2376305"/>
                  <a:gd name="connsiteX1074" fmla="*/ 262 w 4116702"/>
                  <a:gd name="connsiteY1074" fmla="*/ 991085 h 2376305"/>
                  <a:gd name="connsiteX1075" fmla="*/ 314 w 4116702"/>
                  <a:gd name="connsiteY1075" fmla="*/ 990845 h 2376305"/>
                  <a:gd name="connsiteX1076" fmla="*/ 0 w 4116702"/>
                  <a:gd name="connsiteY1076" fmla="*/ 989399 h 2376305"/>
                  <a:gd name="connsiteX1077" fmla="*/ 314 w 4116702"/>
                  <a:gd name="connsiteY1077" fmla="*/ 987956 h 2376305"/>
                  <a:gd name="connsiteX1078" fmla="*/ 262 w 4116702"/>
                  <a:gd name="connsiteY1078" fmla="*/ 987716 h 2376305"/>
                  <a:gd name="connsiteX1079" fmla="*/ 314 w 4116702"/>
                  <a:gd name="connsiteY1079" fmla="*/ 987476 h 2376305"/>
                  <a:gd name="connsiteX1080" fmla="*/ 0 w 4116702"/>
                  <a:gd name="connsiteY1080" fmla="*/ 986031 h 2376305"/>
                  <a:gd name="connsiteX1081" fmla="*/ 314 w 4116702"/>
                  <a:gd name="connsiteY1081" fmla="*/ 984588 h 2376305"/>
                  <a:gd name="connsiteX1082" fmla="*/ 262 w 4116702"/>
                  <a:gd name="connsiteY1082" fmla="*/ 984347 h 2376305"/>
                  <a:gd name="connsiteX1083" fmla="*/ 314 w 4116702"/>
                  <a:gd name="connsiteY1083" fmla="*/ 984107 h 2376305"/>
                  <a:gd name="connsiteX1084" fmla="*/ 0 w 4116702"/>
                  <a:gd name="connsiteY1084" fmla="*/ 982662 h 2376305"/>
                  <a:gd name="connsiteX1085" fmla="*/ 314 w 4116702"/>
                  <a:gd name="connsiteY1085" fmla="*/ 981219 h 2376305"/>
                  <a:gd name="connsiteX1086" fmla="*/ 262 w 4116702"/>
                  <a:gd name="connsiteY1086" fmla="*/ 980979 h 2376305"/>
                  <a:gd name="connsiteX1087" fmla="*/ 314 w 4116702"/>
                  <a:gd name="connsiteY1087" fmla="*/ 980739 h 2376305"/>
                  <a:gd name="connsiteX1088" fmla="*/ 0 w 4116702"/>
                  <a:gd name="connsiteY1088" fmla="*/ 979294 h 2376305"/>
                  <a:gd name="connsiteX1089" fmla="*/ 314 w 4116702"/>
                  <a:gd name="connsiteY1089" fmla="*/ 977850 h 2376305"/>
                  <a:gd name="connsiteX1090" fmla="*/ 262 w 4116702"/>
                  <a:gd name="connsiteY1090" fmla="*/ 977609 h 2376305"/>
                  <a:gd name="connsiteX1091" fmla="*/ 314 w 4116702"/>
                  <a:gd name="connsiteY1091" fmla="*/ 977368 h 2376305"/>
                  <a:gd name="connsiteX1092" fmla="*/ 1 w 4116702"/>
                  <a:gd name="connsiteY1092" fmla="*/ 975924 h 2376305"/>
                  <a:gd name="connsiteX1093" fmla="*/ 314 w 4116702"/>
                  <a:gd name="connsiteY1093" fmla="*/ 974482 h 2376305"/>
                  <a:gd name="connsiteX1094" fmla="*/ 262 w 4116702"/>
                  <a:gd name="connsiteY1094" fmla="*/ 974241 h 2376305"/>
                  <a:gd name="connsiteX1095" fmla="*/ 314 w 4116702"/>
                  <a:gd name="connsiteY1095" fmla="*/ 974000 h 2376305"/>
                  <a:gd name="connsiteX1096" fmla="*/ 1 w 4116702"/>
                  <a:gd name="connsiteY1096" fmla="*/ 972556 h 2376305"/>
                  <a:gd name="connsiteX1097" fmla="*/ 314 w 4116702"/>
                  <a:gd name="connsiteY1097" fmla="*/ 971113 h 2376305"/>
                  <a:gd name="connsiteX1098" fmla="*/ 262 w 4116702"/>
                  <a:gd name="connsiteY1098" fmla="*/ 970872 h 2376305"/>
                  <a:gd name="connsiteX1099" fmla="*/ 314 w 4116702"/>
                  <a:gd name="connsiteY1099" fmla="*/ 970631 h 2376305"/>
                  <a:gd name="connsiteX1100" fmla="*/ 1 w 4116702"/>
                  <a:gd name="connsiteY1100" fmla="*/ 969187 h 2376305"/>
                  <a:gd name="connsiteX1101" fmla="*/ 314 w 4116702"/>
                  <a:gd name="connsiteY1101" fmla="*/ 967745 h 2376305"/>
                  <a:gd name="connsiteX1102" fmla="*/ 262 w 4116702"/>
                  <a:gd name="connsiteY1102" fmla="*/ 967503 h 2376305"/>
                  <a:gd name="connsiteX1103" fmla="*/ 314 w 4116702"/>
                  <a:gd name="connsiteY1103" fmla="*/ 967263 h 2376305"/>
                  <a:gd name="connsiteX1104" fmla="*/ 1 w 4116702"/>
                  <a:gd name="connsiteY1104" fmla="*/ 965818 h 2376305"/>
                  <a:gd name="connsiteX1105" fmla="*/ 314 w 4116702"/>
                  <a:gd name="connsiteY1105" fmla="*/ 964376 h 2376305"/>
                  <a:gd name="connsiteX1106" fmla="*/ 262 w 4116702"/>
                  <a:gd name="connsiteY1106" fmla="*/ 964135 h 2376305"/>
                  <a:gd name="connsiteX1107" fmla="*/ 314 w 4116702"/>
                  <a:gd name="connsiteY1107" fmla="*/ 963894 h 2376305"/>
                  <a:gd name="connsiteX1108" fmla="*/ 1 w 4116702"/>
                  <a:gd name="connsiteY1108" fmla="*/ 962450 h 2376305"/>
                  <a:gd name="connsiteX1109" fmla="*/ 314 w 4116702"/>
                  <a:gd name="connsiteY1109" fmla="*/ 961007 h 2376305"/>
                  <a:gd name="connsiteX1110" fmla="*/ 262 w 4116702"/>
                  <a:gd name="connsiteY1110" fmla="*/ 960766 h 2376305"/>
                  <a:gd name="connsiteX1111" fmla="*/ 314 w 4116702"/>
                  <a:gd name="connsiteY1111" fmla="*/ 960525 h 2376305"/>
                  <a:gd name="connsiteX1112" fmla="*/ 1 w 4116702"/>
                  <a:gd name="connsiteY1112" fmla="*/ 959081 h 2376305"/>
                  <a:gd name="connsiteX1113" fmla="*/ 314 w 4116702"/>
                  <a:gd name="connsiteY1113" fmla="*/ 957639 h 2376305"/>
                  <a:gd name="connsiteX1114" fmla="*/ 262 w 4116702"/>
                  <a:gd name="connsiteY1114" fmla="*/ 957398 h 2376305"/>
                  <a:gd name="connsiteX1115" fmla="*/ 314 w 4116702"/>
                  <a:gd name="connsiteY1115" fmla="*/ 957157 h 2376305"/>
                  <a:gd name="connsiteX1116" fmla="*/ 1 w 4116702"/>
                  <a:gd name="connsiteY1116" fmla="*/ 955713 h 2376305"/>
                  <a:gd name="connsiteX1117" fmla="*/ 314 w 4116702"/>
                  <a:gd name="connsiteY1117" fmla="*/ 954270 h 2376305"/>
                  <a:gd name="connsiteX1118" fmla="*/ 157 w 4116702"/>
                  <a:gd name="connsiteY1118" fmla="*/ 953549 h 2376305"/>
                  <a:gd name="connsiteX1119" fmla="*/ 10576 w 4116702"/>
                  <a:gd name="connsiteY1119" fmla="*/ 857780 h 2376305"/>
                  <a:gd name="connsiteX1120" fmla="*/ 2058351 w 4116702"/>
                  <a:gd name="connsiteY1120" fmla="*/ 0 h 237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Lst>
                <a:rect l="l" t="t" r="r" b="b"/>
                <a:pathLst>
                  <a:path w="4116702" h="2376305">
                    <a:moveTo>
                      <a:pt x="2058351" y="0"/>
                    </a:moveTo>
                    <a:cubicBezTo>
                      <a:pt x="3124124" y="0"/>
                      <a:pt x="4000716" y="375977"/>
                      <a:pt x="4106127" y="857780"/>
                    </a:cubicBezTo>
                    <a:lnTo>
                      <a:pt x="4116545" y="953548"/>
                    </a:lnTo>
                    <a:lnTo>
                      <a:pt x="4116388" y="954270"/>
                    </a:lnTo>
                    <a:lnTo>
                      <a:pt x="4116702" y="955713"/>
                    </a:lnTo>
                    <a:lnTo>
                      <a:pt x="4116388" y="957157"/>
                    </a:lnTo>
                    <a:lnTo>
                      <a:pt x="4116441" y="957398"/>
                    </a:lnTo>
                    <a:lnTo>
                      <a:pt x="4116388" y="957639"/>
                    </a:lnTo>
                    <a:lnTo>
                      <a:pt x="4116702" y="959081"/>
                    </a:lnTo>
                    <a:lnTo>
                      <a:pt x="4116388" y="960525"/>
                    </a:lnTo>
                    <a:lnTo>
                      <a:pt x="4116441" y="960766"/>
                    </a:lnTo>
                    <a:lnTo>
                      <a:pt x="4116388" y="961007"/>
                    </a:lnTo>
                    <a:lnTo>
                      <a:pt x="4116702" y="962450"/>
                    </a:lnTo>
                    <a:lnTo>
                      <a:pt x="4116388" y="963894"/>
                    </a:lnTo>
                    <a:lnTo>
                      <a:pt x="4116441" y="964135"/>
                    </a:lnTo>
                    <a:lnTo>
                      <a:pt x="4116388" y="964376"/>
                    </a:lnTo>
                    <a:lnTo>
                      <a:pt x="4116702" y="965818"/>
                    </a:lnTo>
                    <a:lnTo>
                      <a:pt x="4116388" y="967263"/>
                    </a:lnTo>
                    <a:lnTo>
                      <a:pt x="4116441" y="967503"/>
                    </a:lnTo>
                    <a:lnTo>
                      <a:pt x="4116388" y="967745"/>
                    </a:lnTo>
                    <a:lnTo>
                      <a:pt x="4116702" y="969187"/>
                    </a:lnTo>
                    <a:lnTo>
                      <a:pt x="4116388" y="970631"/>
                    </a:lnTo>
                    <a:lnTo>
                      <a:pt x="4116441" y="970872"/>
                    </a:lnTo>
                    <a:lnTo>
                      <a:pt x="4116388" y="971113"/>
                    </a:lnTo>
                    <a:lnTo>
                      <a:pt x="4116702" y="972556"/>
                    </a:lnTo>
                    <a:lnTo>
                      <a:pt x="4116388" y="974000"/>
                    </a:lnTo>
                    <a:lnTo>
                      <a:pt x="4116441" y="974241"/>
                    </a:lnTo>
                    <a:lnTo>
                      <a:pt x="4116388" y="974482"/>
                    </a:lnTo>
                    <a:lnTo>
                      <a:pt x="4116702" y="975924"/>
                    </a:lnTo>
                    <a:lnTo>
                      <a:pt x="4116388" y="977368"/>
                    </a:lnTo>
                    <a:lnTo>
                      <a:pt x="4116441" y="977609"/>
                    </a:lnTo>
                    <a:lnTo>
                      <a:pt x="4116388" y="977850"/>
                    </a:lnTo>
                    <a:lnTo>
                      <a:pt x="4116702" y="979294"/>
                    </a:lnTo>
                    <a:lnTo>
                      <a:pt x="4116388" y="980739"/>
                    </a:lnTo>
                    <a:lnTo>
                      <a:pt x="4116440" y="980979"/>
                    </a:lnTo>
                    <a:lnTo>
                      <a:pt x="4116388" y="981219"/>
                    </a:lnTo>
                    <a:lnTo>
                      <a:pt x="4116702" y="982662"/>
                    </a:lnTo>
                    <a:lnTo>
                      <a:pt x="4116388" y="984107"/>
                    </a:lnTo>
                    <a:lnTo>
                      <a:pt x="4116440" y="984347"/>
                    </a:lnTo>
                    <a:lnTo>
                      <a:pt x="4116388" y="984588"/>
                    </a:lnTo>
                    <a:lnTo>
                      <a:pt x="4116702" y="986031"/>
                    </a:lnTo>
                    <a:lnTo>
                      <a:pt x="4116388" y="987476"/>
                    </a:lnTo>
                    <a:lnTo>
                      <a:pt x="4116440" y="987716"/>
                    </a:lnTo>
                    <a:lnTo>
                      <a:pt x="4116388" y="987956"/>
                    </a:lnTo>
                    <a:lnTo>
                      <a:pt x="4116702" y="989399"/>
                    </a:lnTo>
                    <a:lnTo>
                      <a:pt x="4116388" y="990845"/>
                    </a:lnTo>
                    <a:lnTo>
                      <a:pt x="4116440" y="991085"/>
                    </a:lnTo>
                    <a:lnTo>
                      <a:pt x="4116388" y="991325"/>
                    </a:lnTo>
                    <a:lnTo>
                      <a:pt x="4116702" y="992768"/>
                    </a:lnTo>
                    <a:lnTo>
                      <a:pt x="4116388" y="994213"/>
                    </a:lnTo>
                    <a:lnTo>
                      <a:pt x="4116440" y="994453"/>
                    </a:lnTo>
                    <a:lnTo>
                      <a:pt x="4116388" y="994693"/>
                    </a:lnTo>
                    <a:lnTo>
                      <a:pt x="4116702" y="996137"/>
                    </a:lnTo>
                    <a:lnTo>
                      <a:pt x="4116388" y="997582"/>
                    </a:lnTo>
                    <a:lnTo>
                      <a:pt x="4116440" y="997822"/>
                    </a:lnTo>
                    <a:lnTo>
                      <a:pt x="4116388" y="998062"/>
                    </a:lnTo>
                    <a:lnTo>
                      <a:pt x="4116702" y="999505"/>
                    </a:lnTo>
                    <a:lnTo>
                      <a:pt x="4116388" y="1000950"/>
                    </a:lnTo>
                    <a:lnTo>
                      <a:pt x="4116440" y="1001190"/>
                    </a:lnTo>
                    <a:lnTo>
                      <a:pt x="4116388" y="1001430"/>
                    </a:lnTo>
                    <a:lnTo>
                      <a:pt x="4116702" y="1002875"/>
                    </a:lnTo>
                    <a:lnTo>
                      <a:pt x="4116388" y="1004319"/>
                    </a:lnTo>
                    <a:lnTo>
                      <a:pt x="4116441" y="1004560"/>
                    </a:lnTo>
                    <a:lnTo>
                      <a:pt x="4116388" y="1004801"/>
                    </a:lnTo>
                    <a:lnTo>
                      <a:pt x="4116702" y="1006243"/>
                    </a:lnTo>
                    <a:lnTo>
                      <a:pt x="4116388" y="1007687"/>
                    </a:lnTo>
                    <a:lnTo>
                      <a:pt x="4116441" y="1007928"/>
                    </a:lnTo>
                    <a:lnTo>
                      <a:pt x="4116388" y="1008170"/>
                    </a:lnTo>
                    <a:lnTo>
                      <a:pt x="4116702" y="1009612"/>
                    </a:lnTo>
                    <a:lnTo>
                      <a:pt x="4116388" y="1011056"/>
                    </a:lnTo>
                    <a:lnTo>
                      <a:pt x="4116441" y="1011297"/>
                    </a:lnTo>
                    <a:lnTo>
                      <a:pt x="4116388" y="1011538"/>
                    </a:lnTo>
                    <a:lnTo>
                      <a:pt x="4116702" y="1012981"/>
                    </a:lnTo>
                    <a:lnTo>
                      <a:pt x="4116388" y="1014425"/>
                    </a:lnTo>
                    <a:lnTo>
                      <a:pt x="4116441" y="1014666"/>
                    </a:lnTo>
                    <a:lnTo>
                      <a:pt x="4116388" y="1014907"/>
                    </a:lnTo>
                    <a:lnTo>
                      <a:pt x="4116702" y="1016349"/>
                    </a:lnTo>
                    <a:lnTo>
                      <a:pt x="4116388" y="1017793"/>
                    </a:lnTo>
                    <a:lnTo>
                      <a:pt x="4116441" y="1018034"/>
                    </a:lnTo>
                    <a:lnTo>
                      <a:pt x="4116388" y="1018275"/>
                    </a:lnTo>
                    <a:lnTo>
                      <a:pt x="4116702" y="1019718"/>
                    </a:lnTo>
                    <a:lnTo>
                      <a:pt x="4116388" y="1021162"/>
                    </a:lnTo>
                    <a:lnTo>
                      <a:pt x="4116441" y="1021403"/>
                    </a:lnTo>
                    <a:lnTo>
                      <a:pt x="4116388" y="1021644"/>
                    </a:lnTo>
                    <a:lnTo>
                      <a:pt x="4116702" y="1023086"/>
                    </a:lnTo>
                    <a:lnTo>
                      <a:pt x="4116388" y="1024530"/>
                    </a:lnTo>
                    <a:lnTo>
                      <a:pt x="4116441" y="1024771"/>
                    </a:lnTo>
                    <a:lnTo>
                      <a:pt x="4116388" y="1025012"/>
                    </a:lnTo>
                    <a:lnTo>
                      <a:pt x="4116702" y="1026455"/>
                    </a:lnTo>
                    <a:lnTo>
                      <a:pt x="4116388" y="1027899"/>
                    </a:lnTo>
                    <a:lnTo>
                      <a:pt x="4116441" y="1028140"/>
                    </a:lnTo>
                    <a:lnTo>
                      <a:pt x="4116388" y="1028381"/>
                    </a:lnTo>
                    <a:lnTo>
                      <a:pt x="4116702" y="1029824"/>
                    </a:lnTo>
                    <a:lnTo>
                      <a:pt x="4116388" y="1031268"/>
                    </a:lnTo>
                    <a:lnTo>
                      <a:pt x="4116441" y="1031509"/>
                    </a:lnTo>
                    <a:lnTo>
                      <a:pt x="4116388" y="1031750"/>
                    </a:lnTo>
                    <a:lnTo>
                      <a:pt x="4116702" y="1033193"/>
                    </a:lnTo>
                    <a:lnTo>
                      <a:pt x="4116388" y="1034638"/>
                    </a:lnTo>
                    <a:lnTo>
                      <a:pt x="4116440" y="1034878"/>
                    </a:lnTo>
                    <a:lnTo>
                      <a:pt x="4116388" y="1035118"/>
                    </a:lnTo>
                    <a:lnTo>
                      <a:pt x="4116702" y="1036562"/>
                    </a:lnTo>
                    <a:lnTo>
                      <a:pt x="4116388" y="1038007"/>
                    </a:lnTo>
                    <a:lnTo>
                      <a:pt x="4116440" y="1038247"/>
                    </a:lnTo>
                    <a:lnTo>
                      <a:pt x="4116388" y="1038487"/>
                    </a:lnTo>
                    <a:lnTo>
                      <a:pt x="4116702" y="1039930"/>
                    </a:lnTo>
                    <a:lnTo>
                      <a:pt x="4116388" y="1041375"/>
                    </a:lnTo>
                    <a:lnTo>
                      <a:pt x="4116440" y="1041615"/>
                    </a:lnTo>
                    <a:lnTo>
                      <a:pt x="4116388" y="1041855"/>
                    </a:lnTo>
                    <a:lnTo>
                      <a:pt x="4116702" y="1043299"/>
                    </a:lnTo>
                    <a:lnTo>
                      <a:pt x="4116388" y="1044744"/>
                    </a:lnTo>
                    <a:lnTo>
                      <a:pt x="4116440" y="1044984"/>
                    </a:lnTo>
                    <a:lnTo>
                      <a:pt x="4116388" y="1045224"/>
                    </a:lnTo>
                    <a:lnTo>
                      <a:pt x="4116702" y="1046667"/>
                    </a:lnTo>
                    <a:lnTo>
                      <a:pt x="4116388" y="1048112"/>
                    </a:lnTo>
                    <a:lnTo>
                      <a:pt x="4116440" y="1048352"/>
                    </a:lnTo>
                    <a:lnTo>
                      <a:pt x="4116388" y="1048593"/>
                    </a:lnTo>
                    <a:lnTo>
                      <a:pt x="4116702" y="1050036"/>
                    </a:lnTo>
                    <a:lnTo>
                      <a:pt x="4116388" y="1051481"/>
                    </a:lnTo>
                    <a:lnTo>
                      <a:pt x="4116440" y="1051721"/>
                    </a:lnTo>
                    <a:lnTo>
                      <a:pt x="4116388" y="1051961"/>
                    </a:lnTo>
                    <a:lnTo>
                      <a:pt x="4116702" y="1053405"/>
                    </a:lnTo>
                    <a:lnTo>
                      <a:pt x="4116388" y="1054850"/>
                    </a:lnTo>
                    <a:lnTo>
                      <a:pt x="4116440" y="1055090"/>
                    </a:lnTo>
                    <a:lnTo>
                      <a:pt x="4116388" y="1055330"/>
                    </a:lnTo>
                    <a:lnTo>
                      <a:pt x="4116702" y="1056774"/>
                    </a:lnTo>
                    <a:lnTo>
                      <a:pt x="4116388" y="1058218"/>
                    </a:lnTo>
                    <a:lnTo>
                      <a:pt x="4116441" y="1058459"/>
                    </a:lnTo>
                    <a:lnTo>
                      <a:pt x="4116388" y="1058700"/>
                    </a:lnTo>
                    <a:lnTo>
                      <a:pt x="4116702" y="1060143"/>
                    </a:lnTo>
                    <a:lnTo>
                      <a:pt x="4116388" y="1061587"/>
                    </a:lnTo>
                    <a:lnTo>
                      <a:pt x="4116441" y="1061828"/>
                    </a:lnTo>
                    <a:lnTo>
                      <a:pt x="4116388" y="1062069"/>
                    </a:lnTo>
                    <a:lnTo>
                      <a:pt x="4116702" y="1063511"/>
                    </a:lnTo>
                    <a:lnTo>
                      <a:pt x="4116388" y="1064955"/>
                    </a:lnTo>
                    <a:lnTo>
                      <a:pt x="4116441" y="1065196"/>
                    </a:lnTo>
                    <a:lnTo>
                      <a:pt x="4116388" y="1065437"/>
                    </a:lnTo>
                    <a:lnTo>
                      <a:pt x="4116702" y="1066880"/>
                    </a:lnTo>
                    <a:lnTo>
                      <a:pt x="4116388" y="1068324"/>
                    </a:lnTo>
                    <a:lnTo>
                      <a:pt x="4116441" y="1068565"/>
                    </a:lnTo>
                    <a:lnTo>
                      <a:pt x="4116388" y="1068806"/>
                    </a:lnTo>
                    <a:lnTo>
                      <a:pt x="4116702" y="1070248"/>
                    </a:lnTo>
                    <a:lnTo>
                      <a:pt x="4116388" y="1071693"/>
                    </a:lnTo>
                    <a:lnTo>
                      <a:pt x="4116441" y="1071934"/>
                    </a:lnTo>
                    <a:lnTo>
                      <a:pt x="4116388" y="1072175"/>
                    </a:lnTo>
                    <a:lnTo>
                      <a:pt x="4116702" y="1073617"/>
                    </a:lnTo>
                    <a:lnTo>
                      <a:pt x="4116388" y="1075061"/>
                    </a:lnTo>
                    <a:lnTo>
                      <a:pt x="4116441" y="1075302"/>
                    </a:lnTo>
                    <a:lnTo>
                      <a:pt x="4116388" y="1075543"/>
                    </a:lnTo>
                    <a:lnTo>
                      <a:pt x="4116702" y="1076986"/>
                    </a:lnTo>
                    <a:lnTo>
                      <a:pt x="4116388" y="1078430"/>
                    </a:lnTo>
                    <a:lnTo>
                      <a:pt x="4116441" y="1078671"/>
                    </a:lnTo>
                    <a:lnTo>
                      <a:pt x="4116388" y="1078912"/>
                    </a:lnTo>
                    <a:lnTo>
                      <a:pt x="4116702" y="1080354"/>
                    </a:lnTo>
                    <a:lnTo>
                      <a:pt x="4116388" y="1081798"/>
                    </a:lnTo>
                    <a:lnTo>
                      <a:pt x="4116441" y="1082039"/>
                    </a:lnTo>
                    <a:lnTo>
                      <a:pt x="4116388" y="1082280"/>
                    </a:lnTo>
                    <a:lnTo>
                      <a:pt x="4116702" y="1083723"/>
                    </a:lnTo>
                    <a:lnTo>
                      <a:pt x="4116388" y="1085167"/>
                    </a:lnTo>
                    <a:lnTo>
                      <a:pt x="4116441" y="1085408"/>
                    </a:lnTo>
                    <a:lnTo>
                      <a:pt x="4116388" y="1085649"/>
                    </a:lnTo>
                    <a:lnTo>
                      <a:pt x="4116702" y="1087091"/>
                    </a:lnTo>
                    <a:lnTo>
                      <a:pt x="4116388" y="1088535"/>
                    </a:lnTo>
                    <a:lnTo>
                      <a:pt x="4116441" y="1088777"/>
                    </a:lnTo>
                    <a:lnTo>
                      <a:pt x="4116388" y="1089018"/>
                    </a:lnTo>
                    <a:lnTo>
                      <a:pt x="4116702" y="1090461"/>
                    </a:lnTo>
                    <a:lnTo>
                      <a:pt x="4116388" y="1091906"/>
                    </a:lnTo>
                    <a:lnTo>
                      <a:pt x="4116440" y="1092146"/>
                    </a:lnTo>
                    <a:lnTo>
                      <a:pt x="4116388" y="1092386"/>
                    </a:lnTo>
                    <a:lnTo>
                      <a:pt x="4116702" y="1093829"/>
                    </a:lnTo>
                    <a:lnTo>
                      <a:pt x="4116388" y="1095275"/>
                    </a:lnTo>
                    <a:lnTo>
                      <a:pt x="4116440" y="1095515"/>
                    </a:lnTo>
                    <a:lnTo>
                      <a:pt x="4116388" y="1095755"/>
                    </a:lnTo>
                    <a:lnTo>
                      <a:pt x="4116702" y="1097198"/>
                    </a:lnTo>
                    <a:lnTo>
                      <a:pt x="4116388" y="1098643"/>
                    </a:lnTo>
                    <a:lnTo>
                      <a:pt x="4116440" y="1098883"/>
                    </a:lnTo>
                    <a:lnTo>
                      <a:pt x="4116388" y="1099123"/>
                    </a:lnTo>
                    <a:lnTo>
                      <a:pt x="4116702" y="1100567"/>
                    </a:lnTo>
                    <a:lnTo>
                      <a:pt x="4116388" y="1102012"/>
                    </a:lnTo>
                    <a:lnTo>
                      <a:pt x="4116440" y="1102252"/>
                    </a:lnTo>
                    <a:lnTo>
                      <a:pt x="4116388" y="1102492"/>
                    </a:lnTo>
                    <a:lnTo>
                      <a:pt x="4116702" y="1103935"/>
                    </a:lnTo>
                    <a:lnTo>
                      <a:pt x="4116388" y="1105380"/>
                    </a:lnTo>
                    <a:lnTo>
                      <a:pt x="4116440" y="1105620"/>
                    </a:lnTo>
                    <a:lnTo>
                      <a:pt x="4116388" y="1105860"/>
                    </a:lnTo>
                    <a:lnTo>
                      <a:pt x="4116702" y="1107304"/>
                    </a:lnTo>
                    <a:lnTo>
                      <a:pt x="4116388" y="1108749"/>
                    </a:lnTo>
                    <a:lnTo>
                      <a:pt x="4116440" y="1108989"/>
                    </a:lnTo>
                    <a:lnTo>
                      <a:pt x="4116388" y="1109229"/>
                    </a:lnTo>
                    <a:lnTo>
                      <a:pt x="4116702" y="1110673"/>
                    </a:lnTo>
                    <a:lnTo>
                      <a:pt x="4116388" y="1112118"/>
                    </a:lnTo>
                    <a:lnTo>
                      <a:pt x="4116441" y="1112358"/>
                    </a:lnTo>
                    <a:lnTo>
                      <a:pt x="4116388" y="1112600"/>
                    </a:lnTo>
                    <a:lnTo>
                      <a:pt x="4116702" y="1114042"/>
                    </a:lnTo>
                    <a:lnTo>
                      <a:pt x="4116388" y="1115486"/>
                    </a:lnTo>
                    <a:lnTo>
                      <a:pt x="4116441" y="1115727"/>
                    </a:lnTo>
                    <a:lnTo>
                      <a:pt x="4116388" y="1115968"/>
                    </a:lnTo>
                    <a:lnTo>
                      <a:pt x="4116702" y="1117411"/>
                    </a:lnTo>
                    <a:lnTo>
                      <a:pt x="4116388" y="1118855"/>
                    </a:lnTo>
                    <a:lnTo>
                      <a:pt x="4116441" y="1119096"/>
                    </a:lnTo>
                    <a:lnTo>
                      <a:pt x="4116388" y="1119337"/>
                    </a:lnTo>
                    <a:lnTo>
                      <a:pt x="4116702" y="1120779"/>
                    </a:lnTo>
                    <a:lnTo>
                      <a:pt x="4116388" y="1122223"/>
                    </a:lnTo>
                    <a:lnTo>
                      <a:pt x="4116441" y="1122464"/>
                    </a:lnTo>
                    <a:lnTo>
                      <a:pt x="4116388" y="1122705"/>
                    </a:lnTo>
                    <a:lnTo>
                      <a:pt x="4116702" y="1124148"/>
                    </a:lnTo>
                    <a:lnTo>
                      <a:pt x="4116388" y="1125592"/>
                    </a:lnTo>
                    <a:lnTo>
                      <a:pt x="4116441" y="1125833"/>
                    </a:lnTo>
                    <a:lnTo>
                      <a:pt x="4116388" y="1126074"/>
                    </a:lnTo>
                    <a:lnTo>
                      <a:pt x="4116702" y="1127516"/>
                    </a:lnTo>
                    <a:lnTo>
                      <a:pt x="4116388" y="1128960"/>
                    </a:lnTo>
                    <a:lnTo>
                      <a:pt x="4116441" y="1129201"/>
                    </a:lnTo>
                    <a:lnTo>
                      <a:pt x="4116388" y="1129442"/>
                    </a:lnTo>
                    <a:lnTo>
                      <a:pt x="4116702" y="1130885"/>
                    </a:lnTo>
                    <a:lnTo>
                      <a:pt x="4116388" y="1132329"/>
                    </a:lnTo>
                    <a:lnTo>
                      <a:pt x="4116441" y="1132570"/>
                    </a:lnTo>
                    <a:lnTo>
                      <a:pt x="4116388" y="1132811"/>
                    </a:lnTo>
                    <a:lnTo>
                      <a:pt x="4116702" y="1134254"/>
                    </a:lnTo>
                    <a:lnTo>
                      <a:pt x="4116388" y="1135698"/>
                    </a:lnTo>
                    <a:lnTo>
                      <a:pt x="4116441" y="1135939"/>
                    </a:lnTo>
                    <a:lnTo>
                      <a:pt x="4116388" y="1136180"/>
                    </a:lnTo>
                    <a:lnTo>
                      <a:pt x="4116702" y="1137622"/>
                    </a:lnTo>
                    <a:lnTo>
                      <a:pt x="4116388" y="1139066"/>
                    </a:lnTo>
                    <a:lnTo>
                      <a:pt x="4116441" y="1139307"/>
                    </a:lnTo>
                    <a:lnTo>
                      <a:pt x="4116388" y="1139548"/>
                    </a:lnTo>
                    <a:lnTo>
                      <a:pt x="4116702" y="1140991"/>
                    </a:lnTo>
                    <a:lnTo>
                      <a:pt x="4116388" y="1142435"/>
                    </a:lnTo>
                    <a:lnTo>
                      <a:pt x="4116441" y="1142676"/>
                    </a:lnTo>
                    <a:lnTo>
                      <a:pt x="4116388" y="1142917"/>
                    </a:lnTo>
                    <a:lnTo>
                      <a:pt x="4116702" y="1144359"/>
                    </a:lnTo>
                    <a:lnTo>
                      <a:pt x="4116388" y="1145803"/>
                    </a:lnTo>
                    <a:lnTo>
                      <a:pt x="4116441" y="1146044"/>
                    </a:lnTo>
                    <a:lnTo>
                      <a:pt x="4116388" y="1146285"/>
                    </a:lnTo>
                    <a:lnTo>
                      <a:pt x="4116702" y="1147728"/>
                    </a:lnTo>
                    <a:lnTo>
                      <a:pt x="4116388" y="1149172"/>
                    </a:lnTo>
                    <a:lnTo>
                      <a:pt x="4116441" y="1149413"/>
                    </a:lnTo>
                    <a:lnTo>
                      <a:pt x="4116388" y="1149654"/>
                    </a:lnTo>
                    <a:lnTo>
                      <a:pt x="4116702" y="1151097"/>
                    </a:lnTo>
                    <a:lnTo>
                      <a:pt x="4116388" y="1152542"/>
                    </a:lnTo>
                    <a:lnTo>
                      <a:pt x="4116440" y="1152782"/>
                    </a:lnTo>
                    <a:lnTo>
                      <a:pt x="4116388" y="1153023"/>
                    </a:lnTo>
                    <a:lnTo>
                      <a:pt x="4116702" y="1154466"/>
                    </a:lnTo>
                    <a:lnTo>
                      <a:pt x="4116388" y="1155911"/>
                    </a:lnTo>
                    <a:lnTo>
                      <a:pt x="4116440" y="1156151"/>
                    </a:lnTo>
                    <a:lnTo>
                      <a:pt x="4116388" y="1156391"/>
                    </a:lnTo>
                    <a:lnTo>
                      <a:pt x="4116702" y="1157835"/>
                    </a:lnTo>
                    <a:lnTo>
                      <a:pt x="4116388" y="1159280"/>
                    </a:lnTo>
                    <a:lnTo>
                      <a:pt x="4116440" y="1159520"/>
                    </a:lnTo>
                    <a:lnTo>
                      <a:pt x="4116388" y="1159760"/>
                    </a:lnTo>
                    <a:lnTo>
                      <a:pt x="4116702" y="1161203"/>
                    </a:lnTo>
                    <a:lnTo>
                      <a:pt x="4116388" y="1162648"/>
                    </a:lnTo>
                    <a:lnTo>
                      <a:pt x="4116440" y="1162888"/>
                    </a:lnTo>
                    <a:lnTo>
                      <a:pt x="4116388" y="1163128"/>
                    </a:lnTo>
                    <a:lnTo>
                      <a:pt x="4116702" y="1164573"/>
                    </a:lnTo>
                    <a:lnTo>
                      <a:pt x="4116388" y="1166017"/>
                    </a:lnTo>
                    <a:lnTo>
                      <a:pt x="4116441" y="1166258"/>
                    </a:lnTo>
                    <a:lnTo>
                      <a:pt x="4116388" y="1166499"/>
                    </a:lnTo>
                    <a:lnTo>
                      <a:pt x="4116702" y="1167941"/>
                    </a:lnTo>
                    <a:lnTo>
                      <a:pt x="4116388" y="1169385"/>
                    </a:lnTo>
                    <a:lnTo>
                      <a:pt x="4116441" y="1169626"/>
                    </a:lnTo>
                    <a:lnTo>
                      <a:pt x="4116388" y="1169867"/>
                    </a:lnTo>
                    <a:lnTo>
                      <a:pt x="4116702" y="1171310"/>
                    </a:lnTo>
                    <a:lnTo>
                      <a:pt x="4116388" y="1172754"/>
                    </a:lnTo>
                    <a:lnTo>
                      <a:pt x="4116441" y="1172995"/>
                    </a:lnTo>
                    <a:lnTo>
                      <a:pt x="4116388" y="1173236"/>
                    </a:lnTo>
                    <a:lnTo>
                      <a:pt x="4116702" y="1174678"/>
                    </a:lnTo>
                    <a:lnTo>
                      <a:pt x="4116388" y="1176123"/>
                    </a:lnTo>
                    <a:lnTo>
                      <a:pt x="4116441" y="1176364"/>
                    </a:lnTo>
                    <a:lnTo>
                      <a:pt x="4116388" y="1176605"/>
                    </a:lnTo>
                    <a:lnTo>
                      <a:pt x="4116702" y="1178047"/>
                    </a:lnTo>
                    <a:lnTo>
                      <a:pt x="4116388" y="1179491"/>
                    </a:lnTo>
                    <a:lnTo>
                      <a:pt x="4116441" y="1179732"/>
                    </a:lnTo>
                    <a:lnTo>
                      <a:pt x="4116388" y="1179973"/>
                    </a:lnTo>
                    <a:lnTo>
                      <a:pt x="4116702" y="1181416"/>
                    </a:lnTo>
                    <a:lnTo>
                      <a:pt x="4116388" y="1182860"/>
                    </a:lnTo>
                    <a:lnTo>
                      <a:pt x="4116441" y="1183101"/>
                    </a:lnTo>
                    <a:lnTo>
                      <a:pt x="4116388" y="1183342"/>
                    </a:lnTo>
                    <a:lnTo>
                      <a:pt x="4116702" y="1184784"/>
                    </a:lnTo>
                    <a:lnTo>
                      <a:pt x="4116388" y="1186228"/>
                    </a:lnTo>
                    <a:lnTo>
                      <a:pt x="4116441" y="1186469"/>
                    </a:lnTo>
                    <a:lnTo>
                      <a:pt x="4116388" y="1186710"/>
                    </a:lnTo>
                    <a:lnTo>
                      <a:pt x="4116702" y="1188153"/>
                    </a:lnTo>
                    <a:lnTo>
                      <a:pt x="4116388" y="1189597"/>
                    </a:lnTo>
                    <a:lnTo>
                      <a:pt x="4116441" y="1189838"/>
                    </a:lnTo>
                    <a:lnTo>
                      <a:pt x="4116388" y="1190079"/>
                    </a:lnTo>
                    <a:lnTo>
                      <a:pt x="4116702" y="1191521"/>
                    </a:lnTo>
                    <a:lnTo>
                      <a:pt x="4116388" y="1192966"/>
                    </a:lnTo>
                    <a:lnTo>
                      <a:pt x="4116441" y="1193206"/>
                    </a:lnTo>
                    <a:lnTo>
                      <a:pt x="4116388" y="1193448"/>
                    </a:lnTo>
                    <a:lnTo>
                      <a:pt x="4116702" y="1194890"/>
                    </a:lnTo>
                    <a:lnTo>
                      <a:pt x="4116388" y="1196334"/>
                    </a:lnTo>
                    <a:lnTo>
                      <a:pt x="4116441" y="1196575"/>
                    </a:lnTo>
                    <a:lnTo>
                      <a:pt x="4116388" y="1196816"/>
                    </a:lnTo>
                    <a:lnTo>
                      <a:pt x="4116702" y="1198259"/>
                    </a:lnTo>
                    <a:lnTo>
                      <a:pt x="4116388" y="1199703"/>
                    </a:lnTo>
                    <a:lnTo>
                      <a:pt x="4116441" y="1199943"/>
                    </a:lnTo>
                    <a:lnTo>
                      <a:pt x="4116388" y="1200185"/>
                    </a:lnTo>
                    <a:lnTo>
                      <a:pt x="4116702" y="1201627"/>
                    </a:lnTo>
                    <a:lnTo>
                      <a:pt x="4116388" y="1203071"/>
                    </a:lnTo>
                    <a:lnTo>
                      <a:pt x="4116441" y="1203312"/>
                    </a:lnTo>
                    <a:lnTo>
                      <a:pt x="4116388" y="1203553"/>
                    </a:lnTo>
                    <a:lnTo>
                      <a:pt x="4116702" y="1204996"/>
                    </a:lnTo>
                    <a:lnTo>
                      <a:pt x="4116388" y="1206440"/>
                    </a:lnTo>
                    <a:lnTo>
                      <a:pt x="4116441" y="1206681"/>
                    </a:lnTo>
                    <a:lnTo>
                      <a:pt x="4116388" y="1206922"/>
                    </a:lnTo>
                    <a:lnTo>
                      <a:pt x="4116702" y="1208364"/>
                    </a:lnTo>
                    <a:lnTo>
                      <a:pt x="4116388" y="1209808"/>
                    </a:lnTo>
                    <a:lnTo>
                      <a:pt x="4116441" y="1210049"/>
                    </a:lnTo>
                    <a:lnTo>
                      <a:pt x="4116388" y="1210290"/>
                    </a:lnTo>
                    <a:lnTo>
                      <a:pt x="4116702" y="1211734"/>
                    </a:lnTo>
                    <a:lnTo>
                      <a:pt x="4116388" y="1213179"/>
                    </a:lnTo>
                    <a:lnTo>
                      <a:pt x="4116440" y="1213419"/>
                    </a:lnTo>
                    <a:lnTo>
                      <a:pt x="4116388" y="1213659"/>
                    </a:lnTo>
                    <a:lnTo>
                      <a:pt x="4116702" y="1215102"/>
                    </a:lnTo>
                    <a:lnTo>
                      <a:pt x="4116388" y="1216548"/>
                    </a:lnTo>
                    <a:lnTo>
                      <a:pt x="4116440" y="1216787"/>
                    </a:lnTo>
                    <a:lnTo>
                      <a:pt x="4116388" y="1217028"/>
                    </a:lnTo>
                    <a:lnTo>
                      <a:pt x="4116702" y="1218472"/>
                    </a:lnTo>
                    <a:lnTo>
                      <a:pt x="4116388" y="1219916"/>
                    </a:lnTo>
                    <a:lnTo>
                      <a:pt x="4116441" y="1220157"/>
                    </a:lnTo>
                    <a:lnTo>
                      <a:pt x="4116388" y="1220398"/>
                    </a:lnTo>
                    <a:lnTo>
                      <a:pt x="4116702" y="1221841"/>
                    </a:lnTo>
                    <a:lnTo>
                      <a:pt x="4116388" y="1223285"/>
                    </a:lnTo>
                    <a:lnTo>
                      <a:pt x="4116441" y="1223526"/>
                    </a:lnTo>
                    <a:lnTo>
                      <a:pt x="4116388" y="1223767"/>
                    </a:lnTo>
                    <a:lnTo>
                      <a:pt x="4116702" y="1225209"/>
                    </a:lnTo>
                    <a:lnTo>
                      <a:pt x="4116388" y="1226653"/>
                    </a:lnTo>
                    <a:lnTo>
                      <a:pt x="4116441" y="1226894"/>
                    </a:lnTo>
                    <a:lnTo>
                      <a:pt x="4116388" y="1227135"/>
                    </a:lnTo>
                    <a:lnTo>
                      <a:pt x="4116702" y="1228578"/>
                    </a:lnTo>
                    <a:lnTo>
                      <a:pt x="4116388" y="1230022"/>
                    </a:lnTo>
                    <a:lnTo>
                      <a:pt x="4116441" y="1230263"/>
                    </a:lnTo>
                    <a:lnTo>
                      <a:pt x="4116388" y="1230504"/>
                    </a:lnTo>
                    <a:lnTo>
                      <a:pt x="4116702" y="1231946"/>
                    </a:lnTo>
                    <a:lnTo>
                      <a:pt x="4116388" y="1233390"/>
                    </a:lnTo>
                    <a:lnTo>
                      <a:pt x="4116441" y="1233631"/>
                    </a:lnTo>
                    <a:lnTo>
                      <a:pt x="4116388" y="1233872"/>
                    </a:lnTo>
                    <a:lnTo>
                      <a:pt x="4116702" y="1235315"/>
                    </a:lnTo>
                    <a:lnTo>
                      <a:pt x="4116388" y="1236759"/>
                    </a:lnTo>
                    <a:lnTo>
                      <a:pt x="4116441" y="1237000"/>
                    </a:lnTo>
                    <a:lnTo>
                      <a:pt x="4116388" y="1237241"/>
                    </a:lnTo>
                    <a:lnTo>
                      <a:pt x="4116702" y="1238684"/>
                    </a:lnTo>
                    <a:lnTo>
                      <a:pt x="4116388" y="1240128"/>
                    </a:lnTo>
                    <a:lnTo>
                      <a:pt x="4116441" y="1240368"/>
                    </a:lnTo>
                    <a:lnTo>
                      <a:pt x="4116388" y="1240610"/>
                    </a:lnTo>
                    <a:lnTo>
                      <a:pt x="4116702" y="1242052"/>
                    </a:lnTo>
                    <a:lnTo>
                      <a:pt x="4116388" y="1243496"/>
                    </a:lnTo>
                    <a:lnTo>
                      <a:pt x="4116441" y="1243737"/>
                    </a:lnTo>
                    <a:lnTo>
                      <a:pt x="4116388" y="1243978"/>
                    </a:lnTo>
                    <a:lnTo>
                      <a:pt x="4116702" y="1245421"/>
                    </a:lnTo>
                    <a:lnTo>
                      <a:pt x="4116388" y="1246865"/>
                    </a:lnTo>
                    <a:lnTo>
                      <a:pt x="4116441" y="1247106"/>
                    </a:lnTo>
                    <a:lnTo>
                      <a:pt x="4116388" y="1247347"/>
                    </a:lnTo>
                    <a:lnTo>
                      <a:pt x="4116702" y="1248789"/>
                    </a:lnTo>
                    <a:lnTo>
                      <a:pt x="4116388" y="1250233"/>
                    </a:lnTo>
                    <a:lnTo>
                      <a:pt x="4116441" y="1250474"/>
                    </a:lnTo>
                    <a:lnTo>
                      <a:pt x="4116388" y="1250715"/>
                    </a:lnTo>
                    <a:lnTo>
                      <a:pt x="4116702" y="1252158"/>
                    </a:lnTo>
                    <a:lnTo>
                      <a:pt x="4116388" y="1253602"/>
                    </a:lnTo>
                    <a:lnTo>
                      <a:pt x="4116441" y="1253843"/>
                    </a:lnTo>
                    <a:lnTo>
                      <a:pt x="4116388" y="1254084"/>
                    </a:lnTo>
                    <a:lnTo>
                      <a:pt x="4116702" y="1255526"/>
                    </a:lnTo>
                    <a:lnTo>
                      <a:pt x="4116388" y="1256971"/>
                    </a:lnTo>
                    <a:lnTo>
                      <a:pt x="4116441" y="1257211"/>
                    </a:lnTo>
                    <a:lnTo>
                      <a:pt x="4116388" y="1257453"/>
                    </a:lnTo>
                    <a:lnTo>
                      <a:pt x="4116702" y="1258895"/>
                    </a:lnTo>
                    <a:lnTo>
                      <a:pt x="4116388" y="1260339"/>
                    </a:lnTo>
                    <a:lnTo>
                      <a:pt x="4116441" y="1260580"/>
                    </a:lnTo>
                    <a:lnTo>
                      <a:pt x="4116388" y="1260821"/>
                    </a:lnTo>
                    <a:lnTo>
                      <a:pt x="4116702" y="1262264"/>
                    </a:lnTo>
                    <a:lnTo>
                      <a:pt x="4116388" y="1263708"/>
                    </a:lnTo>
                    <a:lnTo>
                      <a:pt x="4116441" y="1263949"/>
                    </a:lnTo>
                    <a:lnTo>
                      <a:pt x="4116388" y="1264190"/>
                    </a:lnTo>
                    <a:lnTo>
                      <a:pt x="4116702" y="1265633"/>
                    </a:lnTo>
                    <a:lnTo>
                      <a:pt x="4116388" y="1267078"/>
                    </a:lnTo>
                    <a:lnTo>
                      <a:pt x="4116440" y="1267318"/>
                    </a:lnTo>
                    <a:lnTo>
                      <a:pt x="4116388" y="1267558"/>
                    </a:lnTo>
                    <a:lnTo>
                      <a:pt x="4116702" y="1269002"/>
                    </a:lnTo>
                    <a:lnTo>
                      <a:pt x="4116388" y="1270447"/>
                    </a:lnTo>
                    <a:lnTo>
                      <a:pt x="4116440" y="1270687"/>
                    </a:lnTo>
                    <a:lnTo>
                      <a:pt x="4116388" y="1270927"/>
                    </a:lnTo>
                    <a:lnTo>
                      <a:pt x="4116702" y="1272370"/>
                    </a:lnTo>
                    <a:lnTo>
                      <a:pt x="4116388" y="1273815"/>
                    </a:lnTo>
                    <a:lnTo>
                      <a:pt x="4116440" y="1274055"/>
                    </a:lnTo>
                    <a:lnTo>
                      <a:pt x="4116388" y="1274296"/>
                    </a:lnTo>
                    <a:lnTo>
                      <a:pt x="4116702" y="1275739"/>
                    </a:lnTo>
                    <a:lnTo>
                      <a:pt x="4116388" y="1277184"/>
                    </a:lnTo>
                    <a:lnTo>
                      <a:pt x="4116440" y="1277424"/>
                    </a:lnTo>
                    <a:lnTo>
                      <a:pt x="4116388" y="1277664"/>
                    </a:lnTo>
                    <a:lnTo>
                      <a:pt x="4116702" y="1279108"/>
                    </a:lnTo>
                    <a:lnTo>
                      <a:pt x="4116388" y="1280553"/>
                    </a:lnTo>
                    <a:lnTo>
                      <a:pt x="4116441" y="1280793"/>
                    </a:lnTo>
                    <a:lnTo>
                      <a:pt x="4116388" y="1281035"/>
                    </a:lnTo>
                    <a:lnTo>
                      <a:pt x="4116702" y="1282477"/>
                    </a:lnTo>
                    <a:lnTo>
                      <a:pt x="4116388" y="1283921"/>
                    </a:lnTo>
                    <a:lnTo>
                      <a:pt x="4116441" y="1284162"/>
                    </a:lnTo>
                    <a:lnTo>
                      <a:pt x="4116388" y="1284403"/>
                    </a:lnTo>
                    <a:lnTo>
                      <a:pt x="4116702" y="1285846"/>
                    </a:lnTo>
                    <a:lnTo>
                      <a:pt x="4116388" y="1287290"/>
                    </a:lnTo>
                    <a:lnTo>
                      <a:pt x="4116441" y="1287531"/>
                    </a:lnTo>
                    <a:lnTo>
                      <a:pt x="4116388" y="1287772"/>
                    </a:lnTo>
                    <a:lnTo>
                      <a:pt x="4116702" y="1289214"/>
                    </a:lnTo>
                    <a:lnTo>
                      <a:pt x="4116388" y="1290658"/>
                    </a:lnTo>
                    <a:lnTo>
                      <a:pt x="4116441" y="1290899"/>
                    </a:lnTo>
                    <a:lnTo>
                      <a:pt x="4116388" y="1291140"/>
                    </a:lnTo>
                    <a:lnTo>
                      <a:pt x="4116702" y="1292583"/>
                    </a:lnTo>
                    <a:lnTo>
                      <a:pt x="4116388" y="1294027"/>
                    </a:lnTo>
                    <a:lnTo>
                      <a:pt x="4116441" y="1294268"/>
                    </a:lnTo>
                    <a:lnTo>
                      <a:pt x="4116388" y="1294509"/>
                    </a:lnTo>
                    <a:lnTo>
                      <a:pt x="4116702" y="1295951"/>
                    </a:lnTo>
                    <a:lnTo>
                      <a:pt x="4116388" y="1297396"/>
                    </a:lnTo>
                    <a:lnTo>
                      <a:pt x="4116441" y="1297636"/>
                    </a:lnTo>
                    <a:lnTo>
                      <a:pt x="4116388" y="1297878"/>
                    </a:lnTo>
                    <a:lnTo>
                      <a:pt x="4116702" y="1299320"/>
                    </a:lnTo>
                    <a:lnTo>
                      <a:pt x="4116388" y="1300764"/>
                    </a:lnTo>
                    <a:lnTo>
                      <a:pt x="4116441" y="1301005"/>
                    </a:lnTo>
                    <a:lnTo>
                      <a:pt x="4116388" y="1301246"/>
                    </a:lnTo>
                    <a:lnTo>
                      <a:pt x="4116702" y="1302689"/>
                    </a:lnTo>
                    <a:lnTo>
                      <a:pt x="4116388" y="1304133"/>
                    </a:lnTo>
                    <a:lnTo>
                      <a:pt x="4116441" y="1304373"/>
                    </a:lnTo>
                    <a:lnTo>
                      <a:pt x="4116388" y="1304615"/>
                    </a:lnTo>
                    <a:lnTo>
                      <a:pt x="4116702" y="1306057"/>
                    </a:lnTo>
                    <a:lnTo>
                      <a:pt x="4116388" y="1307501"/>
                    </a:lnTo>
                    <a:lnTo>
                      <a:pt x="4116441" y="1307742"/>
                    </a:lnTo>
                    <a:lnTo>
                      <a:pt x="4116388" y="1307983"/>
                    </a:lnTo>
                    <a:lnTo>
                      <a:pt x="4116702" y="1309426"/>
                    </a:lnTo>
                    <a:lnTo>
                      <a:pt x="4116388" y="1310870"/>
                    </a:lnTo>
                    <a:lnTo>
                      <a:pt x="4116441" y="1311111"/>
                    </a:lnTo>
                    <a:lnTo>
                      <a:pt x="4116388" y="1311352"/>
                    </a:lnTo>
                    <a:lnTo>
                      <a:pt x="4116702" y="1312794"/>
                    </a:lnTo>
                    <a:lnTo>
                      <a:pt x="4116388" y="1314238"/>
                    </a:lnTo>
                    <a:lnTo>
                      <a:pt x="4116441" y="1314479"/>
                    </a:lnTo>
                    <a:lnTo>
                      <a:pt x="4116388" y="1314720"/>
                    </a:lnTo>
                    <a:lnTo>
                      <a:pt x="4116702" y="1316163"/>
                    </a:lnTo>
                    <a:lnTo>
                      <a:pt x="4116388" y="1317607"/>
                    </a:lnTo>
                    <a:lnTo>
                      <a:pt x="4116441" y="1317848"/>
                    </a:lnTo>
                    <a:lnTo>
                      <a:pt x="4116388" y="1318089"/>
                    </a:lnTo>
                    <a:lnTo>
                      <a:pt x="4116702" y="1319532"/>
                    </a:lnTo>
                    <a:lnTo>
                      <a:pt x="4116388" y="1320978"/>
                    </a:lnTo>
                    <a:lnTo>
                      <a:pt x="4116440" y="1321217"/>
                    </a:lnTo>
                    <a:lnTo>
                      <a:pt x="4116388" y="1321458"/>
                    </a:lnTo>
                    <a:lnTo>
                      <a:pt x="4116702" y="1322901"/>
                    </a:lnTo>
                    <a:lnTo>
                      <a:pt x="4116388" y="1324346"/>
                    </a:lnTo>
                    <a:lnTo>
                      <a:pt x="4116440" y="1324586"/>
                    </a:lnTo>
                    <a:lnTo>
                      <a:pt x="4116388" y="1324826"/>
                    </a:lnTo>
                    <a:lnTo>
                      <a:pt x="4116702" y="1326270"/>
                    </a:lnTo>
                    <a:lnTo>
                      <a:pt x="4116388" y="1327715"/>
                    </a:lnTo>
                    <a:lnTo>
                      <a:pt x="4116440" y="1327955"/>
                    </a:lnTo>
                    <a:lnTo>
                      <a:pt x="4116388" y="1328195"/>
                    </a:lnTo>
                    <a:lnTo>
                      <a:pt x="4116702" y="1329638"/>
                    </a:lnTo>
                    <a:lnTo>
                      <a:pt x="4116388" y="1331083"/>
                    </a:lnTo>
                    <a:lnTo>
                      <a:pt x="4116440" y="1331323"/>
                    </a:lnTo>
                    <a:lnTo>
                      <a:pt x="4116388" y="1331563"/>
                    </a:lnTo>
                    <a:lnTo>
                      <a:pt x="4116702" y="1333007"/>
                    </a:lnTo>
                    <a:lnTo>
                      <a:pt x="4116388" y="1334452"/>
                    </a:lnTo>
                    <a:lnTo>
                      <a:pt x="4116440" y="1334692"/>
                    </a:lnTo>
                    <a:lnTo>
                      <a:pt x="4116388" y="1334932"/>
                    </a:lnTo>
                    <a:lnTo>
                      <a:pt x="4116702" y="1336375"/>
                    </a:lnTo>
                    <a:lnTo>
                      <a:pt x="4116388" y="1337820"/>
                    </a:lnTo>
                    <a:lnTo>
                      <a:pt x="4116440" y="1338060"/>
                    </a:lnTo>
                    <a:lnTo>
                      <a:pt x="4116388" y="1338301"/>
                    </a:lnTo>
                    <a:lnTo>
                      <a:pt x="4116702" y="1339745"/>
                    </a:lnTo>
                    <a:lnTo>
                      <a:pt x="4116388" y="1341189"/>
                    </a:lnTo>
                    <a:lnTo>
                      <a:pt x="4116441" y="1341430"/>
                    </a:lnTo>
                    <a:lnTo>
                      <a:pt x="4116388" y="1341671"/>
                    </a:lnTo>
                    <a:lnTo>
                      <a:pt x="4116702" y="1343114"/>
                    </a:lnTo>
                    <a:lnTo>
                      <a:pt x="4116388" y="1344558"/>
                    </a:lnTo>
                    <a:lnTo>
                      <a:pt x="4116441" y="1344798"/>
                    </a:lnTo>
                    <a:lnTo>
                      <a:pt x="4116388" y="1345040"/>
                    </a:lnTo>
                    <a:lnTo>
                      <a:pt x="4116702" y="1346482"/>
                    </a:lnTo>
                    <a:lnTo>
                      <a:pt x="4116388" y="1347926"/>
                    </a:lnTo>
                    <a:lnTo>
                      <a:pt x="4116441" y="1348167"/>
                    </a:lnTo>
                    <a:lnTo>
                      <a:pt x="4116388" y="1348408"/>
                    </a:lnTo>
                    <a:lnTo>
                      <a:pt x="4116702" y="1349851"/>
                    </a:lnTo>
                    <a:lnTo>
                      <a:pt x="4116388" y="1351295"/>
                    </a:lnTo>
                    <a:lnTo>
                      <a:pt x="4116441" y="1351536"/>
                    </a:lnTo>
                    <a:lnTo>
                      <a:pt x="4116388" y="1351777"/>
                    </a:lnTo>
                    <a:lnTo>
                      <a:pt x="4116702" y="1353219"/>
                    </a:lnTo>
                    <a:lnTo>
                      <a:pt x="4116388" y="1354663"/>
                    </a:lnTo>
                    <a:lnTo>
                      <a:pt x="4116441" y="1354904"/>
                    </a:lnTo>
                    <a:lnTo>
                      <a:pt x="4116388" y="1355145"/>
                    </a:lnTo>
                    <a:lnTo>
                      <a:pt x="4116702" y="1356588"/>
                    </a:lnTo>
                    <a:lnTo>
                      <a:pt x="4116388" y="1358032"/>
                    </a:lnTo>
                    <a:lnTo>
                      <a:pt x="4116441" y="1358273"/>
                    </a:lnTo>
                    <a:lnTo>
                      <a:pt x="4116388" y="1358514"/>
                    </a:lnTo>
                    <a:lnTo>
                      <a:pt x="4116702" y="1359956"/>
                    </a:lnTo>
                    <a:lnTo>
                      <a:pt x="4116388" y="1361401"/>
                    </a:lnTo>
                    <a:lnTo>
                      <a:pt x="4116441" y="1361641"/>
                    </a:lnTo>
                    <a:lnTo>
                      <a:pt x="4116388" y="1361883"/>
                    </a:lnTo>
                    <a:lnTo>
                      <a:pt x="4116702" y="1363325"/>
                    </a:lnTo>
                    <a:lnTo>
                      <a:pt x="4116388" y="1364769"/>
                    </a:lnTo>
                    <a:lnTo>
                      <a:pt x="4116441" y="1365010"/>
                    </a:lnTo>
                    <a:lnTo>
                      <a:pt x="4116388" y="1365251"/>
                    </a:lnTo>
                    <a:lnTo>
                      <a:pt x="4116702" y="1366694"/>
                    </a:lnTo>
                    <a:lnTo>
                      <a:pt x="4116388" y="1368138"/>
                    </a:lnTo>
                    <a:lnTo>
                      <a:pt x="4116441" y="1368379"/>
                    </a:lnTo>
                    <a:lnTo>
                      <a:pt x="4116388" y="1368620"/>
                    </a:lnTo>
                    <a:lnTo>
                      <a:pt x="4116702" y="1370062"/>
                    </a:lnTo>
                    <a:lnTo>
                      <a:pt x="4116388" y="1371506"/>
                    </a:lnTo>
                    <a:lnTo>
                      <a:pt x="4116441" y="1371747"/>
                    </a:lnTo>
                    <a:lnTo>
                      <a:pt x="4116388" y="1371988"/>
                    </a:lnTo>
                    <a:lnTo>
                      <a:pt x="4116702" y="1373432"/>
                    </a:lnTo>
                    <a:lnTo>
                      <a:pt x="4116388" y="1374877"/>
                    </a:lnTo>
                    <a:lnTo>
                      <a:pt x="4116440" y="1375117"/>
                    </a:lnTo>
                    <a:lnTo>
                      <a:pt x="4116388" y="1375357"/>
                    </a:lnTo>
                    <a:lnTo>
                      <a:pt x="4116702" y="1376800"/>
                    </a:lnTo>
                    <a:lnTo>
                      <a:pt x="4116388" y="1378245"/>
                    </a:lnTo>
                    <a:lnTo>
                      <a:pt x="4116440" y="1378485"/>
                    </a:lnTo>
                    <a:lnTo>
                      <a:pt x="4116388" y="1378726"/>
                    </a:lnTo>
                    <a:lnTo>
                      <a:pt x="4116702" y="1380169"/>
                    </a:lnTo>
                    <a:lnTo>
                      <a:pt x="4116388" y="1381614"/>
                    </a:lnTo>
                    <a:lnTo>
                      <a:pt x="4116440" y="1381854"/>
                    </a:lnTo>
                    <a:lnTo>
                      <a:pt x="4116388" y="1382094"/>
                    </a:lnTo>
                    <a:lnTo>
                      <a:pt x="4116702" y="1383537"/>
                    </a:lnTo>
                    <a:lnTo>
                      <a:pt x="4116388" y="1384983"/>
                    </a:lnTo>
                    <a:lnTo>
                      <a:pt x="4116440" y="1385222"/>
                    </a:lnTo>
                    <a:lnTo>
                      <a:pt x="4116388" y="1385463"/>
                    </a:lnTo>
                    <a:lnTo>
                      <a:pt x="4116702" y="1386906"/>
                    </a:lnTo>
                    <a:lnTo>
                      <a:pt x="4116388" y="1388351"/>
                    </a:lnTo>
                    <a:lnTo>
                      <a:pt x="4116440" y="1388591"/>
                    </a:lnTo>
                    <a:lnTo>
                      <a:pt x="4116388" y="1388831"/>
                    </a:lnTo>
                    <a:lnTo>
                      <a:pt x="4116702" y="1390275"/>
                    </a:lnTo>
                    <a:lnTo>
                      <a:pt x="4116388" y="1391720"/>
                    </a:lnTo>
                    <a:lnTo>
                      <a:pt x="4116440" y="1391960"/>
                    </a:lnTo>
                    <a:lnTo>
                      <a:pt x="4116388" y="1392200"/>
                    </a:lnTo>
                    <a:lnTo>
                      <a:pt x="4116702" y="1393643"/>
                    </a:lnTo>
                    <a:lnTo>
                      <a:pt x="4116388" y="1395088"/>
                    </a:lnTo>
                    <a:lnTo>
                      <a:pt x="4116440" y="1395328"/>
                    </a:lnTo>
                    <a:lnTo>
                      <a:pt x="4116388" y="1395568"/>
                    </a:lnTo>
                    <a:lnTo>
                      <a:pt x="4116702" y="1397013"/>
                    </a:lnTo>
                    <a:lnTo>
                      <a:pt x="4116388" y="1398457"/>
                    </a:lnTo>
                    <a:lnTo>
                      <a:pt x="4116441" y="1398698"/>
                    </a:lnTo>
                    <a:lnTo>
                      <a:pt x="4116388" y="1398939"/>
                    </a:lnTo>
                    <a:lnTo>
                      <a:pt x="4116702" y="1400381"/>
                    </a:lnTo>
                    <a:lnTo>
                      <a:pt x="4116388" y="1401826"/>
                    </a:lnTo>
                    <a:lnTo>
                      <a:pt x="4116441" y="1402066"/>
                    </a:lnTo>
                    <a:lnTo>
                      <a:pt x="4116388" y="1402308"/>
                    </a:lnTo>
                    <a:lnTo>
                      <a:pt x="4116702" y="1403750"/>
                    </a:lnTo>
                    <a:lnTo>
                      <a:pt x="4116388" y="1405194"/>
                    </a:lnTo>
                    <a:lnTo>
                      <a:pt x="4116441" y="1405435"/>
                    </a:lnTo>
                    <a:lnTo>
                      <a:pt x="4116388" y="1405676"/>
                    </a:lnTo>
                    <a:lnTo>
                      <a:pt x="4116702" y="1407119"/>
                    </a:lnTo>
                    <a:lnTo>
                      <a:pt x="4116388" y="1408563"/>
                    </a:lnTo>
                    <a:lnTo>
                      <a:pt x="4116441" y="1408804"/>
                    </a:lnTo>
                    <a:lnTo>
                      <a:pt x="4116388" y="1409045"/>
                    </a:lnTo>
                    <a:lnTo>
                      <a:pt x="4116702" y="1410487"/>
                    </a:lnTo>
                    <a:lnTo>
                      <a:pt x="4116388" y="1411931"/>
                    </a:lnTo>
                    <a:lnTo>
                      <a:pt x="4116441" y="1412172"/>
                    </a:lnTo>
                    <a:lnTo>
                      <a:pt x="4116388" y="1412413"/>
                    </a:lnTo>
                    <a:lnTo>
                      <a:pt x="4116702" y="1413856"/>
                    </a:lnTo>
                    <a:lnTo>
                      <a:pt x="4116388" y="1415300"/>
                    </a:lnTo>
                    <a:lnTo>
                      <a:pt x="4116441" y="1415541"/>
                    </a:lnTo>
                    <a:lnTo>
                      <a:pt x="4116388" y="1415782"/>
                    </a:lnTo>
                    <a:lnTo>
                      <a:pt x="4116702" y="1417224"/>
                    </a:lnTo>
                    <a:lnTo>
                      <a:pt x="4116388" y="1418668"/>
                    </a:lnTo>
                    <a:lnTo>
                      <a:pt x="4116441" y="1418909"/>
                    </a:lnTo>
                    <a:lnTo>
                      <a:pt x="4116388" y="1419150"/>
                    </a:lnTo>
                    <a:lnTo>
                      <a:pt x="4116702" y="1420593"/>
                    </a:lnTo>
                    <a:lnTo>
                      <a:pt x="4116388" y="1422037"/>
                    </a:lnTo>
                    <a:lnTo>
                      <a:pt x="4116545" y="1422758"/>
                    </a:lnTo>
                    <a:lnTo>
                      <a:pt x="4106127" y="1518525"/>
                    </a:lnTo>
                    <a:cubicBezTo>
                      <a:pt x="4000716" y="2000328"/>
                      <a:pt x="3124124" y="2376305"/>
                      <a:pt x="2058351" y="2376305"/>
                    </a:cubicBezTo>
                    <a:cubicBezTo>
                      <a:pt x="992579" y="2376305"/>
                      <a:pt x="115986" y="2000328"/>
                      <a:pt x="10576" y="1518525"/>
                    </a:cubicBezTo>
                    <a:lnTo>
                      <a:pt x="157" y="1422757"/>
                    </a:lnTo>
                    <a:lnTo>
                      <a:pt x="314" y="1422037"/>
                    </a:lnTo>
                    <a:lnTo>
                      <a:pt x="1" y="1420593"/>
                    </a:lnTo>
                    <a:lnTo>
                      <a:pt x="314" y="1419150"/>
                    </a:lnTo>
                    <a:lnTo>
                      <a:pt x="262" y="1418909"/>
                    </a:lnTo>
                    <a:lnTo>
                      <a:pt x="314" y="1418668"/>
                    </a:lnTo>
                    <a:lnTo>
                      <a:pt x="1" y="1417224"/>
                    </a:lnTo>
                    <a:lnTo>
                      <a:pt x="314" y="1415782"/>
                    </a:lnTo>
                    <a:lnTo>
                      <a:pt x="262" y="1415541"/>
                    </a:lnTo>
                    <a:lnTo>
                      <a:pt x="314" y="1415300"/>
                    </a:lnTo>
                    <a:lnTo>
                      <a:pt x="1" y="1413856"/>
                    </a:lnTo>
                    <a:lnTo>
                      <a:pt x="314" y="1412413"/>
                    </a:lnTo>
                    <a:lnTo>
                      <a:pt x="262" y="1412172"/>
                    </a:lnTo>
                    <a:lnTo>
                      <a:pt x="314" y="1411931"/>
                    </a:lnTo>
                    <a:lnTo>
                      <a:pt x="1" y="1410487"/>
                    </a:lnTo>
                    <a:lnTo>
                      <a:pt x="314" y="1409045"/>
                    </a:lnTo>
                    <a:lnTo>
                      <a:pt x="262" y="1408804"/>
                    </a:lnTo>
                    <a:lnTo>
                      <a:pt x="314" y="1408563"/>
                    </a:lnTo>
                    <a:lnTo>
                      <a:pt x="1" y="1407119"/>
                    </a:lnTo>
                    <a:lnTo>
                      <a:pt x="314" y="1405676"/>
                    </a:lnTo>
                    <a:lnTo>
                      <a:pt x="262" y="1405435"/>
                    </a:lnTo>
                    <a:lnTo>
                      <a:pt x="314" y="1405194"/>
                    </a:lnTo>
                    <a:lnTo>
                      <a:pt x="1" y="1403750"/>
                    </a:lnTo>
                    <a:lnTo>
                      <a:pt x="314" y="1402308"/>
                    </a:lnTo>
                    <a:lnTo>
                      <a:pt x="262" y="1402066"/>
                    </a:lnTo>
                    <a:lnTo>
                      <a:pt x="314" y="1401826"/>
                    </a:lnTo>
                    <a:lnTo>
                      <a:pt x="1" y="1400381"/>
                    </a:lnTo>
                    <a:lnTo>
                      <a:pt x="314" y="1398939"/>
                    </a:lnTo>
                    <a:lnTo>
                      <a:pt x="262" y="1398698"/>
                    </a:lnTo>
                    <a:lnTo>
                      <a:pt x="314" y="1398457"/>
                    </a:lnTo>
                    <a:lnTo>
                      <a:pt x="1" y="1397013"/>
                    </a:lnTo>
                    <a:lnTo>
                      <a:pt x="314" y="1395568"/>
                    </a:lnTo>
                    <a:lnTo>
                      <a:pt x="262" y="1395328"/>
                    </a:lnTo>
                    <a:lnTo>
                      <a:pt x="314" y="1395088"/>
                    </a:lnTo>
                    <a:lnTo>
                      <a:pt x="0" y="1393643"/>
                    </a:lnTo>
                    <a:lnTo>
                      <a:pt x="314" y="1392200"/>
                    </a:lnTo>
                    <a:lnTo>
                      <a:pt x="262" y="1391960"/>
                    </a:lnTo>
                    <a:lnTo>
                      <a:pt x="314" y="1391720"/>
                    </a:lnTo>
                    <a:lnTo>
                      <a:pt x="0" y="1390275"/>
                    </a:lnTo>
                    <a:lnTo>
                      <a:pt x="314" y="1388831"/>
                    </a:lnTo>
                    <a:lnTo>
                      <a:pt x="262" y="1388591"/>
                    </a:lnTo>
                    <a:lnTo>
                      <a:pt x="314" y="1388351"/>
                    </a:lnTo>
                    <a:lnTo>
                      <a:pt x="0" y="1386906"/>
                    </a:lnTo>
                    <a:lnTo>
                      <a:pt x="314" y="1385463"/>
                    </a:lnTo>
                    <a:lnTo>
                      <a:pt x="262" y="1385222"/>
                    </a:lnTo>
                    <a:lnTo>
                      <a:pt x="314" y="1384983"/>
                    </a:lnTo>
                    <a:lnTo>
                      <a:pt x="0" y="1383537"/>
                    </a:lnTo>
                    <a:lnTo>
                      <a:pt x="314" y="1382094"/>
                    </a:lnTo>
                    <a:lnTo>
                      <a:pt x="262" y="1381854"/>
                    </a:lnTo>
                    <a:lnTo>
                      <a:pt x="314" y="1381614"/>
                    </a:lnTo>
                    <a:lnTo>
                      <a:pt x="0" y="1380169"/>
                    </a:lnTo>
                    <a:lnTo>
                      <a:pt x="314" y="1378726"/>
                    </a:lnTo>
                    <a:lnTo>
                      <a:pt x="262" y="1378485"/>
                    </a:lnTo>
                    <a:lnTo>
                      <a:pt x="314" y="1378245"/>
                    </a:lnTo>
                    <a:lnTo>
                      <a:pt x="0" y="1376800"/>
                    </a:lnTo>
                    <a:lnTo>
                      <a:pt x="314" y="1375357"/>
                    </a:lnTo>
                    <a:lnTo>
                      <a:pt x="262" y="1375117"/>
                    </a:lnTo>
                    <a:lnTo>
                      <a:pt x="314" y="1374877"/>
                    </a:lnTo>
                    <a:lnTo>
                      <a:pt x="0" y="1373432"/>
                    </a:lnTo>
                    <a:lnTo>
                      <a:pt x="314" y="1371988"/>
                    </a:lnTo>
                    <a:lnTo>
                      <a:pt x="262" y="1371747"/>
                    </a:lnTo>
                    <a:lnTo>
                      <a:pt x="314" y="1371506"/>
                    </a:lnTo>
                    <a:lnTo>
                      <a:pt x="1" y="1370062"/>
                    </a:lnTo>
                    <a:lnTo>
                      <a:pt x="314" y="1368620"/>
                    </a:lnTo>
                    <a:lnTo>
                      <a:pt x="262" y="1368379"/>
                    </a:lnTo>
                    <a:lnTo>
                      <a:pt x="314" y="1368138"/>
                    </a:lnTo>
                    <a:lnTo>
                      <a:pt x="1" y="1366694"/>
                    </a:lnTo>
                    <a:lnTo>
                      <a:pt x="314" y="1365251"/>
                    </a:lnTo>
                    <a:lnTo>
                      <a:pt x="262" y="1365010"/>
                    </a:lnTo>
                    <a:lnTo>
                      <a:pt x="314" y="1364769"/>
                    </a:lnTo>
                    <a:lnTo>
                      <a:pt x="1" y="1363325"/>
                    </a:lnTo>
                    <a:lnTo>
                      <a:pt x="314" y="1361883"/>
                    </a:lnTo>
                    <a:lnTo>
                      <a:pt x="262" y="1361641"/>
                    </a:lnTo>
                    <a:lnTo>
                      <a:pt x="314" y="1361401"/>
                    </a:lnTo>
                    <a:lnTo>
                      <a:pt x="1" y="1359956"/>
                    </a:lnTo>
                    <a:lnTo>
                      <a:pt x="314" y="1358514"/>
                    </a:lnTo>
                    <a:lnTo>
                      <a:pt x="262" y="1358273"/>
                    </a:lnTo>
                    <a:lnTo>
                      <a:pt x="314" y="1358032"/>
                    </a:lnTo>
                    <a:lnTo>
                      <a:pt x="1" y="1356588"/>
                    </a:lnTo>
                    <a:lnTo>
                      <a:pt x="314" y="1355145"/>
                    </a:lnTo>
                    <a:lnTo>
                      <a:pt x="262" y="1354904"/>
                    </a:lnTo>
                    <a:lnTo>
                      <a:pt x="314" y="1354663"/>
                    </a:lnTo>
                    <a:lnTo>
                      <a:pt x="1" y="1353219"/>
                    </a:lnTo>
                    <a:lnTo>
                      <a:pt x="314" y="1351777"/>
                    </a:lnTo>
                    <a:lnTo>
                      <a:pt x="262" y="1351536"/>
                    </a:lnTo>
                    <a:lnTo>
                      <a:pt x="314" y="1351295"/>
                    </a:lnTo>
                    <a:lnTo>
                      <a:pt x="1" y="1349851"/>
                    </a:lnTo>
                    <a:lnTo>
                      <a:pt x="314" y="1348408"/>
                    </a:lnTo>
                    <a:lnTo>
                      <a:pt x="262" y="1348167"/>
                    </a:lnTo>
                    <a:lnTo>
                      <a:pt x="314" y="1347926"/>
                    </a:lnTo>
                    <a:lnTo>
                      <a:pt x="1" y="1346482"/>
                    </a:lnTo>
                    <a:lnTo>
                      <a:pt x="314" y="1345040"/>
                    </a:lnTo>
                    <a:lnTo>
                      <a:pt x="262" y="1344798"/>
                    </a:lnTo>
                    <a:lnTo>
                      <a:pt x="314" y="1344558"/>
                    </a:lnTo>
                    <a:lnTo>
                      <a:pt x="1" y="1343114"/>
                    </a:lnTo>
                    <a:lnTo>
                      <a:pt x="314" y="1341671"/>
                    </a:lnTo>
                    <a:lnTo>
                      <a:pt x="262" y="1341430"/>
                    </a:lnTo>
                    <a:lnTo>
                      <a:pt x="314" y="1341189"/>
                    </a:lnTo>
                    <a:lnTo>
                      <a:pt x="1" y="1339745"/>
                    </a:lnTo>
                    <a:lnTo>
                      <a:pt x="314" y="1338301"/>
                    </a:lnTo>
                    <a:lnTo>
                      <a:pt x="262" y="1338060"/>
                    </a:lnTo>
                    <a:lnTo>
                      <a:pt x="314" y="1337820"/>
                    </a:lnTo>
                    <a:lnTo>
                      <a:pt x="0" y="1336375"/>
                    </a:lnTo>
                    <a:lnTo>
                      <a:pt x="314" y="1334932"/>
                    </a:lnTo>
                    <a:lnTo>
                      <a:pt x="262" y="1334692"/>
                    </a:lnTo>
                    <a:lnTo>
                      <a:pt x="314" y="1334452"/>
                    </a:lnTo>
                    <a:lnTo>
                      <a:pt x="0" y="1333007"/>
                    </a:lnTo>
                    <a:lnTo>
                      <a:pt x="314" y="1331563"/>
                    </a:lnTo>
                    <a:lnTo>
                      <a:pt x="262" y="1331323"/>
                    </a:lnTo>
                    <a:lnTo>
                      <a:pt x="314" y="1331083"/>
                    </a:lnTo>
                    <a:lnTo>
                      <a:pt x="0" y="1329638"/>
                    </a:lnTo>
                    <a:lnTo>
                      <a:pt x="314" y="1328195"/>
                    </a:lnTo>
                    <a:lnTo>
                      <a:pt x="262" y="1327955"/>
                    </a:lnTo>
                    <a:lnTo>
                      <a:pt x="314" y="1327715"/>
                    </a:lnTo>
                    <a:lnTo>
                      <a:pt x="0" y="1326270"/>
                    </a:lnTo>
                    <a:lnTo>
                      <a:pt x="314" y="1324826"/>
                    </a:lnTo>
                    <a:lnTo>
                      <a:pt x="262" y="1324586"/>
                    </a:lnTo>
                    <a:lnTo>
                      <a:pt x="314" y="1324346"/>
                    </a:lnTo>
                    <a:lnTo>
                      <a:pt x="0" y="1322901"/>
                    </a:lnTo>
                    <a:lnTo>
                      <a:pt x="314" y="1321458"/>
                    </a:lnTo>
                    <a:lnTo>
                      <a:pt x="262" y="1321217"/>
                    </a:lnTo>
                    <a:lnTo>
                      <a:pt x="314" y="1320978"/>
                    </a:lnTo>
                    <a:lnTo>
                      <a:pt x="0" y="1319532"/>
                    </a:lnTo>
                    <a:lnTo>
                      <a:pt x="314" y="1318089"/>
                    </a:lnTo>
                    <a:lnTo>
                      <a:pt x="262" y="1317848"/>
                    </a:lnTo>
                    <a:lnTo>
                      <a:pt x="314" y="1317607"/>
                    </a:lnTo>
                    <a:lnTo>
                      <a:pt x="1" y="1316163"/>
                    </a:lnTo>
                    <a:lnTo>
                      <a:pt x="314" y="1314720"/>
                    </a:lnTo>
                    <a:lnTo>
                      <a:pt x="262" y="1314479"/>
                    </a:lnTo>
                    <a:lnTo>
                      <a:pt x="314" y="1314238"/>
                    </a:lnTo>
                    <a:lnTo>
                      <a:pt x="1" y="1312794"/>
                    </a:lnTo>
                    <a:lnTo>
                      <a:pt x="314" y="1311352"/>
                    </a:lnTo>
                    <a:lnTo>
                      <a:pt x="262" y="1311111"/>
                    </a:lnTo>
                    <a:lnTo>
                      <a:pt x="314" y="1310870"/>
                    </a:lnTo>
                    <a:lnTo>
                      <a:pt x="1" y="1309426"/>
                    </a:lnTo>
                    <a:lnTo>
                      <a:pt x="314" y="1307983"/>
                    </a:lnTo>
                    <a:lnTo>
                      <a:pt x="262" y="1307742"/>
                    </a:lnTo>
                    <a:lnTo>
                      <a:pt x="314" y="1307501"/>
                    </a:lnTo>
                    <a:lnTo>
                      <a:pt x="1" y="1306057"/>
                    </a:lnTo>
                    <a:lnTo>
                      <a:pt x="314" y="1304615"/>
                    </a:lnTo>
                    <a:lnTo>
                      <a:pt x="262" y="1304373"/>
                    </a:lnTo>
                    <a:lnTo>
                      <a:pt x="314" y="1304133"/>
                    </a:lnTo>
                    <a:lnTo>
                      <a:pt x="1" y="1302689"/>
                    </a:lnTo>
                    <a:lnTo>
                      <a:pt x="314" y="1301246"/>
                    </a:lnTo>
                    <a:lnTo>
                      <a:pt x="262" y="1301005"/>
                    </a:lnTo>
                    <a:lnTo>
                      <a:pt x="314" y="1300764"/>
                    </a:lnTo>
                    <a:lnTo>
                      <a:pt x="1" y="1299320"/>
                    </a:lnTo>
                    <a:lnTo>
                      <a:pt x="314" y="1297878"/>
                    </a:lnTo>
                    <a:lnTo>
                      <a:pt x="262" y="1297636"/>
                    </a:lnTo>
                    <a:lnTo>
                      <a:pt x="314" y="1297396"/>
                    </a:lnTo>
                    <a:lnTo>
                      <a:pt x="1" y="1295951"/>
                    </a:lnTo>
                    <a:lnTo>
                      <a:pt x="314" y="1294509"/>
                    </a:lnTo>
                    <a:lnTo>
                      <a:pt x="262" y="1294268"/>
                    </a:lnTo>
                    <a:lnTo>
                      <a:pt x="314" y="1294027"/>
                    </a:lnTo>
                    <a:lnTo>
                      <a:pt x="1" y="1292583"/>
                    </a:lnTo>
                    <a:lnTo>
                      <a:pt x="314" y="1291140"/>
                    </a:lnTo>
                    <a:lnTo>
                      <a:pt x="262" y="1290899"/>
                    </a:lnTo>
                    <a:lnTo>
                      <a:pt x="314" y="1290658"/>
                    </a:lnTo>
                    <a:lnTo>
                      <a:pt x="1" y="1289214"/>
                    </a:lnTo>
                    <a:lnTo>
                      <a:pt x="314" y="1287772"/>
                    </a:lnTo>
                    <a:lnTo>
                      <a:pt x="262" y="1287531"/>
                    </a:lnTo>
                    <a:lnTo>
                      <a:pt x="314" y="1287290"/>
                    </a:lnTo>
                    <a:lnTo>
                      <a:pt x="1" y="1285846"/>
                    </a:lnTo>
                    <a:lnTo>
                      <a:pt x="314" y="1284403"/>
                    </a:lnTo>
                    <a:lnTo>
                      <a:pt x="262" y="1284162"/>
                    </a:lnTo>
                    <a:lnTo>
                      <a:pt x="314" y="1283921"/>
                    </a:lnTo>
                    <a:lnTo>
                      <a:pt x="1" y="1282477"/>
                    </a:lnTo>
                    <a:lnTo>
                      <a:pt x="314" y="1281035"/>
                    </a:lnTo>
                    <a:lnTo>
                      <a:pt x="262" y="1280793"/>
                    </a:lnTo>
                    <a:lnTo>
                      <a:pt x="314" y="1280553"/>
                    </a:lnTo>
                    <a:lnTo>
                      <a:pt x="1" y="1279108"/>
                    </a:lnTo>
                    <a:lnTo>
                      <a:pt x="314" y="1277664"/>
                    </a:lnTo>
                    <a:lnTo>
                      <a:pt x="262" y="1277424"/>
                    </a:lnTo>
                    <a:lnTo>
                      <a:pt x="314" y="1277184"/>
                    </a:lnTo>
                    <a:lnTo>
                      <a:pt x="0" y="1275739"/>
                    </a:lnTo>
                    <a:lnTo>
                      <a:pt x="314" y="1274296"/>
                    </a:lnTo>
                    <a:lnTo>
                      <a:pt x="262" y="1274055"/>
                    </a:lnTo>
                    <a:lnTo>
                      <a:pt x="314" y="1273815"/>
                    </a:lnTo>
                    <a:lnTo>
                      <a:pt x="0" y="1272370"/>
                    </a:lnTo>
                    <a:lnTo>
                      <a:pt x="314" y="1270927"/>
                    </a:lnTo>
                    <a:lnTo>
                      <a:pt x="262" y="1270687"/>
                    </a:lnTo>
                    <a:lnTo>
                      <a:pt x="314" y="1270447"/>
                    </a:lnTo>
                    <a:lnTo>
                      <a:pt x="0" y="1269002"/>
                    </a:lnTo>
                    <a:lnTo>
                      <a:pt x="314" y="1267558"/>
                    </a:lnTo>
                    <a:lnTo>
                      <a:pt x="262" y="1267318"/>
                    </a:lnTo>
                    <a:lnTo>
                      <a:pt x="314" y="1267078"/>
                    </a:lnTo>
                    <a:lnTo>
                      <a:pt x="0" y="1265633"/>
                    </a:lnTo>
                    <a:lnTo>
                      <a:pt x="314" y="1264190"/>
                    </a:lnTo>
                    <a:lnTo>
                      <a:pt x="262" y="1263949"/>
                    </a:lnTo>
                    <a:lnTo>
                      <a:pt x="314" y="1263708"/>
                    </a:lnTo>
                    <a:lnTo>
                      <a:pt x="1" y="1262264"/>
                    </a:lnTo>
                    <a:lnTo>
                      <a:pt x="314" y="1260821"/>
                    </a:lnTo>
                    <a:lnTo>
                      <a:pt x="262" y="1260580"/>
                    </a:lnTo>
                    <a:lnTo>
                      <a:pt x="314" y="1260339"/>
                    </a:lnTo>
                    <a:lnTo>
                      <a:pt x="1" y="1258895"/>
                    </a:lnTo>
                    <a:lnTo>
                      <a:pt x="314" y="1257453"/>
                    </a:lnTo>
                    <a:lnTo>
                      <a:pt x="262" y="1257211"/>
                    </a:lnTo>
                    <a:lnTo>
                      <a:pt x="314" y="1256971"/>
                    </a:lnTo>
                    <a:lnTo>
                      <a:pt x="1" y="1255526"/>
                    </a:lnTo>
                    <a:lnTo>
                      <a:pt x="314" y="1254084"/>
                    </a:lnTo>
                    <a:lnTo>
                      <a:pt x="262" y="1253843"/>
                    </a:lnTo>
                    <a:lnTo>
                      <a:pt x="314" y="1253602"/>
                    </a:lnTo>
                    <a:lnTo>
                      <a:pt x="1" y="1252158"/>
                    </a:lnTo>
                    <a:lnTo>
                      <a:pt x="314" y="1250715"/>
                    </a:lnTo>
                    <a:lnTo>
                      <a:pt x="262" y="1250474"/>
                    </a:lnTo>
                    <a:lnTo>
                      <a:pt x="314" y="1250233"/>
                    </a:lnTo>
                    <a:lnTo>
                      <a:pt x="1" y="1248789"/>
                    </a:lnTo>
                    <a:lnTo>
                      <a:pt x="314" y="1247347"/>
                    </a:lnTo>
                    <a:lnTo>
                      <a:pt x="262" y="1247106"/>
                    </a:lnTo>
                    <a:lnTo>
                      <a:pt x="314" y="1246865"/>
                    </a:lnTo>
                    <a:lnTo>
                      <a:pt x="1" y="1245421"/>
                    </a:lnTo>
                    <a:lnTo>
                      <a:pt x="314" y="1243978"/>
                    </a:lnTo>
                    <a:lnTo>
                      <a:pt x="262" y="1243737"/>
                    </a:lnTo>
                    <a:lnTo>
                      <a:pt x="314" y="1243496"/>
                    </a:lnTo>
                    <a:lnTo>
                      <a:pt x="1" y="1242052"/>
                    </a:lnTo>
                    <a:lnTo>
                      <a:pt x="314" y="1240610"/>
                    </a:lnTo>
                    <a:lnTo>
                      <a:pt x="262" y="1240368"/>
                    </a:lnTo>
                    <a:lnTo>
                      <a:pt x="314" y="1240128"/>
                    </a:lnTo>
                    <a:lnTo>
                      <a:pt x="1" y="1238684"/>
                    </a:lnTo>
                    <a:lnTo>
                      <a:pt x="314" y="1237241"/>
                    </a:lnTo>
                    <a:lnTo>
                      <a:pt x="262" y="1237000"/>
                    </a:lnTo>
                    <a:lnTo>
                      <a:pt x="314" y="1236759"/>
                    </a:lnTo>
                    <a:lnTo>
                      <a:pt x="1" y="1235315"/>
                    </a:lnTo>
                    <a:lnTo>
                      <a:pt x="314" y="1233872"/>
                    </a:lnTo>
                    <a:lnTo>
                      <a:pt x="262" y="1233631"/>
                    </a:lnTo>
                    <a:lnTo>
                      <a:pt x="314" y="1233390"/>
                    </a:lnTo>
                    <a:lnTo>
                      <a:pt x="1" y="1231946"/>
                    </a:lnTo>
                    <a:lnTo>
                      <a:pt x="314" y="1230504"/>
                    </a:lnTo>
                    <a:lnTo>
                      <a:pt x="262" y="1230263"/>
                    </a:lnTo>
                    <a:lnTo>
                      <a:pt x="314" y="1230022"/>
                    </a:lnTo>
                    <a:lnTo>
                      <a:pt x="1" y="1228578"/>
                    </a:lnTo>
                    <a:lnTo>
                      <a:pt x="314" y="1227135"/>
                    </a:lnTo>
                    <a:lnTo>
                      <a:pt x="262" y="1226894"/>
                    </a:lnTo>
                    <a:lnTo>
                      <a:pt x="314" y="1226653"/>
                    </a:lnTo>
                    <a:lnTo>
                      <a:pt x="1" y="1225209"/>
                    </a:lnTo>
                    <a:lnTo>
                      <a:pt x="314" y="1223767"/>
                    </a:lnTo>
                    <a:lnTo>
                      <a:pt x="262" y="1223526"/>
                    </a:lnTo>
                    <a:lnTo>
                      <a:pt x="314" y="1223285"/>
                    </a:lnTo>
                    <a:lnTo>
                      <a:pt x="1" y="1221841"/>
                    </a:lnTo>
                    <a:lnTo>
                      <a:pt x="314" y="1220398"/>
                    </a:lnTo>
                    <a:lnTo>
                      <a:pt x="262" y="1220157"/>
                    </a:lnTo>
                    <a:lnTo>
                      <a:pt x="314" y="1219916"/>
                    </a:lnTo>
                    <a:lnTo>
                      <a:pt x="1" y="1218472"/>
                    </a:lnTo>
                    <a:lnTo>
                      <a:pt x="314" y="1217028"/>
                    </a:lnTo>
                    <a:lnTo>
                      <a:pt x="262" y="1216787"/>
                    </a:lnTo>
                    <a:lnTo>
                      <a:pt x="314" y="1216548"/>
                    </a:lnTo>
                    <a:lnTo>
                      <a:pt x="0" y="1215102"/>
                    </a:lnTo>
                    <a:lnTo>
                      <a:pt x="314" y="1213659"/>
                    </a:lnTo>
                    <a:lnTo>
                      <a:pt x="262" y="1213419"/>
                    </a:lnTo>
                    <a:lnTo>
                      <a:pt x="314" y="1213179"/>
                    </a:lnTo>
                    <a:lnTo>
                      <a:pt x="0" y="1211734"/>
                    </a:lnTo>
                    <a:lnTo>
                      <a:pt x="314" y="1210290"/>
                    </a:lnTo>
                    <a:lnTo>
                      <a:pt x="262" y="1210049"/>
                    </a:lnTo>
                    <a:lnTo>
                      <a:pt x="314" y="1209808"/>
                    </a:lnTo>
                    <a:lnTo>
                      <a:pt x="1" y="1208364"/>
                    </a:lnTo>
                    <a:lnTo>
                      <a:pt x="314" y="1206922"/>
                    </a:lnTo>
                    <a:lnTo>
                      <a:pt x="262" y="1206681"/>
                    </a:lnTo>
                    <a:lnTo>
                      <a:pt x="314" y="1206440"/>
                    </a:lnTo>
                    <a:lnTo>
                      <a:pt x="1" y="1204996"/>
                    </a:lnTo>
                    <a:lnTo>
                      <a:pt x="314" y="1203553"/>
                    </a:lnTo>
                    <a:lnTo>
                      <a:pt x="262" y="1203312"/>
                    </a:lnTo>
                    <a:lnTo>
                      <a:pt x="314" y="1203071"/>
                    </a:lnTo>
                    <a:lnTo>
                      <a:pt x="1" y="1201627"/>
                    </a:lnTo>
                    <a:lnTo>
                      <a:pt x="314" y="1200185"/>
                    </a:lnTo>
                    <a:lnTo>
                      <a:pt x="262" y="1199943"/>
                    </a:lnTo>
                    <a:lnTo>
                      <a:pt x="314" y="1199703"/>
                    </a:lnTo>
                    <a:lnTo>
                      <a:pt x="1" y="1198259"/>
                    </a:lnTo>
                    <a:lnTo>
                      <a:pt x="314" y="1196816"/>
                    </a:lnTo>
                    <a:lnTo>
                      <a:pt x="262" y="1196575"/>
                    </a:lnTo>
                    <a:lnTo>
                      <a:pt x="314" y="1196334"/>
                    </a:lnTo>
                    <a:lnTo>
                      <a:pt x="1" y="1194890"/>
                    </a:lnTo>
                    <a:lnTo>
                      <a:pt x="314" y="1193448"/>
                    </a:lnTo>
                    <a:lnTo>
                      <a:pt x="262" y="1193206"/>
                    </a:lnTo>
                    <a:lnTo>
                      <a:pt x="314" y="1192966"/>
                    </a:lnTo>
                    <a:lnTo>
                      <a:pt x="1" y="1191521"/>
                    </a:lnTo>
                    <a:lnTo>
                      <a:pt x="314" y="1190079"/>
                    </a:lnTo>
                    <a:lnTo>
                      <a:pt x="262" y="1189838"/>
                    </a:lnTo>
                    <a:lnTo>
                      <a:pt x="314" y="1189597"/>
                    </a:lnTo>
                    <a:lnTo>
                      <a:pt x="1" y="1188153"/>
                    </a:lnTo>
                    <a:lnTo>
                      <a:pt x="314" y="1186710"/>
                    </a:lnTo>
                    <a:lnTo>
                      <a:pt x="262" y="1186469"/>
                    </a:lnTo>
                    <a:lnTo>
                      <a:pt x="314" y="1186228"/>
                    </a:lnTo>
                    <a:lnTo>
                      <a:pt x="1" y="1184784"/>
                    </a:lnTo>
                    <a:lnTo>
                      <a:pt x="314" y="1183342"/>
                    </a:lnTo>
                    <a:lnTo>
                      <a:pt x="262" y="1183101"/>
                    </a:lnTo>
                    <a:lnTo>
                      <a:pt x="314" y="1182860"/>
                    </a:lnTo>
                    <a:lnTo>
                      <a:pt x="1" y="1181416"/>
                    </a:lnTo>
                    <a:lnTo>
                      <a:pt x="314" y="1179973"/>
                    </a:lnTo>
                    <a:lnTo>
                      <a:pt x="262" y="1179732"/>
                    </a:lnTo>
                    <a:lnTo>
                      <a:pt x="314" y="1179491"/>
                    </a:lnTo>
                    <a:lnTo>
                      <a:pt x="1" y="1178047"/>
                    </a:lnTo>
                    <a:lnTo>
                      <a:pt x="314" y="1176605"/>
                    </a:lnTo>
                    <a:lnTo>
                      <a:pt x="262" y="1176364"/>
                    </a:lnTo>
                    <a:lnTo>
                      <a:pt x="314" y="1176123"/>
                    </a:lnTo>
                    <a:lnTo>
                      <a:pt x="1" y="1174678"/>
                    </a:lnTo>
                    <a:lnTo>
                      <a:pt x="314" y="1173236"/>
                    </a:lnTo>
                    <a:lnTo>
                      <a:pt x="262" y="1172995"/>
                    </a:lnTo>
                    <a:lnTo>
                      <a:pt x="314" y="1172754"/>
                    </a:lnTo>
                    <a:lnTo>
                      <a:pt x="1" y="1171310"/>
                    </a:lnTo>
                    <a:lnTo>
                      <a:pt x="314" y="1169867"/>
                    </a:lnTo>
                    <a:lnTo>
                      <a:pt x="262" y="1169626"/>
                    </a:lnTo>
                    <a:lnTo>
                      <a:pt x="314" y="1169385"/>
                    </a:lnTo>
                    <a:lnTo>
                      <a:pt x="1" y="1167941"/>
                    </a:lnTo>
                    <a:lnTo>
                      <a:pt x="314" y="1166499"/>
                    </a:lnTo>
                    <a:lnTo>
                      <a:pt x="262" y="1166258"/>
                    </a:lnTo>
                    <a:lnTo>
                      <a:pt x="314" y="1166017"/>
                    </a:lnTo>
                    <a:lnTo>
                      <a:pt x="1" y="1164573"/>
                    </a:lnTo>
                    <a:lnTo>
                      <a:pt x="314" y="1163128"/>
                    </a:lnTo>
                    <a:lnTo>
                      <a:pt x="262" y="1162888"/>
                    </a:lnTo>
                    <a:lnTo>
                      <a:pt x="314" y="1162648"/>
                    </a:lnTo>
                    <a:lnTo>
                      <a:pt x="0" y="1161203"/>
                    </a:lnTo>
                    <a:lnTo>
                      <a:pt x="314" y="1159760"/>
                    </a:lnTo>
                    <a:lnTo>
                      <a:pt x="262" y="1159520"/>
                    </a:lnTo>
                    <a:lnTo>
                      <a:pt x="314" y="1159280"/>
                    </a:lnTo>
                    <a:lnTo>
                      <a:pt x="0" y="1157835"/>
                    </a:lnTo>
                    <a:lnTo>
                      <a:pt x="314" y="1156391"/>
                    </a:lnTo>
                    <a:lnTo>
                      <a:pt x="262" y="1156151"/>
                    </a:lnTo>
                    <a:lnTo>
                      <a:pt x="314" y="1155911"/>
                    </a:lnTo>
                    <a:lnTo>
                      <a:pt x="0" y="1154466"/>
                    </a:lnTo>
                    <a:lnTo>
                      <a:pt x="314" y="1153023"/>
                    </a:lnTo>
                    <a:lnTo>
                      <a:pt x="262" y="1152782"/>
                    </a:lnTo>
                    <a:lnTo>
                      <a:pt x="314" y="1152542"/>
                    </a:lnTo>
                    <a:lnTo>
                      <a:pt x="0" y="1151097"/>
                    </a:lnTo>
                    <a:lnTo>
                      <a:pt x="314" y="1149654"/>
                    </a:lnTo>
                    <a:lnTo>
                      <a:pt x="262" y="1149413"/>
                    </a:lnTo>
                    <a:lnTo>
                      <a:pt x="314" y="1149172"/>
                    </a:lnTo>
                    <a:lnTo>
                      <a:pt x="1" y="1147728"/>
                    </a:lnTo>
                    <a:lnTo>
                      <a:pt x="314" y="1146285"/>
                    </a:lnTo>
                    <a:lnTo>
                      <a:pt x="262" y="1146044"/>
                    </a:lnTo>
                    <a:lnTo>
                      <a:pt x="314" y="1145803"/>
                    </a:lnTo>
                    <a:lnTo>
                      <a:pt x="1" y="1144359"/>
                    </a:lnTo>
                    <a:lnTo>
                      <a:pt x="314" y="1142917"/>
                    </a:lnTo>
                    <a:lnTo>
                      <a:pt x="262" y="1142676"/>
                    </a:lnTo>
                    <a:lnTo>
                      <a:pt x="314" y="1142435"/>
                    </a:lnTo>
                    <a:lnTo>
                      <a:pt x="1" y="1140991"/>
                    </a:lnTo>
                    <a:lnTo>
                      <a:pt x="314" y="1139548"/>
                    </a:lnTo>
                    <a:lnTo>
                      <a:pt x="262" y="1139307"/>
                    </a:lnTo>
                    <a:lnTo>
                      <a:pt x="314" y="1139066"/>
                    </a:lnTo>
                    <a:lnTo>
                      <a:pt x="1" y="1137622"/>
                    </a:lnTo>
                    <a:lnTo>
                      <a:pt x="314" y="1136180"/>
                    </a:lnTo>
                    <a:lnTo>
                      <a:pt x="262" y="1135939"/>
                    </a:lnTo>
                    <a:lnTo>
                      <a:pt x="314" y="1135698"/>
                    </a:lnTo>
                    <a:lnTo>
                      <a:pt x="1" y="1134254"/>
                    </a:lnTo>
                    <a:lnTo>
                      <a:pt x="314" y="1132811"/>
                    </a:lnTo>
                    <a:lnTo>
                      <a:pt x="262" y="1132570"/>
                    </a:lnTo>
                    <a:lnTo>
                      <a:pt x="314" y="1132329"/>
                    </a:lnTo>
                    <a:lnTo>
                      <a:pt x="1" y="1130885"/>
                    </a:lnTo>
                    <a:lnTo>
                      <a:pt x="314" y="1129442"/>
                    </a:lnTo>
                    <a:lnTo>
                      <a:pt x="262" y="1129201"/>
                    </a:lnTo>
                    <a:lnTo>
                      <a:pt x="314" y="1128960"/>
                    </a:lnTo>
                    <a:lnTo>
                      <a:pt x="1" y="1127516"/>
                    </a:lnTo>
                    <a:lnTo>
                      <a:pt x="314" y="1126074"/>
                    </a:lnTo>
                    <a:lnTo>
                      <a:pt x="262" y="1125833"/>
                    </a:lnTo>
                    <a:lnTo>
                      <a:pt x="314" y="1125592"/>
                    </a:lnTo>
                    <a:lnTo>
                      <a:pt x="1" y="1124148"/>
                    </a:lnTo>
                    <a:lnTo>
                      <a:pt x="314" y="1122705"/>
                    </a:lnTo>
                    <a:lnTo>
                      <a:pt x="262" y="1122464"/>
                    </a:lnTo>
                    <a:lnTo>
                      <a:pt x="314" y="1122223"/>
                    </a:lnTo>
                    <a:lnTo>
                      <a:pt x="1" y="1120779"/>
                    </a:lnTo>
                    <a:lnTo>
                      <a:pt x="314" y="1119337"/>
                    </a:lnTo>
                    <a:lnTo>
                      <a:pt x="262" y="1119096"/>
                    </a:lnTo>
                    <a:lnTo>
                      <a:pt x="314" y="1118855"/>
                    </a:lnTo>
                    <a:lnTo>
                      <a:pt x="1" y="1117411"/>
                    </a:lnTo>
                    <a:lnTo>
                      <a:pt x="314" y="1115968"/>
                    </a:lnTo>
                    <a:lnTo>
                      <a:pt x="262" y="1115727"/>
                    </a:lnTo>
                    <a:lnTo>
                      <a:pt x="314" y="1115486"/>
                    </a:lnTo>
                    <a:lnTo>
                      <a:pt x="1" y="1114042"/>
                    </a:lnTo>
                    <a:lnTo>
                      <a:pt x="314" y="1112600"/>
                    </a:lnTo>
                    <a:lnTo>
                      <a:pt x="262" y="1112358"/>
                    </a:lnTo>
                    <a:lnTo>
                      <a:pt x="314" y="1112118"/>
                    </a:lnTo>
                    <a:lnTo>
                      <a:pt x="1" y="1110673"/>
                    </a:lnTo>
                    <a:lnTo>
                      <a:pt x="314" y="1109229"/>
                    </a:lnTo>
                    <a:lnTo>
                      <a:pt x="262" y="1108989"/>
                    </a:lnTo>
                    <a:lnTo>
                      <a:pt x="314" y="1108749"/>
                    </a:lnTo>
                    <a:lnTo>
                      <a:pt x="0" y="1107304"/>
                    </a:lnTo>
                    <a:lnTo>
                      <a:pt x="314" y="1105860"/>
                    </a:lnTo>
                    <a:lnTo>
                      <a:pt x="262" y="1105620"/>
                    </a:lnTo>
                    <a:lnTo>
                      <a:pt x="314" y="1105380"/>
                    </a:lnTo>
                    <a:lnTo>
                      <a:pt x="0" y="1103935"/>
                    </a:lnTo>
                    <a:lnTo>
                      <a:pt x="314" y="1102492"/>
                    </a:lnTo>
                    <a:lnTo>
                      <a:pt x="262" y="1102252"/>
                    </a:lnTo>
                    <a:lnTo>
                      <a:pt x="314" y="1102012"/>
                    </a:lnTo>
                    <a:lnTo>
                      <a:pt x="0" y="1100567"/>
                    </a:lnTo>
                    <a:lnTo>
                      <a:pt x="314" y="1099123"/>
                    </a:lnTo>
                    <a:lnTo>
                      <a:pt x="262" y="1098883"/>
                    </a:lnTo>
                    <a:lnTo>
                      <a:pt x="314" y="1098643"/>
                    </a:lnTo>
                    <a:lnTo>
                      <a:pt x="0" y="1097198"/>
                    </a:lnTo>
                    <a:lnTo>
                      <a:pt x="314" y="1095755"/>
                    </a:lnTo>
                    <a:lnTo>
                      <a:pt x="262" y="1095515"/>
                    </a:lnTo>
                    <a:lnTo>
                      <a:pt x="314" y="1095275"/>
                    </a:lnTo>
                    <a:lnTo>
                      <a:pt x="0" y="1093829"/>
                    </a:lnTo>
                    <a:lnTo>
                      <a:pt x="314" y="1092386"/>
                    </a:lnTo>
                    <a:lnTo>
                      <a:pt x="262" y="1092146"/>
                    </a:lnTo>
                    <a:lnTo>
                      <a:pt x="314" y="1091906"/>
                    </a:lnTo>
                    <a:lnTo>
                      <a:pt x="0" y="1090461"/>
                    </a:lnTo>
                    <a:lnTo>
                      <a:pt x="314" y="1089018"/>
                    </a:lnTo>
                    <a:lnTo>
                      <a:pt x="262" y="1088777"/>
                    </a:lnTo>
                    <a:lnTo>
                      <a:pt x="314" y="1088535"/>
                    </a:lnTo>
                    <a:lnTo>
                      <a:pt x="1" y="1087091"/>
                    </a:lnTo>
                    <a:lnTo>
                      <a:pt x="314" y="1085649"/>
                    </a:lnTo>
                    <a:lnTo>
                      <a:pt x="262" y="1085408"/>
                    </a:lnTo>
                    <a:lnTo>
                      <a:pt x="314" y="1085167"/>
                    </a:lnTo>
                    <a:lnTo>
                      <a:pt x="1" y="1083723"/>
                    </a:lnTo>
                    <a:lnTo>
                      <a:pt x="314" y="1082280"/>
                    </a:lnTo>
                    <a:lnTo>
                      <a:pt x="262" y="1082039"/>
                    </a:lnTo>
                    <a:lnTo>
                      <a:pt x="314" y="1081798"/>
                    </a:lnTo>
                    <a:lnTo>
                      <a:pt x="1" y="1080354"/>
                    </a:lnTo>
                    <a:lnTo>
                      <a:pt x="314" y="1078912"/>
                    </a:lnTo>
                    <a:lnTo>
                      <a:pt x="262" y="1078671"/>
                    </a:lnTo>
                    <a:lnTo>
                      <a:pt x="314" y="1078430"/>
                    </a:lnTo>
                    <a:lnTo>
                      <a:pt x="1" y="1076986"/>
                    </a:lnTo>
                    <a:lnTo>
                      <a:pt x="314" y="1075543"/>
                    </a:lnTo>
                    <a:lnTo>
                      <a:pt x="262" y="1075302"/>
                    </a:lnTo>
                    <a:lnTo>
                      <a:pt x="314" y="1075061"/>
                    </a:lnTo>
                    <a:lnTo>
                      <a:pt x="1" y="1073617"/>
                    </a:lnTo>
                    <a:lnTo>
                      <a:pt x="314" y="1072175"/>
                    </a:lnTo>
                    <a:lnTo>
                      <a:pt x="262" y="1071934"/>
                    </a:lnTo>
                    <a:lnTo>
                      <a:pt x="314" y="1071693"/>
                    </a:lnTo>
                    <a:lnTo>
                      <a:pt x="1" y="1070248"/>
                    </a:lnTo>
                    <a:lnTo>
                      <a:pt x="314" y="1068806"/>
                    </a:lnTo>
                    <a:lnTo>
                      <a:pt x="262" y="1068565"/>
                    </a:lnTo>
                    <a:lnTo>
                      <a:pt x="314" y="1068324"/>
                    </a:lnTo>
                    <a:lnTo>
                      <a:pt x="1" y="1066880"/>
                    </a:lnTo>
                    <a:lnTo>
                      <a:pt x="314" y="1065437"/>
                    </a:lnTo>
                    <a:lnTo>
                      <a:pt x="262" y="1065196"/>
                    </a:lnTo>
                    <a:lnTo>
                      <a:pt x="314" y="1064955"/>
                    </a:lnTo>
                    <a:lnTo>
                      <a:pt x="1" y="1063511"/>
                    </a:lnTo>
                    <a:lnTo>
                      <a:pt x="314" y="1062069"/>
                    </a:lnTo>
                    <a:lnTo>
                      <a:pt x="262" y="1061828"/>
                    </a:lnTo>
                    <a:lnTo>
                      <a:pt x="314" y="1061587"/>
                    </a:lnTo>
                    <a:lnTo>
                      <a:pt x="1" y="1060143"/>
                    </a:lnTo>
                    <a:lnTo>
                      <a:pt x="314" y="1058700"/>
                    </a:lnTo>
                    <a:lnTo>
                      <a:pt x="262" y="1058459"/>
                    </a:lnTo>
                    <a:lnTo>
                      <a:pt x="314" y="1058218"/>
                    </a:lnTo>
                    <a:lnTo>
                      <a:pt x="1" y="1056774"/>
                    </a:lnTo>
                    <a:lnTo>
                      <a:pt x="314" y="1055330"/>
                    </a:lnTo>
                    <a:lnTo>
                      <a:pt x="262" y="1055090"/>
                    </a:lnTo>
                    <a:lnTo>
                      <a:pt x="314" y="1054850"/>
                    </a:lnTo>
                    <a:lnTo>
                      <a:pt x="0" y="1053405"/>
                    </a:lnTo>
                    <a:lnTo>
                      <a:pt x="314" y="1051961"/>
                    </a:lnTo>
                    <a:lnTo>
                      <a:pt x="262" y="1051721"/>
                    </a:lnTo>
                    <a:lnTo>
                      <a:pt x="314" y="1051481"/>
                    </a:lnTo>
                    <a:lnTo>
                      <a:pt x="0" y="1050036"/>
                    </a:lnTo>
                    <a:lnTo>
                      <a:pt x="314" y="1048593"/>
                    </a:lnTo>
                    <a:lnTo>
                      <a:pt x="262" y="1048352"/>
                    </a:lnTo>
                    <a:lnTo>
                      <a:pt x="314" y="1048112"/>
                    </a:lnTo>
                    <a:lnTo>
                      <a:pt x="0" y="1046667"/>
                    </a:lnTo>
                    <a:lnTo>
                      <a:pt x="314" y="1045224"/>
                    </a:lnTo>
                    <a:lnTo>
                      <a:pt x="262" y="1044984"/>
                    </a:lnTo>
                    <a:lnTo>
                      <a:pt x="314" y="1044744"/>
                    </a:lnTo>
                    <a:lnTo>
                      <a:pt x="0" y="1043299"/>
                    </a:lnTo>
                    <a:lnTo>
                      <a:pt x="314" y="1041855"/>
                    </a:lnTo>
                    <a:lnTo>
                      <a:pt x="262" y="1041615"/>
                    </a:lnTo>
                    <a:lnTo>
                      <a:pt x="314" y="1041375"/>
                    </a:lnTo>
                    <a:lnTo>
                      <a:pt x="0" y="1039930"/>
                    </a:lnTo>
                    <a:lnTo>
                      <a:pt x="314" y="1038487"/>
                    </a:lnTo>
                    <a:lnTo>
                      <a:pt x="262" y="1038247"/>
                    </a:lnTo>
                    <a:lnTo>
                      <a:pt x="314" y="1038007"/>
                    </a:lnTo>
                    <a:lnTo>
                      <a:pt x="0" y="1036562"/>
                    </a:lnTo>
                    <a:lnTo>
                      <a:pt x="314" y="1035118"/>
                    </a:lnTo>
                    <a:lnTo>
                      <a:pt x="262" y="1034878"/>
                    </a:lnTo>
                    <a:lnTo>
                      <a:pt x="314" y="1034638"/>
                    </a:lnTo>
                    <a:lnTo>
                      <a:pt x="0" y="1033193"/>
                    </a:lnTo>
                    <a:lnTo>
                      <a:pt x="314" y="1031750"/>
                    </a:lnTo>
                    <a:lnTo>
                      <a:pt x="262" y="1031509"/>
                    </a:lnTo>
                    <a:lnTo>
                      <a:pt x="314" y="1031268"/>
                    </a:lnTo>
                    <a:lnTo>
                      <a:pt x="1" y="1029824"/>
                    </a:lnTo>
                    <a:lnTo>
                      <a:pt x="314" y="1028381"/>
                    </a:lnTo>
                    <a:lnTo>
                      <a:pt x="262" y="1028140"/>
                    </a:lnTo>
                    <a:lnTo>
                      <a:pt x="314" y="1027899"/>
                    </a:lnTo>
                    <a:lnTo>
                      <a:pt x="1" y="1026455"/>
                    </a:lnTo>
                    <a:lnTo>
                      <a:pt x="314" y="1025012"/>
                    </a:lnTo>
                    <a:lnTo>
                      <a:pt x="262" y="1024771"/>
                    </a:lnTo>
                    <a:lnTo>
                      <a:pt x="314" y="1024530"/>
                    </a:lnTo>
                    <a:lnTo>
                      <a:pt x="1" y="1023086"/>
                    </a:lnTo>
                    <a:lnTo>
                      <a:pt x="314" y="1021644"/>
                    </a:lnTo>
                    <a:lnTo>
                      <a:pt x="262" y="1021403"/>
                    </a:lnTo>
                    <a:lnTo>
                      <a:pt x="314" y="1021162"/>
                    </a:lnTo>
                    <a:lnTo>
                      <a:pt x="1" y="1019718"/>
                    </a:lnTo>
                    <a:lnTo>
                      <a:pt x="314" y="1018275"/>
                    </a:lnTo>
                    <a:lnTo>
                      <a:pt x="262" y="1018034"/>
                    </a:lnTo>
                    <a:lnTo>
                      <a:pt x="314" y="1017793"/>
                    </a:lnTo>
                    <a:lnTo>
                      <a:pt x="1" y="1016349"/>
                    </a:lnTo>
                    <a:lnTo>
                      <a:pt x="314" y="1014907"/>
                    </a:lnTo>
                    <a:lnTo>
                      <a:pt x="262" y="1014666"/>
                    </a:lnTo>
                    <a:lnTo>
                      <a:pt x="314" y="1014425"/>
                    </a:lnTo>
                    <a:lnTo>
                      <a:pt x="1" y="1012981"/>
                    </a:lnTo>
                    <a:lnTo>
                      <a:pt x="314" y="1011538"/>
                    </a:lnTo>
                    <a:lnTo>
                      <a:pt x="262" y="1011297"/>
                    </a:lnTo>
                    <a:lnTo>
                      <a:pt x="314" y="1011056"/>
                    </a:lnTo>
                    <a:lnTo>
                      <a:pt x="1" y="1009612"/>
                    </a:lnTo>
                    <a:lnTo>
                      <a:pt x="314" y="1008170"/>
                    </a:lnTo>
                    <a:lnTo>
                      <a:pt x="262" y="1007928"/>
                    </a:lnTo>
                    <a:lnTo>
                      <a:pt x="314" y="1007687"/>
                    </a:lnTo>
                    <a:lnTo>
                      <a:pt x="1" y="1006243"/>
                    </a:lnTo>
                    <a:lnTo>
                      <a:pt x="314" y="1004801"/>
                    </a:lnTo>
                    <a:lnTo>
                      <a:pt x="262" y="1004560"/>
                    </a:lnTo>
                    <a:lnTo>
                      <a:pt x="314" y="1004319"/>
                    </a:lnTo>
                    <a:lnTo>
                      <a:pt x="1" y="1002875"/>
                    </a:lnTo>
                    <a:lnTo>
                      <a:pt x="314" y="1001430"/>
                    </a:lnTo>
                    <a:lnTo>
                      <a:pt x="262" y="1001190"/>
                    </a:lnTo>
                    <a:lnTo>
                      <a:pt x="314" y="1000950"/>
                    </a:lnTo>
                    <a:lnTo>
                      <a:pt x="0" y="999505"/>
                    </a:lnTo>
                    <a:lnTo>
                      <a:pt x="314" y="998062"/>
                    </a:lnTo>
                    <a:lnTo>
                      <a:pt x="262" y="997822"/>
                    </a:lnTo>
                    <a:lnTo>
                      <a:pt x="314" y="997582"/>
                    </a:lnTo>
                    <a:lnTo>
                      <a:pt x="0" y="996137"/>
                    </a:lnTo>
                    <a:lnTo>
                      <a:pt x="314" y="994693"/>
                    </a:lnTo>
                    <a:lnTo>
                      <a:pt x="262" y="994453"/>
                    </a:lnTo>
                    <a:lnTo>
                      <a:pt x="314" y="994213"/>
                    </a:lnTo>
                    <a:lnTo>
                      <a:pt x="0" y="992768"/>
                    </a:lnTo>
                    <a:lnTo>
                      <a:pt x="314" y="991325"/>
                    </a:lnTo>
                    <a:lnTo>
                      <a:pt x="262" y="991085"/>
                    </a:lnTo>
                    <a:lnTo>
                      <a:pt x="314" y="990845"/>
                    </a:lnTo>
                    <a:lnTo>
                      <a:pt x="0" y="989399"/>
                    </a:lnTo>
                    <a:lnTo>
                      <a:pt x="314" y="987956"/>
                    </a:lnTo>
                    <a:lnTo>
                      <a:pt x="262" y="987716"/>
                    </a:lnTo>
                    <a:lnTo>
                      <a:pt x="314" y="987476"/>
                    </a:lnTo>
                    <a:lnTo>
                      <a:pt x="0" y="986031"/>
                    </a:lnTo>
                    <a:lnTo>
                      <a:pt x="314" y="984588"/>
                    </a:lnTo>
                    <a:lnTo>
                      <a:pt x="262" y="984347"/>
                    </a:lnTo>
                    <a:lnTo>
                      <a:pt x="314" y="984107"/>
                    </a:lnTo>
                    <a:lnTo>
                      <a:pt x="0" y="982662"/>
                    </a:lnTo>
                    <a:lnTo>
                      <a:pt x="314" y="981219"/>
                    </a:lnTo>
                    <a:lnTo>
                      <a:pt x="262" y="980979"/>
                    </a:lnTo>
                    <a:lnTo>
                      <a:pt x="314" y="980739"/>
                    </a:lnTo>
                    <a:lnTo>
                      <a:pt x="0" y="979294"/>
                    </a:lnTo>
                    <a:lnTo>
                      <a:pt x="314" y="977850"/>
                    </a:lnTo>
                    <a:lnTo>
                      <a:pt x="262" y="977609"/>
                    </a:lnTo>
                    <a:lnTo>
                      <a:pt x="314" y="977368"/>
                    </a:lnTo>
                    <a:lnTo>
                      <a:pt x="1" y="975924"/>
                    </a:lnTo>
                    <a:lnTo>
                      <a:pt x="314" y="974482"/>
                    </a:lnTo>
                    <a:lnTo>
                      <a:pt x="262" y="974241"/>
                    </a:lnTo>
                    <a:lnTo>
                      <a:pt x="314" y="974000"/>
                    </a:lnTo>
                    <a:lnTo>
                      <a:pt x="1" y="972556"/>
                    </a:lnTo>
                    <a:lnTo>
                      <a:pt x="314" y="971113"/>
                    </a:lnTo>
                    <a:lnTo>
                      <a:pt x="262" y="970872"/>
                    </a:lnTo>
                    <a:lnTo>
                      <a:pt x="314" y="970631"/>
                    </a:lnTo>
                    <a:lnTo>
                      <a:pt x="1" y="969187"/>
                    </a:lnTo>
                    <a:lnTo>
                      <a:pt x="314" y="967745"/>
                    </a:lnTo>
                    <a:lnTo>
                      <a:pt x="262" y="967503"/>
                    </a:lnTo>
                    <a:lnTo>
                      <a:pt x="314" y="967263"/>
                    </a:lnTo>
                    <a:lnTo>
                      <a:pt x="1" y="965818"/>
                    </a:lnTo>
                    <a:lnTo>
                      <a:pt x="314" y="964376"/>
                    </a:lnTo>
                    <a:lnTo>
                      <a:pt x="262" y="964135"/>
                    </a:lnTo>
                    <a:lnTo>
                      <a:pt x="314" y="963894"/>
                    </a:lnTo>
                    <a:lnTo>
                      <a:pt x="1" y="962450"/>
                    </a:lnTo>
                    <a:lnTo>
                      <a:pt x="314" y="961007"/>
                    </a:lnTo>
                    <a:lnTo>
                      <a:pt x="262" y="960766"/>
                    </a:lnTo>
                    <a:lnTo>
                      <a:pt x="314" y="960525"/>
                    </a:lnTo>
                    <a:lnTo>
                      <a:pt x="1" y="959081"/>
                    </a:lnTo>
                    <a:lnTo>
                      <a:pt x="314" y="957639"/>
                    </a:lnTo>
                    <a:lnTo>
                      <a:pt x="262" y="957398"/>
                    </a:lnTo>
                    <a:lnTo>
                      <a:pt x="314" y="957157"/>
                    </a:lnTo>
                    <a:lnTo>
                      <a:pt x="1" y="955713"/>
                    </a:lnTo>
                    <a:lnTo>
                      <a:pt x="314" y="954270"/>
                    </a:lnTo>
                    <a:lnTo>
                      <a:pt x="157" y="953549"/>
                    </a:lnTo>
                    <a:lnTo>
                      <a:pt x="10576" y="857780"/>
                    </a:lnTo>
                    <a:cubicBezTo>
                      <a:pt x="115986" y="375977"/>
                      <a:pt x="992579" y="0"/>
                      <a:pt x="2058351" y="0"/>
                    </a:cubicBezTo>
                    <a:close/>
                  </a:path>
                </a:pathLst>
              </a:custGeom>
              <a:gradFill flip="none" rotWithShape="1">
                <a:gsLst>
                  <a:gs pos="0">
                    <a:srgbClr val="80B2F4"/>
                  </a:gs>
                  <a:gs pos="100000">
                    <a:schemeClr val="accent1">
                      <a:lumMod val="50000"/>
                    </a:schemeClr>
                  </a:gs>
                  <a:gs pos="71000">
                    <a:srgbClr val="0E4FA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椭圆 62"/>
              <p:cNvSpPr/>
              <p:nvPr/>
            </p:nvSpPr>
            <p:spPr>
              <a:xfrm>
                <a:off x="4517286" y="2675471"/>
                <a:ext cx="3157432" cy="1465616"/>
              </a:xfrm>
              <a:prstGeom prst="ellipse">
                <a:avLst/>
              </a:prstGeom>
              <a:gradFill flip="none" rotWithShape="1">
                <a:gsLst>
                  <a:gs pos="100000">
                    <a:srgbClr val="0E4FA6"/>
                  </a:gs>
                  <a:gs pos="0">
                    <a:srgbClr val="1E77EC"/>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5238126" y="3074736"/>
                <a:ext cx="1715753" cy="601398"/>
              </a:xfrm>
              <a:prstGeom prst="rect">
                <a:avLst/>
              </a:prstGeom>
              <a:noFill/>
            </p:spPr>
            <p:txBody>
              <a:bodyPr wrap="none" rtlCol="0">
                <a:spAutoFit/>
              </a:bodyPr>
              <a:lstStyle/>
              <a:p>
                <a:pPr algn="ctr"/>
                <a:r>
                  <a:rPr lang="zh-CN" altLang="en-US" sz="2800" b="1" spc="600">
                    <a:solidFill>
                      <a:schemeClr val="bg1"/>
                    </a:solidFill>
                    <a:effectLst>
                      <a:reflection blurRad="101600" stA="22000" endPos="58000" dist="38100" dir="5400000" sy="-100000" algn="bl" rotWithShape="0"/>
                    </a:effectLst>
                    <a:latin typeface="+mj-ea"/>
                    <a:ea typeface="+mj-ea"/>
                  </a:rPr>
                  <a:t>资本性</a:t>
                </a:r>
              </a:p>
            </p:txBody>
          </p:sp>
        </p:gr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5038725" cy="461665"/>
            </a:xfrm>
            <a:prstGeom prst="rect">
              <a:avLst/>
            </a:prstGeom>
            <a:noFill/>
          </p:spPr>
          <p:txBody>
            <a:bodyPr wrap="square">
              <a:spAutoFit/>
            </a:bodyPr>
            <a:lstStyle/>
            <a:p>
              <a:r>
                <a:rPr lang="zh-CN" altLang="en-US" sz="2400" b="1" dirty="0">
                  <a:solidFill>
                    <a:srgbClr val="284B90"/>
                  </a:solidFill>
                </a:rPr>
                <a:t>一、用好政府专项债券资金</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0" name="矩形: 圆角 59"/>
          <p:cNvSpPr/>
          <p:nvPr/>
        </p:nvSpPr>
        <p:spPr bwMode="auto">
          <a:xfrm>
            <a:off x="436565" y="2765354"/>
            <a:ext cx="6991985" cy="3692596"/>
          </a:xfrm>
          <a:prstGeom prst="roundRect">
            <a:avLst>
              <a:gd name="adj" fmla="val 4175"/>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微软雅黑" panose="020B0503020204020204" charset="-122"/>
              <a:ea typeface="微软雅黑" panose="020B0503020204020204" charset="-122"/>
            </a:endParaRPr>
          </a:p>
        </p:txBody>
      </p:sp>
      <p:sp>
        <p:nvSpPr>
          <p:cNvPr id="69" name="文本框 68"/>
          <p:cNvSpPr txBox="1"/>
          <p:nvPr/>
        </p:nvSpPr>
        <p:spPr>
          <a:xfrm>
            <a:off x="754065" y="3146973"/>
            <a:ext cx="2586613" cy="3112712"/>
          </a:xfrm>
          <a:prstGeom prst="rect">
            <a:avLst/>
          </a:prstGeom>
          <a:noFill/>
        </p:spPr>
        <p:txBody>
          <a:bodyPr wrap="square">
            <a:spAutoFit/>
          </a:bodyPr>
          <a:lstStyle/>
          <a:p>
            <a:pPr marL="342900" indent="-342900">
              <a:lnSpc>
                <a:spcPct val="168000"/>
              </a:lnSpc>
              <a:buClr>
                <a:srgbClr val="115EC5"/>
              </a:buClr>
              <a:buFont typeface="Arial" panose="020B0604020202020204" pitchFamily="34" charset="0"/>
              <a:buChar char="•"/>
            </a:pPr>
            <a:r>
              <a:rPr lang="zh-CN" altLang="zh-CN" sz="2400" dirty="0"/>
              <a:t>交通基础设施</a:t>
            </a:r>
            <a:endParaRPr lang="en-US" altLang="zh-CN" sz="2400" dirty="0"/>
          </a:p>
          <a:p>
            <a:pPr marL="342900" indent="-342900">
              <a:lnSpc>
                <a:spcPct val="168000"/>
              </a:lnSpc>
              <a:buClr>
                <a:srgbClr val="115EC5"/>
              </a:buClr>
              <a:buFont typeface="Arial" panose="020B0604020202020204" pitchFamily="34" charset="0"/>
              <a:buChar char="•"/>
            </a:pPr>
            <a:r>
              <a:rPr lang="zh-CN" altLang="zh-CN" sz="2400" dirty="0"/>
              <a:t>能源</a:t>
            </a:r>
            <a:endParaRPr lang="en-US" altLang="zh-CN" sz="2400" dirty="0"/>
          </a:p>
          <a:p>
            <a:pPr marL="342900" indent="-342900">
              <a:lnSpc>
                <a:spcPct val="168000"/>
              </a:lnSpc>
              <a:buClr>
                <a:srgbClr val="115EC5"/>
              </a:buClr>
              <a:buFont typeface="Arial" panose="020B0604020202020204" pitchFamily="34" charset="0"/>
              <a:buChar char="•"/>
            </a:pPr>
            <a:r>
              <a:rPr lang="zh-CN" altLang="zh-CN" sz="2400" dirty="0"/>
              <a:t>农林水利</a:t>
            </a:r>
            <a:endParaRPr lang="en-US" altLang="zh-CN" sz="2400" dirty="0"/>
          </a:p>
          <a:p>
            <a:pPr marL="342900" indent="-342900">
              <a:lnSpc>
                <a:spcPct val="168000"/>
              </a:lnSpc>
              <a:buClr>
                <a:srgbClr val="115EC5"/>
              </a:buClr>
              <a:buFont typeface="Arial" panose="020B0604020202020204" pitchFamily="34" charset="0"/>
              <a:buChar char="•"/>
            </a:pPr>
            <a:r>
              <a:rPr lang="zh-CN" altLang="zh-CN" sz="2400" dirty="0"/>
              <a:t>生态环保</a:t>
            </a:r>
            <a:endParaRPr lang="en-US" altLang="zh-CN" sz="2400" dirty="0"/>
          </a:p>
          <a:p>
            <a:pPr marL="342900" indent="-342900">
              <a:lnSpc>
                <a:spcPct val="168000"/>
              </a:lnSpc>
              <a:buClr>
                <a:srgbClr val="115EC5"/>
              </a:buClr>
              <a:buFont typeface="Arial" panose="020B0604020202020204" pitchFamily="34" charset="0"/>
              <a:buChar char="•"/>
            </a:pPr>
            <a:r>
              <a:rPr lang="zh-CN" altLang="zh-CN" sz="2400" dirty="0"/>
              <a:t>社会事业</a:t>
            </a:r>
            <a:endParaRPr lang="en-US" altLang="zh-CN" sz="2400" dirty="0"/>
          </a:p>
        </p:txBody>
      </p:sp>
      <p:sp>
        <p:nvSpPr>
          <p:cNvPr id="70" name="文本框 69"/>
          <p:cNvSpPr txBox="1"/>
          <p:nvPr/>
        </p:nvSpPr>
        <p:spPr>
          <a:xfrm>
            <a:off x="3340683" y="3146973"/>
            <a:ext cx="3979917" cy="2492221"/>
          </a:xfrm>
          <a:prstGeom prst="rect">
            <a:avLst/>
          </a:prstGeom>
          <a:noFill/>
        </p:spPr>
        <p:txBody>
          <a:bodyPr wrap="square">
            <a:spAutoFit/>
          </a:bodyPr>
          <a:lstStyle/>
          <a:p>
            <a:pPr marL="342900" indent="-342900">
              <a:lnSpc>
                <a:spcPct val="168000"/>
              </a:lnSpc>
              <a:buClr>
                <a:srgbClr val="115EC5"/>
              </a:buClr>
              <a:buFont typeface="Arial" panose="020B0604020202020204" pitchFamily="34" charset="0"/>
              <a:buChar char="•"/>
            </a:pPr>
            <a:r>
              <a:rPr lang="zh-CN" altLang="zh-CN" sz="2400" dirty="0"/>
              <a:t>城乡冷链等物流基础设施</a:t>
            </a:r>
            <a:endParaRPr lang="en-US" altLang="zh-CN" sz="2400" dirty="0"/>
          </a:p>
          <a:p>
            <a:pPr marL="342900" indent="-342900">
              <a:lnSpc>
                <a:spcPct val="168000"/>
              </a:lnSpc>
              <a:buClr>
                <a:srgbClr val="115EC5"/>
              </a:buClr>
              <a:buFont typeface="Arial" panose="020B0604020202020204" pitchFamily="34" charset="0"/>
              <a:buChar char="•"/>
            </a:pPr>
            <a:r>
              <a:rPr lang="zh-CN" altLang="zh-CN" sz="2400" dirty="0"/>
              <a:t>市政和产业园区基础设施</a:t>
            </a:r>
            <a:endParaRPr lang="en-US" altLang="zh-CN" sz="2400" dirty="0"/>
          </a:p>
          <a:p>
            <a:pPr marL="342900" indent="-342900">
              <a:lnSpc>
                <a:spcPct val="168000"/>
              </a:lnSpc>
              <a:buClr>
                <a:srgbClr val="115EC5"/>
              </a:buClr>
              <a:buFont typeface="Arial" panose="020B0604020202020204" pitchFamily="34" charset="0"/>
              <a:buChar char="•"/>
            </a:pPr>
            <a:r>
              <a:rPr lang="zh-CN" altLang="zh-CN" sz="2400" dirty="0"/>
              <a:t>国家重大战略项目</a:t>
            </a:r>
            <a:endParaRPr lang="en-US" altLang="zh-CN" sz="2400" dirty="0"/>
          </a:p>
          <a:p>
            <a:pPr marL="342900" indent="-342900">
              <a:lnSpc>
                <a:spcPct val="168000"/>
              </a:lnSpc>
              <a:buClr>
                <a:srgbClr val="115EC5"/>
              </a:buClr>
              <a:buFont typeface="Arial" panose="020B0604020202020204" pitchFamily="34" charset="0"/>
              <a:buChar char="•"/>
            </a:pPr>
            <a:r>
              <a:rPr lang="zh-CN" altLang="zh-CN" sz="2400" dirty="0"/>
              <a:t>保障性安居工程</a:t>
            </a:r>
            <a:endParaRPr lang="zh-CN" altLang="en-US" sz="2400" dirty="0"/>
          </a:p>
        </p:txBody>
      </p:sp>
      <p:grpSp>
        <p:nvGrpSpPr>
          <p:cNvPr id="62" name="组合 61"/>
          <p:cNvGrpSpPr/>
          <p:nvPr/>
        </p:nvGrpSpPr>
        <p:grpSpPr>
          <a:xfrm>
            <a:off x="2406613" y="2503353"/>
            <a:ext cx="3051889" cy="542142"/>
            <a:chOff x="4674870" y="2439556"/>
            <a:chExt cx="2842260" cy="447712"/>
          </a:xfrm>
        </p:grpSpPr>
        <p:sp>
          <p:nvSpPr>
            <p:cNvPr id="67" name="梯形 66"/>
            <p:cNvSpPr/>
            <p:nvPr/>
          </p:nvSpPr>
          <p:spPr>
            <a:xfrm>
              <a:off x="4674870" y="2439556"/>
              <a:ext cx="2842260" cy="447712"/>
            </a:xfrm>
            <a:prstGeom prst="trapezoid">
              <a:avLst>
                <a:gd name="adj" fmla="val 3073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97B8"/>
                </a:solidFill>
              </a:endParaRPr>
            </a:p>
          </p:txBody>
        </p:sp>
        <p:sp>
          <p:nvSpPr>
            <p:cNvPr id="68" name="文本框 67"/>
            <p:cNvSpPr txBox="1"/>
            <p:nvPr/>
          </p:nvSpPr>
          <p:spPr>
            <a:xfrm>
              <a:off x="4907280" y="2472784"/>
              <a:ext cx="2377440" cy="381252"/>
            </a:xfrm>
            <a:prstGeom prst="rect">
              <a:avLst/>
            </a:prstGeom>
            <a:noFill/>
          </p:spPr>
          <p:txBody>
            <a:bodyPr wrap="square">
              <a:spAutoFit/>
            </a:bodyPr>
            <a:lstStyle/>
            <a:p>
              <a:pPr algn="ctr"/>
              <a:r>
                <a:rPr lang="zh-CN" altLang="en-US" sz="2400" b="1" dirty="0">
                  <a:solidFill>
                    <a:schemeClr val="bg1"/>
                  </a:solidFill>
                  <a:effectLst>
                    <a:outerShdw blurRad="50800" dist="38100" dir="2700000" algn="tl" rotWithShape="0">
                      <a:prstClr val="black">
                        <a:alpha val="40000"/>
                      </a:prstClr>
                    </a:outerShdw>
                  </a:effectLst>
                </a:rPr>
                <a:t>继续支持</a:t>
              </a:r>
              <a:r>
                <a:rPr lang="en-US" altLang="zh-CN" sz="2400" b="1" dirty="0">
                  <a:solidFill>
                    <a:schemeClr val="bg1"/>
                  </a:solidFill>
                  <a:effectLst>
                    <a:outerShdw blurRad="50800" dist="38100" dir="2700000" algn="tl" rotWithShape="0">
                      <a:prstClr val="black">
                        <a:alpha val="40000"/>
                      </a:prstClr>
                    </a:outerShdw>
                  </a:effectLst>
                </a:rPr>
                <a:t>9</a:t>
              </a:r>
              <a:r>
                <a:rPr lang="zh-CN" altLang="en-US" sz="2400" b="1" dirty="0">
                  <a:solidFill>
                    <a:schemeClr val="bg1"/>
                  </a:solidFill>
                  <a:effectLst>
                    <a:outerShdw blurRad="50800" dist="38100" dir="2700000" algn="tl" rotWithShape="0">
                      <a:prstClr val="black">
                        <a:alpha val="40000"/>
                      </a:prstClr>
                    </a:outerShdw>
                  </a:effectLst>
                </a:rPr>
                <a:t>大领域</a:t>
              </a:r>
              <a:endParaRPr lang="en-US" altLang="zh-CN" sz="2400" b="1" dirty="0">
                <a:solidFill>
                  <a:schemeClr val="bg1"/>
                </a:solidFill>
                <a:effectLst>
                  <a:outerShdw blurRad="50800" dist="38100" dir="2700000" algn="tl" rotWithShape="0">
                    <a:prstClr val="black">
                      <a:alpha val="40000"/>
                    </a:prstClr>
                  </a:outerShdw>
                </a:effectLst>
              </a:endParaRPr>
            </a:p>
          </p:txBody>
        </p:sp>
      </p:grpSp>
      <p:sp>
        <p:nvSpPr>
          <p:cNvPr id="4" name="矩形: 圆角 59"/>
          <p:cNvSpPr/>
          <p:nvPr/>
        </p:nvSpPr>
        <p:spPr bwMode="auto">
          <a:xfrm>
            <a:off x="7678101" y="2765353"/>
            <a:ext cx="4077335" cy="3692589"/>
          </a:xfrm>
          <a:prstGeom prst="roundRect">
            <a:avLst>
              <a:gd name="adj" fmla="val 4175"/>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微软雅黑" panose="020B0503020204020204" charset="-122"/>
              <a:ea typeface="微软雅黑" panose="020B0503020204020204" charset="-122"/>
            </a:endParaRPr>
          </a:p>
        </p:txBody>
      </p:sp>
      <p:sp>
        <p:nvSpPr>
          <p:cNvPr id="9" name="文本框 8"/>
          <p:cNvSpPr txBox="1"/>
          <p:nvPr/>
        </p:nvSpPr>
        <p:spPr>
          <a:xfrm>
            <a:off x="7869871" y="3146973"/>
            <a:ext cx="3674110" cy="2492221"/>
          </a:xfrm>
          <a:prstGeom prst="rect">
            <a:avLst/>
          </a:prstGeom>
          <a:noFill/>
        </p:spPr>
        <p:txBody>
          <a:bodyPr wrap="square">
            <a:spAutoFit/>
          </a:bodyPr>
          <a:lstStyle/>
          <a:p>
            <a:pPr marL="342900" indent="-342900">
              <a:lnSpc>
                <a:spcPct val="168000"/>
              </a:lnSpc>
              <a:buClr>
                <a:srgbClr val="115EC5"/>
              </a:buClr>
              <a:buFont typeface="Arial" panose="020B0604020202020204" pitchFamily="34" charset="0"/>
              <a:buChar char="•"/>
            </a:pPr>
            <a:r>
              <a:rPr lang="zh-CN" sz="2400" dirty="0"/>
              <a:t>城市管网建设</a:t>
            </a:r>
          </a:p>
          <a:p>
            <a:pPr marL="342900" indent="-342900">
              <a:lnSpc>
                <a:spcPct val="168000"/>
              </a:lnSpc>
              <a:buClr>
                <a:srgbClr val="115EC5"/>
              </a:buClr>
              <a:buFont typeface="Arial" panose="020B0604020202020204" pitchFamily="34" charset="0"/>
              <a:buChar char="•"/>
            </a:pPr>
            <a:r>
              <a:rPr lang="zh-CN" sz="2400" dirty="0"/>
              <a:t>信息、融合、创新基础设施</a:t>
            </a:r>
          </a:p>
          <a:p>
            <a:pPr marL="342900" indent="-342900">
              <a:lnSpc>
                <a:spcPct val="168000"/>
              </a:lnSpc>
              <a:buClr>
                <a:srgbClr val="115EC5"/>
              </a:buClr>
              <a:buFont typeface="Arial" panose="020B0604020202020204" pitchFamily="34" charset="0"/>
              <a:buChar char="•"/>
            </a:pPr>
            <a:r>
              <a:rPr lang="zh-CN" sz="2400" dirty="0"/>
              <a:t>农业农村领域基础设施</a:t>
            </a:r>
          </a:p>
        </p:txBody>
      </p:sp>
      <p:grpSp>
        <p:nvGrpSpPr>
          <p:cNvPr id="19" name="组合 18"/>
          <p:cNvGrpSpPr/>
          <p:nvPr/>
        </p:nvGrpSpPr>
        <p:grpSpPr>
          <a:xfrm>
            <a:off x="8200032" y="2503353"/>
            <a:ext cx="3051889" cy="542142"/>
            <a:chOff x="4674870" y="2439556"/>
            <a:chExt cx="2842260" cy="447712"/>
          </a:xfrm>
        </p:grpSpPr>
        <p:sp>
          <p:nvSpPr>
            <p:cNvPr id="21" name="梯形 20"/>
            <p:cNvSpPr/>
            <p:nvPr/>
          </p:nvSpPr>
          <p:spPr>
            <a:xfrm>
              <a:off x="4674870" y="2439556"/>
              <a:ext cx="2842260" cy="447712"/>
            </a:xfrm>
            <a:prstGeom prst="trapezoid">
              <a:avLst>
                <a:gd name="adj" fmla="val 3073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97B8"/>
                </a:solidFill>
              </a:endParaRPr>
            </a:p>
          </p:txBody>
        </p:sp>
        <p:sp>
          <p:nvSpPr>
            <p:cNvPr id="26" name="文本框 25"/>
            <p:cNvSpPr txBox="1"/>
            <p:nvPr/>
          </p:nvSpPr>
          <p:spPr>
            <a:xfrm>
              <a:off x="4907280" y="2472784"/>
              <a:ext cx="2377440" cy="380187"/>
            </a:xfrm>
            <a:prstGeom prst="rect">
              <a:avLst/>
            </a:prstGeom>
            <a:noFill/>
          </p:spPr>
          <p:txBody>
            <a:bodyPr wrap="square">
              <a:spAutoFit/>
            </a:bodyPr>
            <a:lstStyle/>
            <a:p>
              <a:pPr algn="ctr"/>
              <a:r>
                <a:rPr lang="zh-CN" altLang="en-US" sz="2400" b="1" dirty="0">
                  <a:solidFill>
                    <a:schemeClr val="bg1"/>
                  </a:solidFill>
                  <a:effectLst>
                    <a:outerShdw blurRad="50800" dist="38100" dir="2700000" algn="tl" rotWithShape="0">
                      <a:prstClr val="black">
                        <a:alpha val="40000"/>
                      </a:prstClr>
                    </a:outerShdw>
                  </a:effectLst>
                </a:rPr>
                <a:t>补充</a:t>
              </a:r>
              <a:r>
                <a:rPr lang="en-US" altLang="zh-CN" sz="2400" b="1" dirty="0">
                  <a:solidFill>
                    <a:schemeClr val="bg1"/>
                  </a:solidFill>
                  <a:effectLst>
                    <a:outerShdw blurRad="50800" dist="38100" dir="2700000" algn="tl" rotWithShape="0">
                      <a:prstClr val="black">
                        <a:alpha val="40000"/>
                      </a:prstClr>
                    </a:outerShdw>
                  </a:effectLst>
                </a:rPr>
                <a:t>3</a:t>
              </a:r>
              <a:r>
                <a:rPr lang="zh-CN" altLang="en-US" sz="2400" b="1" dirty="0">
                  <a:solidFill>
                    <a:schemeClr val="bg1"/>
                  </a:solidFill>
                  <a:effectLst>
                    <a:outerShdw blurRad="50800" dist="38100" dir="2700000" algn="tl" rotWithShape="0">
                      <a:prstClr val="black">
                        <a:alpha val="40000"/>
                      </a:prstClr>
                    </a:outerShdw>
                  </a:effectLst>
                </a:rPr>
                <a:t>个领域</a:t>
              </a:r>
              <a:endParaRPr lang="en-US" altLang="zh-CN" sz="2400" b="1" dirty="0">
                <a:solidFill>
                  <a:schemeClr val="bg1"/>
                </a:solidFill>
                <a:effectLst>
                  <a:outerShdw blurRad="50800" dist="38100" dir="2700000" algn="tl" rotWithShape="0">
                    <a:prstClr val="black">
                      <a:alpha val="40000"/>
                    </a:prstClr>
                  </a:outerShdw>
                </a:effectLst>
              </a:endParaRPr>
            </a:p>
          </p:txBody>
        </p:sp>
      </p:grpSp>
      <p:grpSp>
        <p:nvGrpSpPr>
          <p:cNvPr id="38" name="组合 37"/>
          <p:cNvGrpSpPr/>
          <p:nvPr/>
        </p:nvGrpSpPr>
        <p:grpSpPr>
          <a:xfrm>
            <a:off x="1018536" y="1673375"/>
            <a:ext cx="3726228" cy="559038"/>
            <a:chOff x="3543296" y="3063632"/>
            <a:chExt cx="3726228" cy="559038"/>
          </a:xfrm>
        </p:grpSpPr>
        <p:sp>
          <p:nvSpPr>
            <p:cNvPr id="39" name="矩形: 圆角 38"/>
            <p:cNvSpPr/>
            <p:nvPr/>
          </p:nvSpPr>
          <p:spPr>
            <a:xfrm flipH="1">
              <a:off x="3543296" y="3063632"/>
              <a:ext cx="3648714"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40" name="文本框 22"/>
            <p:cNvSpPr txBox="1"/>
            <p:nvPr/>
          </p:nvSpPr>
          <p:spPr>
            <a:xfrm>
              <a:off x="3848102" y="3127708"/>
              <a:ext cx="3421422" cy="430887"/>
            </a:xfrm>
            <a:prstGeom prst="rect">
              <a:avLst/>
            </a:prstGeom>
            <a:noFill/>
          </p:spPr>
          <p:txBody>
            <a:bodyPr wrap="square">
              <a:spAutoFit/>
            </a:bodyPr>
            <a:lstStyle>
              <a:defPPr>
                <a:defRPr lang="zh-CN"/>
              </a:defPPr>
              <a:lvl1pPr>
                <a:defRPr sz="2400"/>
              </a:lvl1pPr>
            </a:lstStyle>
            <a:p>
              <a:r>
                <a:rPr lang="en-US" altLang="zh-CN" sz="2200"/>
                <a:t>2.</a:t>
              </a:r>
              <a:r>
                <a:rPr lang="zh-CN" altLang="en-US" sz="2200"/>
                <a:t>政府专项债券支持领域</a:t>
              </a:r>
            </a:p>
          </p:txBody>
        </p:sp>
        <p:sp>
          <p:nvSpPr>
            <p:cNvPr id="41" name="椭圆 40"/>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48" name="直接连接符 47"/>
          <p:cNvCxnSpPr/>
          <p:nvPr/>
        </p:nvCxnSpPr>
        <p:spPr>
          <a:xfrm>
            <a:off x="1189518" y="3828857"/>
            <a:ext cx="1791807" cy="0"/>
          </a:xfrm>
          <a:prstGeom prst="line">
            <a:avLst/>
          </a:prstGeom>
          <a:ln w="9525">
            <a:solidFill>
              <a:srgbClr val="1E77EC"/>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189518" y="4447982"/>
            <a:ext cx="1791807" cy="0"/>
          </a:xfrm>
          <a:prstGeom prst="line">
            <a:avLst/>
          </a:prstGeom>
          <a:ln w="9525">
            <a:solidFill>
              <a:srgbClr val="1E77EC"/>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189518" y="5057582"/>
            <a:ext cx="1791807" cy="0"/>
          </a:xfrm>
          <a:prstGeom prst="line">
            <a:avLst/>
          </a:prstGeom>
          <a:ln w="9525">
            <a:solidFill>
              <a:srgbClr val="1E77EC"/>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189518" y="5705282"/>
            <a:ext cx="1791807" cy="0"/>
          </a:xfrm>
          <a:prstGeom prst="line">
            <a:avLst/>
          </a:prstGeom>
          <a:ln w="9525">
            <a:solidFill>
              <a:srgbClr val="1E77EC"/>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789843" y="3828857"/>
            <a:ext cx="3334857" cy="0"/>
          </a:xfrm>
          <a:prstGeom prst="line">
            <a:avLst/>
          </a:prstGeom>
          <a:ln w="9525">
            <a:solidFill>
              <a:srgbClr val="1E77EC"/>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789843" y="4438457"/>
            <a:ext cx="3334857" cy="0"/>
          </a:xfrm>
          <a:prstGeom prst="line">
            <a:avLst/>
          </a:prstGeom>
          <a:ln w="9525">
            <a:solidFill>
              <a:srgbClr val="1E77EC"/>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789843" y="5048057"/>
            <a:ext cx="3334857" cy="0"/>
          </a:xfrm>
          <a:prstGeom prst="line">
            <a:avLst/>
          </a:prstGeom>
          <a:ln w="9525">
            <a:solidFill>
              <a:srgbClr val="1E77EC"/>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789843" y="5705282"/>
            <a:ext cx="3334857" cy="0"/>
          </a:xfrm>
          <a:prstGeom prst="line">
            <a:avLst/>
          </a:prstGeom>
          <a:ln w="9525">
            <a:solidFill>
              <a:srgbClr val="1E77EC"/>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8314218" y="3828857"/>
            <a:ext cx="3058632" cy="0"/>
          </a:xfrm>
          <a:prstGeom prst="line">
            <a:avLst/>
          </a:prstGeom>
          <a:ln w="9525">
            <a:solidFill>
              <a:srgbClr val="1E77EC"/>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8314218" y="5086157"/>
            <a:ext cx="3058632" cy="0"/>
          </a:xfrm>
          <a:prstGeom prst="line">
            <a:avLst/>
          </a:prstGeom>
          <a:ln w="9525">
            <a:solidFill>
              <a:srgbClr val="1E77EC"/>
            </a:solidFill>
            <a:prstDash val="dash"/>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591696" y="1016684"/>
            <a:ext cx="4843694" cy="508519"/>
            <a:chOff x="525021" y="1016684"/>
            <a:chExt cx="4843694" cy="508519"/>
          </a:xfrm>
        </p:grpSpPr>
        <p:grpSp>
          <p:nvGrpSpPr>
            <p:cNvPr id="59" name="组合 58"/>
            <p:cNvGrpSpPr/>
            <p:nvPr/>
          </p:nvGrpSpPr>
          <p:grpSpPr>
            <a:xfrm>
              <a:off x="525021" y="1181101"/>
              <a:ext cx="311718" cy="179686"/>
              <a:chOff x="850900" y="671681"/>
              <a:chExt cx="622467" cy="358815"/>
            </a:xfrm>
          </p:grpSpPr>
          <p:sp>
            <p:nvSpPr>
              <p:cNvPr id="64" name="椭圆 63"/>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65" name="椭圆 64"/>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61" name="矩形: 圆角 60"/>
            <p:cNvSpPr/>
            <p:nvPr/>
          </p:nvSpPr>
          <p:spPr>
            <a:xfrm>
              <a:off x="982720" y="1016684"/>
              <a:ext cx="4366234"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63" name="文本框 62"/>
            <p:cNvSpPr txBox="1"/>
            <p:nvPr/>
          </p:nvSpPr>
          <p:spPr>
            <a:xfrm>
              <a:off x="1002481" y="1040111"/>
              <a:ext cx="4366234" cy="461665"/>
            </a:xfrm>
            <a:prstGeom prst="rect">
              <a:avLst/>
            </a:prstGeom>
            <a:noFill/>
          </p:spPr>
          <p:txBody>
            <a:bodyPr wrap="square">
              <a:spAutoFit/>
            </a:bodyPr>
            <a:lstStyle/>
            <a:p>
              <a:r>
                <a:rPr lang="zh-CN" altLang="en-US" sz="2400" b="1" dirty="0">
                  <a:cs typeface="+mn-ea"/>
                  <a:sym typeface="+mn-lt"/>
                </a:rPr>
                <a:t>（一）政府专项债券基本情况</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p:cNvSpPr/>
          <p:nvPr/>
        </p:nvSpPr>
        <p:spPr>
          <a:xfrm>
            <a:off x="635953" y="2386553"/>
            <a:ext cx="10920095" cy="4203451"/>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5038725" cy="461665"/>
            </a:xfrm>
            <a:prstGeom prst="rect">
              <a:avLst/>
            </a:prstGeom>
            <a:noFill/>
          </p:spPr>
          <p:txBody>
            <a:bodyPr wrap="square">
              <a:spAutoFit/>
            </a:bodyPr>
            <a:lstStyle/>
            <a:p>
              <a:r>
                <a:rPr lang="zh-CN" altLang="en-US" sz="2400" b="1" dirty="0">
                  <a:solidFill>
                    <a:srgbClr val="284B90"/>
                  </a:solidFill>
                </a:rPr>
                <a:t>一、用好政府专项债券资金</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1" name="warning_159454"/>
          <p:cNvSpPr>
            <a:spLocks noChangeAspect="1"/>
          </p:cNvSpPr>
          <p:nvPr/>
        </p:nvSpPr>
        <p:spPr bwMode="auto">
          <a:xfrm>
            <a:off x="1098966" y="2626982"/>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72" name="文本框 71"/>
          <p:cNvSpPr txBox="1"/>
          <p:nvPr/>
        </p:nvSpPr>
        <p:spPr>
          <a:xfrm>
            <a:off x="1770087" y="2659918"/>
            <a:ext cx="3923175" cy="369332"/>
          </a:xfrm>
          <a:prstGeom prst="rect">
            <a:avLst/>
          </a:prstGeom>
          <a:noFill/>
        </p:spPr>
        <p:txBody>
          <a:bodyPr wrap="square">
            <a:spAutoFit/>
          </a:bodyPr>
          <a:lstStyle/>
          <a:p>
            <a:pPr algn="just"/>
            <a:r>
              <a:rPr lang="zh-CN" altLang="en-US"/>
              <a:t>不得用于没有收益的公益性项目</a:t>
            </a:r>
          </a:p>
        </p:txBody>
      </p:sp>
      <p:sp>
        <p:nvSpPr>
          <p:cNvPr id="75" name="warning_159454"/>
          <p:cNvSpPr>
            <a:spLocks noChangeAspect="1"/>
          </p:cNvSpPr>
          <p:nvPr/>
        </p:nvSpPr>
        <p:spPr bwMode="auto">
          <a:xfrm>
            <a:off x="1098966" y="3457161"/>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76" name="文本框 75"/>
          <p:cNvSpPr txBox="1"/>
          <p:nvPr/>
        </p:nvSpPr>
        <p:spPr>
          <a:xfrm>
            <a:off x="1770087" y="3488638"/>
            <a:ext cx="3923175" cy="369332"/>
          </a:xfrm>
          <a:prstGeom prst="rect">
            <a:avLst/>
          </a:prstGeom>
          <a:noFill/>
        </p:spPr>
        <p:txBody>
          <a:bodyPr wrap="square">
            <a:spAutoFit/>
          </a:bodyPr>
          <a:lstStyle/>
          <a:p>
            <a:pPr algn="just"/>
            <a:r>
              <a:rPr lang="zh-CN" altLang="en-US"/>
              <a:t>不得用于企业投资的市场化产业项目</a:t>
            </a:r>
          </a:p>
        </p:txBody>
      </p:sp>
      <p:sp>
        <p:nvSpPr>
          <p:cNvPr id="79" name="warning_159454"/>
          <p:cNvSpPr>
            <a:spLocks noChangeAspect="1"/>
          </p:cNvSpPr>
          <p:nvPr/>
        </p:nvSpPr>
        <p:spPr bwMode="auto">
          <a:xfrm>
            <a:off x="1098966" y="4287340"/>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80" name="文本框 79"/>
          <p:cNvSpPr txBox="1"/>
          <p:nvPr/>
        </p:nvSpPr>
        <p:spPr>
          <a:xfrm>
            <a:off x="1770087" y="4184859"/>
            <a:ext cx="3923175" cy="646331"/>
          </a:xfrm>
          <a:prstGeom prst="rect">
            <a:avLst/>
          </a:prstGeom>
          <a:noFill/>
        </p:spPr>
        <p:txBody>
          <a:bodyPr wrap="square">
            <a:spAutoFit/>
          </a:bodyPr>
          <a:lstStyle/>
          <a:p>
            <a:pPr algn="just"/>
            <a:r>
              <a:rPr lang="zh-CN" altLang="en-US"/>
              <a:t>不得用于置换债务，不得用于置换已落实的项目建设资金</a:t>
            </a:r>
            <a:endParaRPr lang="zh-CN" altLang="en-US" dirty="0"/>
          </a:p>
        </p:txBody>
      </p:sp>
      <p:sp>
        <p:nvSpPr>
          <p:cNvPr id="82" name="warning_159454"/>
          <p:cNvSpPr>
            <a:spLocks noChangeAspect="1"/>
          </p:cNvSpPr>
          <p:nvPr/>
        </p:nvSpPr>
        <p:spPr bwMode="auto">
          <a:xfrm>
            <a:off x="1098966" y="5117519"/>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83" name="文本框 82"/>
          <p:cNvSpPr txBox="1"/>
          <p:nvPr/>
        </p:nvSpPr>
        <p:spPr>
          <a:xfrm>
            <a:off x="1770087" y="5015038"/>
            <a:ext cx="3923175" cy="646331"/>
          </a:xfrm>
          <a:prstGeom prst="rect">
            <a:avLst/>
          </a:prstGeom>
          <a:noFill/>
        </p:spPr>
        <p:txBody>
          <a:bodyPr wrap="square">
            <a:spAutoFit/>
          </a:bodyPr>
          <a:lstStyle/>
          <a:p>
            <a:pPr algn="just"/>
            <a:r>
              <a:rPr lang="zh-CN" altLang="en-US"/>
              <a:t>不得作为政府投资基金、产业投资基金等各类股权基金的资金来源</a:t>
            </a:r>
          </a:p>
        </p:txBody>
      </p:sp>
      <p:sp>
        <p:nvSpPr>
          <p:cNvPr id="85" name="warning_159454"/>
          <p:cNvSpPr>
            <a:spLocks noChangeAspect="1"/>
          </p:cNvSpPr>
          <p:nvPr/>
        </p:nvSpPr>
        <p:spPr bwMode="auto">
          <a:xfrm>
            <a:off x="1098966" y="5947698"/>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86" name="文本框 85"/>
          <p:cNvSpPr txBox="1"/>
          <p:nvPr/>
        </p:nvSpPr>
        <p:spPr>
          <a:xfrm>
            <a:off x="1770087" y="5980724"/>
            <a:ext cx="3923175" cy="369332"/>
          </a:xfrm>
          <a:prstGeom prst="rect">
            <a:avLst/>
          </a:prstGeom>
          <a:noFill/>
        </p:spPr>
        <p:txBody>
          <a:bodyPr wrap="square">
            <a:spAutoFit/>
          </a:bodyPr>
          <a:lstStyle/>
          <a:p>
            <a:pPr algn="just"/>
            <a:r>
              <a:rPr lang="zh-CN" altLang="en-US"/>
              <a:t>不得用于与房地产相关项目</a:t>
            </a:r>
          </a:p>
        </p:txBody>
      </p:sp>
      <p:sp>
        <p:nvSpPr>
          <p:cNvPr id="102" name="warning_159454"/>
          <p:cNvSpPr>
            <a:spLocks noChangeAspect="1"/>
          </p:cNvSpPr>
          <p:nvPr/>
        </p:nvSpPr>
        <p:spPr bwMode="auto">
          <a:xfrm>
            <a:off x="6498738" y="2626982"/>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103" name="文本框 102"/>
          <p:cNvSpPr txBox="1"/>
          <p:nvPr/>
        </p:nvSpPr>
        <p:spPr>
          <a:xfrm>
            <a:off x="7169859" y="2524501"/>
            <a:ext cx="3923175" cy="646331"/>
          </a:xfrm>
          <a:prstGeom prst="rect">
            <a:avLst/>
          </a:prstGeom>
          <a:noFill/>
        </p:spPr>
        <p:txBody>
          <a:bodyPr wrap="square">
            <a:spAutoFit/>
          </a:bodyPr>
          <a:lstStyle/>
          <a:p>
            <a:pPr algn="just"/>
            <a:r>
              <a:rPr lang="zh-CN" altLang="en-US"/>
              <a:t>严禁用于企业补贴或奖励、企业对外借款</a:t>
            </a:r>
          </a:p>
        </p:txBody>
      </p:sp>
      <p:sp>
        <p:nvSpPr>
          <p:cNvPr id="104" name="warning_159454"/>
          <p:cNvSpPr>
            <a:spLocks noChangeAspect="1"/>
          </p:cNvSpPr>
          <p:nvPr/>
        </p:nvSpPr>
        <p:spPr bwMode="auto">
          <a:xfrm>
            <a:off x="6498738" y="3457161"/>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105" name="文本框 104"/>
          <p:cNvSpPr txBox="1"/>
          <p:nvPr/>
        </p:nvSpPr>
        <p:spPr>
          <a:xfrm>
            <a:off x="7169859" y="3489686"/>
            <a:ext cx="3923175" cy="369332"/>
          </a:xfrm>
          <a:prstGeom prst="rect">
            <a:avLst/>
          </a:prstGeom>
          <a:noFill/>
        </p:spPr>
        <p:txBody>
          <a:bodyPr wrap="square">
            <a:spAutoFit/>
          </a:bodyPr>
          <a:lstStyle/>
          <a:p>
            <a:pPr algn="just"/>
            <a:r>
              <a:rPr lang="zh-CN" altLang="en-US"/>
              <a:t>严禁用于项目运营补贴等经常性支出</a:t>
            </a:r>
          </a:p>
        </p:txBody>
      </p:sp>
      <p:sp>
        <p:nvSpPr>
          <p:cNvPr id="106" name="warning_159454"/>
          <p:cNvSpPr>
            <a:spLocks noChangeAspect="1"/>
          </p:cNvSpPr>
          <p:nvPr/>
        </p:nvSpPr>
        <p:spPr bwMode="auto">
          <a:xfrm>
            <a:off x="6498738" y="4287340"/>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107" name="文本框 106"/>
          <p:cNvSpPr txBox="1"/>
          <p:nvPr/>
        </p:nvSpPr>
        <p:spPr>
          <a:xfrm>
            <a:off x="7169859" y="4184859"/>
            <a:ext cx="3923175" cy="646331"/>
          </a:xfrm>
          <a:prstGeom prst="rect">
            <a:avLst/>
          </a:prstGeom>
          <a:noFill/>
        </p:spPr>
        <p:txBody>
          <a:bodyPr wrap="square">
            <a:spAutoFit/>
          </a:bodyPr>
          <a:lstStyle/>
          <a:p>
            <a:pPr algn="just"/>
            <a:r>
              <a:rPr lang="zh-CN" altLang="en-US"/>
              <a:t>严禁用于“亮化”工程、景观提升、主题公园等“形象工程”支出</a:t>
            </a:r>
          </a:p>
        </p:txBody>
      </p:sp>
      <p:sp>
        <p:nvSpPr>
          <p:cNvPr id="108" name="warning_159454"/>
          <p:cNvSpPr>
            <a:spLocks noChangeAspect="1"/>
          </p:cNvSpPr>
          <p:nvPr/>
        </p:nvSpPr>
        <p:spPr bwMode="auto">
          <a:xfrm>
            <a:off x="6498738" y="5117519"/>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109" name="文本框 108"/>
          <p:cNvSpPr txBox="1"/>
          <p:nvPr/>
        </p:nvSpPr>
        <p:spPr>
          <a:xfrm>
            <a:off x="7169859" y="5153537"/>
            <a:ext cx="3923175" cy="369332"/>
          </a:xfrm>
          <a:prstGeom prst="rect">
            <a:avLst/>
          </a:prstGeom>
          <a:noFill/>
        </p:spPr>
        <p:txBody>
          <a:bodyPr wrap="square">
            <a:spAutoFit/>
          </a:bodyPr>
          <a:lstStyle/>
          <a:p>
            <a:pPr algn="just"/>
            <a:r>
              <a:rPr lang="zh-CN" altLang="en-US"/>
              <a:t>严禁用于购买理财产品</a:t>
            </a:r>
          </a:p>
        </p:txBody>
      </p:sp>
      <p:sp>
        <p:nvSpPr>
          <p:cNvPr id="110" name="warning_159454"/>
          <p:cNvSpPr>
            <a:spLocks noChangeAspect="1"/>
          </p:cNvSpPr>
          <p:nvPr/>
        </p:nvSpPr>
        <p:spPr bwMode="auto">
          <a:xfrm>
            <a:off x="6498738" y="5947698"/>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111" name="文本框 110"/>
          <p:cNvSpPr txBox="1"/>
          <p:nvPr/>
        </p:nvSpPr>
        <p:spPr>
          <a:xfrm>
            <a:off x="7169859" y="5983716"/>
            <a:ext cx="3923175" cy="369332"/>
          </a:xfrm>
          <a:prstGeom prst="rect">
            <a:avLst/>
          </a:prstGeom>
          <a:noFill/>
        </p:spPr>
        <p:txBody>
          <a:bodyPr wrap="square">
            <a:spAutoFit/>
          </a:bodyPr>
          <a:lstStyle/>
          <a:p>
            <a:pPr algn="just"/>
            <a:r>
              <a:rPr lang="zh-CN" altLang="en-US"/>
              <a:t>严禁用于债券利息支出</a:t>
            </a:r>
          </a:p>
        </p:txBody>
      </p:sp>
      <p:cxnSp>
        <p:nvCxnSpPr>
          <p:cNvPr id="34" name="直接连接符 33"/>
          <p:cNvCxnSpPr/>
          <p:nvPr/>
        </p:nvCxnSpPr>
        <p:spPr>
          <a:xfrm>
            <a:off x="1876926" y="3247832"/>
            <a:ext cx="373590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267073" y="3247832"/>
            <a:ext cx="373590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1876926" y="4094856"/>
            <a:ext cx="373590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267073" y="4094856"/>
            <a:ext cx="373590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876926" y="4922628"/>
            <a:ext cx="373590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7267073" y="4922628"/>
            <a:ext cx="373590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1876926" y="5740776"/>
            <a:ext cx="373590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7267073" y="5740776"/>
            <a:ext cx="373590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6096000" y="2582317"/>
            <a:ext cx="0" cy="524534"/>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6096000" y="3410090"/>
            <a:ext cx="0" cy="524534"/>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6096000" y="4237863"/>
            <a:ext cx="0" cy="524534"/>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6096000" y="5065636"/>
            <a:ext cx="0" cy="524534"/>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6096000" y="5893408"/>
            <a:ext cx="0" cy="524534"/>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1018536" y="1673375"/>
            <a:ext cx="4017921" cy="559038"/>
            <a:chOff x="3543296" y="3063632"/>
            <a:chExt cx="4017921" cy="559038"/>
          </a:xfrm>
        </p:grpSpPr>
        <p:sp>
          <p:nvSpPr>
            <p:cNvPr id="56" name="矩形: 圆角 55"/>
            <p:cNvSpPr/>
            <p:nvPr/>
          </p:nvSpPr>
          <p:spPr>
            <a:xfrm flipH="1">
              <a:off x="3543296" y="3063632"/>
              <a:ext cx="4017921"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57" name="文本框 22"/>
            <p:cNvSpPr txBox="1"/>
            <p:nvPr/>
          </p:nvSpPr>
          <p:spPr>
            <a:xfrm>
              <a:off x="3848096" y="3120147"/>
              <a:ext cx="3567071" cy="429895"/>
            </a:xfrm>
            <a:prstGeom prst="rect">
              <a:avLst/>
            </a:prstGeom>
            <a:noFill/>
          </p:spPr>
          <p:txBody>
            <a:bodyPr wrap="square">
              <a:spAutoFit/>
            </a:bodyPr>
            <a:lstStyle>
              <a:defPPr>
                <a:defRPr lang="zh-CN"/>
              </a:defPPr>
              <a:lvl1pPr>
                <a:defRPr sz="2400"/>
              </a:lvl1pPr>
            </a:lstStyle>
            <a:p>
              <a:r>
                <a:rPr lang="en-US" altLang="zh-CN" sz="2200" dirty="0">
                  <a:sym typeface="+mn-ea"/>
                </a:rPr>
                <a:t>3.</a:t>
              </a:r>
              <a:r>
                <a:rPr lang="zh-CN" altLang="en-US" sz="2200" dirty="0">
                  <a:sym typeface="+mn-ea"/>
                </a:rPr>
                <a:t>负面清单及禁止投向领域</a:t>
              </a:r>
              <a:endParaRPr lang="zh-CN" altLang="en-US" sz="2200" dirty="0"/>
            </a:p>
          </p:txBody>
        </p:sp>
        <p:sp>
          <p:nvSpPr>
            <p:cNvPr id="58" name="椭圆 57"/>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9" name="组合 58"/>
          <p:cNvGrpSpPr/>
          <p:nvPr/>
        </p:nvGrpSpPr>
        <p:grpSpPr>
          <a:xfrm>
            <a:off x="591696" y="1016684"/>
            <a:ext cx="4843694" cy="508519"/>
            <a:chOff x="525021" y="1016684"/>
            <a:chExt cx="4843694" cy="508519"/>
          </a:xfrm>
        </p:grpSpPr>
        <p:grpSp>
          <p:nvGrpSpPr>
            <p:cNvPr id="60" name="组合 59"/>
            <p:cNvGrpSpPr/>
            <p:nvPr/>
          </p:nvGrpSpPr>
          <p:grpSpPr>
            <a:xfrm>
              <a:off x="525021" y="1181101"/>
              <a:ext cx="311718" cy="179686"/>
              <a:chOff x="850900" y="671681"/>
              <a:chExt cx="622467" cy="358815"/>
            </a:xfrm>
          </p:grpSpPr>
          <p:sp>
            <p:nvSpPr>
              <p:cNvPr id="78" name="椭圆 77"/>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81" name="椭圆 80"/>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74" name="矩形: 圆角 73"/>
            <p:cNvSpPr/>
            <p:nvPr/>
          </p:nvSpPr>
          <p:spPr>
            <a:xfrm>
              <a:off x="982720" y="1016684"/>
              <a:ext cx="4366234"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77" name="文本框 76"/>
            <p:cNvSpPr txBox="1"/>
            <p:nvPr/>
          </p:nvSpPr>
          <p:spPr>
            <a:xfrm>
              <a:off x="1002481" y="1040111"/>
              <a:ext cx="4366234" cy="461665"/>
            </a:xfrm>
            <a:prstGeom prst="rect">
              <a:avLst/>
            </a:prstGeom>
            <a:noFill/>
          </p:spPr>
          <p:txBody>
            <a:bodyPr wrap="square">
              <a:spAutoFit/>
            </a:bodyPr>
            <a:lstStyle/>
            <a:p>
              <a:r>
                <a:rPr lang="zh-CN" altLang="en-US" sz="2400" b="1" dirty="0">
                  <a:cs typeface="+mn-ea"/>
                  <a:sym typeface="+mn-lt"/>
                </a:rPr>
                <a:t>（一）政府专项债券基本情况</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p:cNvSpPr/>
          <p:nvPr/>
        </p:nvSpPr>
        <p:spPr>
          <a:xfrm>
            <a:off x="635953" y="2415128"/>
            <a:ext cx="10920095" cy="4203451"/>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5038725" cy="461665"/>
            </a:xfrm>
            <a:prstGeom prst="rect">
              <a:avLst/>
            </a:prstGeom>
            <a:noFill/>
          </p:spPr>
          <p:txBody>
            <a:bodyPr wrap="square">
              <a:spAutoFit/>
            </a:bodyPr>
            <a:lstStyle/>
            <a:p>
              <a:r>
                <a:rPr lang="zh-CN" altLang="en-US" sz="2400" b="1" dirty="0">
                  <a:solidFill>
                    <a:srgbClr val="284B90"/>
                  </a:solidFill>
                </a:rPr>
                <a:t>一、用好政府专项债券资金</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1041309" y="2504790"/>
            <a:ext cx="10186871" cy="695062"/>
            <a:chOff x="1041309" y="2504790"/>
            <a:chExt cx="10186871" cy="695062"/>
          </a:xfrm>
        </p:grpSpPr>
        <p:sp>
          <p:nvSpPr>
            <p:cNvPr id="71" name="warning_159454"/>
            <p:cNvSpPr>
              <a:spLocks noChangeAspect="1"/>
            </p:cNvSpPr>
            <p:nvPr/>
          </p:nvSpPr>
          <p:spPr bwMode="auto">
            <a:xfrm>
              <a:off x="1041309" y="2504790"/>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72" name="文本框 71"/>
            <p:cNvSpPr txBox="1"/>
            <p:nvPr/>
          </p:nvSpPr>
          <p:spPr>
            <a:xfrm>
              <a:off x="1634942" y="2504790"/>
              <a:ext cx="9593238" cy="695062"/>
            </a:xfrm>
            <a:prstGeom prst="rect">
              <a:avLst/>
            </a:prstGeom>
            <a:noFill/>
          </p:spPr>
          <p:txBody>
            <a:bodyPr wrap="square">
              <a:spAutoFit/>
            </a:bodyPr>
            <a:lstStyle/>
            <a:p>
              <a:pPr algn="just">
                <a:lnSpc>
                  <a:spcPct val="120000"/>
                </a:lnSpc>
              </a:pPr>
              <a:r>
                <a:rPr lang="zh-CN" altLang="en-US" b="1" dirty="0"/>
                <a:t>禁止用于楼堂馆所：</a:t>
              </a:r>
              <a:r>
                <a:rPr lang="zh-CN" altLang="en-US" sz="1600" dirty="0"/>
                <a:t>党政机关办公用房、技术用房，党校行政学院，干部培训中心，行政会议中心，干  部职工疗养院，其他各类楼堂馆所。</a:t>
              </a:r>
            </a:p>
          </p:txBody>
        </p:sp>
      </p:grpSp>
      <p:grpSp>
        <p:nvGrpSpPr>
          <p:cNvPr id="6" name="组合 5"/>
          <p:cNvGrpSpPr/>
          <p:nvPr/>
        </p:nvGrpSpPr>
        <p:grpSpPr>
          <a:xfrm>
            <a:off x="1018536" y="3286623"/>
            <a:ext cx="10264359" cy="695062"/>
            <a:chOff x="1018536" y="3546231"/>
            <a:chExt cx="10264359" cy="695062"/>
          </a:xfrm>
        </p:grpSpPr>
        <p:sp>
          <p:nvSpPr>
            <p:cNvPr id="55" name="warning_159454"/>
            <p:cNvSpPr>
              <a:spLocks noChangeAspect="1"/>
            </p:cNvSpPr>
            <p:nvPr/>
          </p:nvSpPr>
          <p:spPr bwMode="auto">
            <a:xfrm>
              <a:off x="1018536" y="3546231"/>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56" name="文本框 55"/>
            <p:cNvSpPr txBox="1"/>
            <p:nvPr/>
          </p:nvSpPr>
          <p:spPr>
            <a:xfrm>
              <a:off x="1689657" y="3546231"/>
              <a:ext cx="9593238" cy="695062"/>
            </a:xfrm>
            <a:prstGeom prst="rect">
              <a:avLst/>
            </a:prstGeom>
            <a:noFill/>
          </p:spPr>
          <p:txBody>
            <a:bodyPr wrap="square">
              <a:spAutoFit/>
            </a:bodyPr>
            <a:lstStyle/>
            <a:p>
              <a:pPr algn="just">
                <a:lnSpc>
                  <a:spcPct val="120000"/>
                </a:lnSpc>
              </a:pPr>
              <a:r>
                <a:rPr lang="zh-CN" altLang="en-US" b="1" dirty="0">
                  <a:sym typeface="+mn-ea"/>
                </a:rPr>
                <a:t>禁止用于</a:t>
              </a:r>
              <a:r>
                <a:rPr lang="zh-CN" altLang="en-US" b="1" dirty="0"/>
                <a:t>形象工程和政绩工程：</a:t>
              </a:r>
              <a:r>
                <a:rPr lang="zh-CN" altLang="en-US" sz="1600" dirty="0"/>
                <a:t>城市大型雕塑，景观提升工程，街区亮化工程、园林绿化工程，文化庆典和主体论坛场地设施，其他各类形象工程和政绩工程。</a:t>
              </a:r>
            </a:p>
          </p:txBody>
        </p:sp>
      </p:grpSp>
      <p:grpSp>
        <p:nvGrpSpPr>
          <p:cNvPr id="60" name="组合 59"/>
          <p:cNvGrpSpPr/>
          <p:nvPr/>
        </p:nvGrpSpPr>
        <p:grpSpPr>
          <a:xfrm>
            <a:off x="1018536" y="4068456"/>
            <a:ext cx="10264359" cy="695062"/>
            <a:chOff x="1018536" y="3546231"/>
            <a:chExt cx="10264359" cy="695062"/>
          </a:xfrm>
        </p:grpSpPr>
        <p:sp>
          <p:nvSpPr>
            <p:cNvPr id="74" name="warning_159454"/>
            <p:cNvSpPr>
              <a:spLocks noChangeAspect="1"/>
            </p:cNvSpPr>
            <p:nvPr/>
          </p:nvSpPr>
          <p:spPr bwMode="auto">
            <a:xfrm>
              <a:off x="1018536" y="3546231"/>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77" name="文本框 76"/>
            <p:cNvSpPr txBox="1"/>
            <p:nvPr/>
          </p:nvSpPr>
          <p:spPr>
            <a:xfrm>
              <a:off x="1689657" y="3546231"/>
              <a:ext cx="9593238" cy="695062"/>
            </a:xfrm>
            <a:prstGeom prst="rect">
              <a:avLst/>
            </a:prstGeom>
            <a:noFill/>
          </p:spPr>
          <p:txBody>
            <a:bodyPr wrap="square">
              <a:spAutoFit/>
            </a:bodyPr>
            <a:lstStyle/>
            <a:p>
              <a:pPr algn="just">
                <a:lnSpc>
                  <a:spcPct val="120000"/>
                </a:lnSpc>
              </a:pPr>
              <a:r>
                <a:rPr lang="zh-CN" altLang="en-US" b="1" dirty="0">
                  <a:sym typeface="+mn-ea"/>
                </a:rPr>
                <a:t>禁止用于</a:t>
              </a:r>
              <a:r>
                <a:rPr lang="zh-CN" altLang="en-US" b="1" dirty="0"/>
                <a:t>房地产等其他项目：</a:t>
              </a:r>
              <a:r>
                <a:rPr lang="zh-CN" altLang="en-US" sz="1600" dirty="0"/>
                <a:t>房地产开发，一般性企业生产线或生产设备，用于租赁住房建设以外的土地储备，主题公园等商业设施。</a:t>
              </a:r>
            </a:p>
          </p:txBody>
        </p:sp>
      </p:grpSp>
      <p:grpSp>
        <p:nvGrpSpPr>
          <p:cNvPr id="78" name="组合 77"/>
          <p:cNvGrpSpPr/>
          <p:nvPr/>
        </p:nvGrpSpPr>
        <p:grpSpPr>
          <a:xfrm>
            <a:off x="1018536" y="4850290"/>
            <a:ext cx="10264359" cy="1581459"/>
            <a:chOff x="1018536" y="3546231"/>
            <a:chExt cx="10264359" cy="1581459"/>
          </a:xfrm>
        </p:grpSpPr>
        <p:sp>
          <p:nvSpPr>
            <p:cNvPr id="81" name="warning_159454"/>
            <p:cNvSpPr>
              <a:spLocks noChangeAspect="1"/>
            </p:cNvSpPr>
            <p:nvPr/>
          </p:nvSpPr>
          <p:spPr bwMode="auto">
            <a:xfrm>
              <a:off x="1018536" y="3546231"/>
              <a:ext cx="564053" cy="441369"/>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chemeClr val="accent2"/>
            </a:solidFill>
            <a:ln>
              <a:noFill/>
            </a:ln>
          </p:spPr>
        </p:sp>
        <p:sp>
          <p:nvSpPr>
            <p:cNvPr id="84" name="文本框 83"/>
            <p:cNvSpPr txBox="1"/>
            <p:nvPr/>
          </p:nvSpPr>
          <p:spPr>
            <a:xfrm>
              <a:off x="1689657" y="3546231"/>
              <a:ext cx="9593238" cy="1581459"/>
            </a:xfrm>
            <a:prstGeom prst="rect">
              <a:avLst/>
            </a:prstGeom>
            <a:noFill/>
          </p:spPr>
          <p:txBody>
            <a:bodyPr wrap="square">
              <a:spAutoFit/>
            </a:bodyPr>
            <a:lstStyle/>
            <a:p>
              <a:pPr algn="just">
                <a:lnSpc>
                  <a:spcPct val="120000"/>
                </a:lnSpc>
              </a:pPr>
              <a:r>
                <a:rPr lang="zh-CN" altLang="en-US" b="1" dirty="0"/>
                <a:t>高风险地区增加禁止类项目：</a:t>
              </a:r>
            </a:p>
            <a:p>
              <a:pPr marL="285750" indent="-285750" algn="just">
                <a:lnSpc>
                  <a:spcPct val="120000"/>
                </a:lnSpc>
                <a:buFont typeface="Arial" panose="020B0604020202020204" pitchFamily="34" charset="0"/>
                <a:buChar char="•"/>
              </a:pPr>
              <a:r>
                <a:rPr lang="zh-CN" altLang="en-US" sz="1600" dirty="0"/>
                <a:t>城市轨道交通；</a:t>
              </a:r>
            </a:p>
            <a:p>
              <a:pPr marL="285750" indent="-285750" algn="just">
                <a:lnSpc>
                  <a:spcPct val="120000"/>
                </a:lnSpc>
                <a:buFont typeface="Arial" panose="020B0604020202020204" pitchFamily="34" charset="0"/>
                <a:buChar char="•"/>
              </a:pPr>
              <a:r>
                <a:rPr lang="zh-CN" altLang="en-US" sz="1600" dirty="0"/>
                <a:t>除卫生健康、教育、养老以外的其他社会事业项目；</a:t>
              </a:r>
              <a:endParaRPr lang="en-US" altLang="zh-CN" sz="1600" dirty="0"/>
            </a:p>
            <a:p>
              <a:pPr marL="285750" indent="-285750" algn="just">
                <a:lnSpc>
                  <a:spcPct val="120000"/>
                </a:lnSpc>
                <a:buFont typeface="Arial" panose="020B0604020202020204" pitchFamily="34" charset="0"/>
                <a:buChar char="•"/>
              </a:pPr>
              <a:r>
                <a:rPr lang="zh-CN" altLang="en-US" sz="1600" dirty="0"/>
                <a:t>除供水、供热、供气以外的其他市政基础设施项目；</a:t>
              </a:r>
            </a:p>
            <a:p>
              <a:pPr marL="285750" indent="-285750" algn="just">
                <a:lnSpc>
                  <a:spcPct val="120000"/>
                </a:lnSpc>
                <a:buFont typeface="Arial" panose="020B0604020202020204" pitchFamily="34" charset="0"/>
                <a:buChar char="•"/>
              </a:pPr>
              <a:r>
                <a:rPr lang="zh-CN" altLang="en-US" sz="1600" dirty="0"/>
                <a:t>棚户区改造新开工项目。</a:t>
              </a:r>
              <a:endParaRPr lang="en-US" altLang="zh-CN" sz="1600" dirty="0"/>
            </a:p>
          </p:txBody>
        </p:sp>
      </p:grpSp>
      <p:grpSp>
        <p:nvGrpSpPr>
          <p:cNvPr id="34" name="组合 33"/>
          <p:cNvGrpSpPr/>
          <p:nvPr/>
        </p:nvGrpSpPr>
        <p:grpSpPr>
          <a:xfrm>
            <a:off x="1018536" y="1673375"/>
            <a:ext cx="4017921" cy="559038"/>
            <a:chOff x="3543296" y="3063632"/>
            <a:chExt cx="4017921" cy="559038"/>
          </a:xfrm>
        </p:grpSpPr>
        <p:sp>
          <p:nvSpPr>
            <p:cNvPr id="35" name="矩形: 圆角 34"/>
            <p:cNvSpPr/>
            <p:nvPr/>
          </p:nvSpPr>
          <p:spPr>
            <a:xfrm flipH="1">
              <a:off x="3543296" y="3063632"/>
              <a:ext cx="4017921"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36" name="文本框 22"/>
            <p:cNvSpPr txBox="1"/>
            <p:nvPr/>
          </p:nvSpPr>
          <p:spPr>
            <a:xfrm>
              <a:off x="3848096" y="3120147"/>
              <a:ext cx="3567071" cy="429895"/>
            </a:xfrm>
            <a:prstGeom prst="rect">
              <a:avLst/>
            </a:prstGeom>
            <a:noFill/>
          </p:spPr>
          <p:txBody>
            <a:bodyPr wrap="square">
              <a:spAutoFit/>
            </a:bodyPr>
            <a:lstStyle>
              <a:defPPr>
                <a:defRPr lang="zh-CN"/>
              </a:defPPr>
              <a:lvl1pPr>
                <a:defRPr sz="2400"/>
              </a:lvl1pPr>
            </a:lstStyle>
            <a:p>
              <a:r>
                <a:rPr lang="en-US" altLang="zh-CN" sz="2200" dirty="0">
                  <a:sym typeface="+mn-ea"/>
                </a:rPr>
                <a:t>3.</a:t>
              </a:r>
              <a:r>
                <a:rPr lang="zh-CN" altLang="en-US" sz="2200" dirty="0">
                  <a:sym typeface="+mn-ea"/>
                </a:rPr>
                <a:t>负面清单及禁止投向领域</a:t>
              </a:r>
              <a:endParaRPr lang="zh-CN" altLang="en-US" sz="2200" dirty="0"/>
            </a:p>
          </p:txBody>
        </p:sp>
        <p:sp>
          <p:nvSpPr>
            <p:cNvPr id="37" name="椭圆 36"/>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8" name="组合 37"/>
          <p:cNvGrpSpPr/>
          <p:nvPr/>
        </p:nvGrpSpPr>
        <p:grpSpPr>
          <a:xfrm>
            <a:off x="591696" y="1016684"/>
            <a:ext cx="4843694" cy="508519"/>
            <a:chOff x="525021" y="1016684"/>
            <a:chExt cx="4843694" cy="508519"/>
          </a:xfrm>
        </p:grpSpPr>
        <p:grpSp>
          <p:nvGrpSpPr>
            <p:cNvPr id="39" name="组合 38"/>
            <p:cNvGrpSpPr/>
            <p:nvPr/>
          </p:nvGrpSpPr>
          <p:grpSpPr>
            <a:xfrm>
              <a:off x="525021" y="1181101"/>
              <a:ext cx="311718" cy="179686"/>
              <a:chOff x="850900" y="671681"/>
              <a:chExt cx="622467" cy="358815"/>
            </a:xfrm>
          </p:grpSpPr>
          <p:sp>
            <p:nvSpPr>
              <p:cNvPr id="42" name="椭圆 41"/>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43" name="椭圆 42"/>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40" name="矩形: 圆角 39"/>
            <p:cNvSpPr/>
            <p:nvPr/>
          </p:nvSpPr>
          <p:spPr>
            <a:xfrm>
              <a:off x="982720" y="1016684"/>
              <a:ext cx="4366234"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41" name="文本框 40"/>
            <p:cNvSpPr txBox="1"/>
            <p:nvPr/>
          </p:nvSpPr>
          <p:spPr>
            <a:xfrm>
              <a:off x="1002481" y="1040111"/>
              <a:ext cx="4366234" cy="461665"/>
            </a:xfrm>
            <a:prstGeom prst="rect">
              <a:avLst/>
            </a:prstGeom>
            <a:noFill/>
          </p:spPr>
          <p:txBody>
            <a:bodyPr wrap="square">
              <a:spAutoFit/>
            </a:bodyPr>
            <a:lstStyle/>
            <a:p>
              <a:r>
                <a:rPr lang="zh-CN" altLang="en-US" sz="2400" b="1" dirty="0">
                  <a:cs typeface="+mn-ea"/>
                  <a:sym typeface="+mn-lt"/>
                </a:rPr>
                <a:t>（一）政府专项债券基本情况</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170556"/>
            <a:ext cx="11927682" cy="579538"/>
            <a:chOff x="0" y="170556"/>
            <a:chExt cx="11927682" cy="579538"/>
          </a:xfrm>
        </p:grpSpPr>
        <p:sp>
          <p:nvSpPr>
            <p:cNvPr id="10" name="矩形 9"/>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81000" y="229492"/>
              <a:ext cx="5038725" cy="461665"/>
            </a:xfrm>
            <a:prstGeom prst="rect">
              <a:avLst/>
            </a:prstGeom>
            <a:noFill/>
          </p:spPr>
          <p:txBody>
            <a:bodyPr wrap="square">
              <a:spAutoFit/>
            </a:bodyPr>
            <a:lstStyle/>
            <a:p>
              <a:r>
                <a:rPr lang="zh-CN" altLang="en-US" sz="2400" b="1" dirty="0">
                  <a:solidFill>
                    <a:srgbClr val="284B90"/>
                  </a:solidFill>
                </a:rPr>
                <a:t>一、用好政府专项债券资金</a:t>
              </a:r>
            </a:p>
          </p:txBody>
        </p:sp>
        <p:grpSp>
          <p:nvGrpSpPr>
            <p:cNvPr id="14" name="组合 13"/>
            <p:cNvGrpSpPr/>
            <p:nvPr/>
          </p:nvGrpSpPr>
          <p:grpSpPr>
            <a:xfrm>
              <a:off x="11641932" y="591388"/>
              <a:ext cx="285750" cy="129237"/>
              <a:chOff x="11641931" y="489798"/>
              <a:chExt cx="392907" cy="230828"/>
            </a:xfrm>
          </p:grpSpPr>
          <p:sp>
            <p:nvSpPr>
              <p:cNvPr id="15" name="平行四边形 14"/>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组合 17"/>
          <p:cNvGrpSpPr/>
          <p:nvPr/>
        </p:nvGrpSpPr>
        <p:grpSpPr>
          <a:xfrm>
            <a:off x="1018536" y="1673375"/>
            <a:ext cx="4219670" cy="559038"/>
            <a:chOff x="3543296" y="3063632"/>
            <a:chExt cx="4219670" cy="559038"/>
          </a:xfrm>
        </p:grpSpPr>
        <p:sp>
          <p:nvSpPr>
            <p:cNvPr id="19" name="矩形: 圆角 18"/>
            <p:cNvSpPr/>
            <p:nvPr/>
          </p:nvSpPr>
          <p:spPr>
            <a:xfrm flipH="1">
              <a:off x="3543296" y="3063632"/>
              <a:ext cx="4219670"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20" name="文本框 22"/>
            <p:cNvSpPr txBox="1"/>
            <p:nvPr/>
          </p:nvSpPr>
          <p:spPr>
            <a:xfrm>
              <a:off x="3848102" y="3119939"/>
              <a:ext cx="3784236" cy="429895"/>
            </a:xfrm>
            <a:prstGeom prst="rect">
              <a:avLst/>
            </a:prstGeom>
            <a:noFill/>
          </p:spPr>
          <p:txBody>
            <a:bodyPr wrap="square">
              <a:spAutoFit/>
            </a:bodyPr>
            <a:lstStyle>
              <a:defPPr>
                <a:defRPr lang="zh-CN"/>
              </a:defPPr>
              <a:lvl1pPr>
                <a:defRPr sz="2400"/>
              </a:lvl1pPr>
            </a:lstStyle>
            <a:p>
              <a:r>
                <a:rPr lang="en-US" altLang="zh-CN" sz="2200" dirty="0"/>
                <a:t>4.</a:t>
              </a:r>
              <a:r>
                <a:rPr lang="zh-CN" altLang="en-US" sz="2200" dirty="0"/>
                <a:t>政府专项债券申报发行流程</a:t>
              </a:r>
            </a:p>
          </p:txBody>
        </p:sp>
        <p:sp>
          <p:nvSpPr>
            <p:cNvPr id="21" name="椭圆 20"/>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8" name="矩形 27"/>
          <p:cNvSpPr/>
          <p:nvPr/>
        </p:nvSpPr>
        <p:spPr>
          <a:xfrm>
            <a:off x="0" y="4320467"/>
            <a:ext cx="12192000" cy="2623257"/>
          </a:xfrm>
          <a:prstGeom prst="rect">
            <a:avLst/>
          </a:prstGeom>
          <a:gradFill flip="none" rotWithShape="1">
            <a:gsLst>
              <a:gs pos="0">
                <a:srgbClr val="1E77EC"/>
              </a:gs>
              <a:gs pos="100000">
                <a:srgbClr val="115EC5"/>
              </a:gs>
            </a:gsLst>
            <a:lin ang="5400000" scaled="1"/>
            <a:tileRect/>
          </a:gradFill>
          <a:ln>
            <a:noFill/>
          </a:ln>
          <a:effectLst>
            <a:outerShdw blurRad="228600" dist="139700" dir="5400000" algn="tl" rotWithShape="0">
              <a:srgbClr val="209CE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cxnSp>
        <p:nvCxnSpPr>
          <p:cNvPr id="66" name="直接连接符 65"/>
          <p:cNvCxnSpPr/>
          <p:nvPr/>
        </p:nvCxnSpPr>
        <p:spPr>
          <a:xfrm>
            <a:off x="0" y="4363523"/>
            <a:ext cx="12192000" cy="0"/>
          </a:xfrm>
          <a:prstGeom prst="line">
            <a:avLst/>
          </a:prstGeom>
          <a:ln w="1016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1053641" y="2540027"/>
            <a:ext cx="10084719" cy="3678612"/>
            <a:chOff x="853139" y="2357146"/>
            <a:chExt cx="10084719" cy="3678612"/>
          </a:xfrm>
        </p:grpSpPr>
        <p:cxnSp>
          <p:nvCxnSpPr>
            <p:cNvPr id="55" name="直接连接符 54"/>
            <p:cNvCxnSpPr/>
            <p:nvPr/>
          </p:nvCxnSpPr>
          <p:spPr>
            <a:xfrm flipV="1">
              <a:off x="902733" y="2494049"/>
              <a:ext cx="0" cy="1783063"/>
            </a:xfrm>
            <a:prstGeom prst="line">
              <a:avLst/>
            </a:prstGeom>
            <a:ln w="12700">
              <a:solidFill>
                <a:srgbClr val="1E77EC"/>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4395866" y="2494049"/>
              <a:ext cx="0" cy="1783063"/>
            </a:xfrm>
            <a:prstGeom prst="line">
              <a:avLst/>
            </a:prstGeom>
            <a:ln w="12700">
              <a:solidFill>
                <a:srgbClr val="1E77EC"/>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7889000" y="2494049"/>
              <a:ext cx="0" cy="1783063"/>
            </a:xfrm>
            <a:prstGeom prst="line">
              <a:avLst/>
            </a:prstGeom>
            <a:ln w="12700">
              <a:solidFill>
                <a:srgbClr val="1E77EC"/>
              </a:solidFill>
            </a:ln>
          </p:spPr>
          <p:style>
            <a:lnRef idx="1">
              <a:schemeClr val="accent1"/>
            </a:lnRef>
            <a:fillRef idx="0">
              <a:schemeClr val="accent1"/>
            </a:fillRef>
            <a:effectRef idx="0">
              <a:schemeClr val="accent1"/>
            </a:effectRef>
            <a:fontRef idx="minor">
              <a:schemeClr val="tx1"/>
            </a:fontRef>
          </p:style>
        </p:cxnSp>
        <p:sp>
          <p:nvSpPr>
            <p:cNvPr id="30" name="矩形: 圆角 29"/>
            <p:cNvSpPr/>
            <p:nvPr/>
          </p:nvSpPr>
          <p:spPr>
            <a:xfrm>
              <a:off x="1224824" y="2387923"/>
              <a:ext cx="1133475" cy="400111"/>
            </a:xfrm>
            <a:prstGeom prst="roundRect">
              <a:avLst>
                <a:gd name="adj" fmla="val 50000"/>
              </a:avLst>
            </a:prstGeom>
            <a:solidFill>
              <a:srgbClr val="1E77EC"/>
            </a:solidFill>
            <a:ln>
              <a:noFill/>
            </a:ln>
            <a:effectLst>
              <a:outerShdw blurRad="228600" dist="139700" dir="5400000" algn="tl" rotWithShape="0">
                <a:srgbClr val="209CE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31" name="文本框 30"/>
            <p:cNvSpPr txBox="1"/>
            <p:nvPr/>
          </p:nvSpPr>
          <p:spPr>
            <a:xfrm>
              <a:off x="1143594" y="2979929"/>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071C2B"/>
                  </a:solidFill>
                  <a:effectLst/>
                  <a:uLnTx/>
                  <a:uFillTx/>
                  <a:latin typeface="+mj-ea"/>
                  <a:ea typeface="+mj-ea"/>
                  <a:cs typeface="+mn-cs"/>
                </a:rPr>
                <a:t>项目储备</a:t>
              </a:r>
              <a:endParaRPr kumimoji="0" lang="zh-CN" altLang="en-US" sz="2400" b="0" i="0" u="none" strike="noStrike" kern="1200" cap="none" spc="0" normalizeH="0" baseline="0" noProof="0" dirty="0">
                <a:ln>
                  <a:noFill/>
                </a:ln>
                <a:solidFill>
                  <a:srgbClr val="071C2B"/>
                </a:solidFill>
                <a:effectLst/>
                <a:uLnTx/>
                <a:uFillTx/>
                <a:latin typeface="+mj-ea"/>
                <a:ea typeface="+mj-ea"/>
                <a:cs typeface="+mn-cs"/>
              </a:endParaRPr>
            </a:p>
          </p:txBody>
        </p:sp>
        <p:sp>
          <p:nvSpPr>
            <p:cNvPr id="32" name="文本框 31"/>
            <p:cNvSpPr txBox="1"/>
            <p:nvPr/>
          </p:nvSpPr>
          <p:spPr>
            <a:xfrm>
              <a:off x="1545339" y="2357146"/>
              <a:ext cx="492444"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ea typeface="HarmonyOS Sans SC Medium" panose="00000600000000000000" pitchFamily="2" charset="-122"/>
                  <a:cs typeface="+mn-cs"/>
                </a:rPr>
                <a:t>01</a:t>
              </a:r>
              <a:endParaRPr kumimoji="0" lang="zh-CN" altLang="en-US" sz="2400" b="0" i="0" u="none" strike="noStrike" kern="1200" cap="none" spc="0" normalizeH="0" baseline="0" noProof="0" dirty="0">
                <a:ln>
                  <a:noFill/>
                </a:ln>
                <a:solidFill>
                  <a:prstClr val="white"/>
                </a:solidFill>
                <a:effectLst/>
                <a:uLnTx/>
                <a:uFillTx/>
                <a:ea typeface="HarmonyOS Sans SC Medium" panose="00000600000000000000" pitchFamily="2" charset="-122"/>
                <a:cs typeface="+mn-cs"/>
              </a:endParaRPr>
            </a:p>
          </p:txBody>
        </p:sp>
        <p:sp>
          <p:nvSpPr>
            <p:cNvPr id="34" name="矩形: 圆角 33"/>
            <p:cNvSpPr/>
            <p:nvPr/>
          </p:nvSpPr>
          <p:spPr>
            <a:xfrm>
              <a:off x="2297113" y="4574317"/>
              <a:ext cx="1133475" cy="400111"/>
            </a:xfrm>
            <a:prstGeom prst="roundRect">
              <a:avLst>
                <a:gd name="adj" fmla="val 50000"/>
              </a:avLst>
            </a:prstGeom>
            <a:gradFill flip="none" rotWithShape="1">
              <a:gsLst>
                <a:gs pos="0">
                  <a:schemeClr val="bg1">
                    <a:alpha val="90000"/>
                  </a:schemeClr>
                </a:gs>
                <a:gs pos="100000">
                  <a:schemeClr val="bg1">
                    <a:alpha val="85000"/>
                  </a:schemeClr>
                </a:gs>
              </a:gsLst>
              <a:lin ang="0" scaled="1"/>
              <a:tileRect/>
            </a:gradFill>
            <a:ln>
              <a:noFill/>
            </a:ln>
            <a:effectLst>
              <a:outerShdw blurRad="228600" dist="139700" dir="5400000" algn="tl" rotWithShape="0">
                <a:srgbClr val="1996A3">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35" name="文本框 34"/>
            <p:cNvSpPr txBox="1"/>
            <p:nvPr/>
          </p:nvSpPr>
          <p:spPr>
            <a:xfrm>
              <a:off x="2241083" y="5166323"/>
              <a:ext cx="2031325" cy="461665"/>
            </a:xfrm>
            <a:prstGeom prst="rect">
              <a:avLst/>
            </a:prstGeom>
            <a:noFill/>
          </p:spPr>
          <p:txBody>
            <a:bodyPr wrap="none" rtlCol="0">
              <a:spAutoFit/>
            </a:bodyPr>
            <a:lstStyle>
              <a:defPPr>
                <a:defRPr lang="zh-CN"/>
              </a:defPPr>
              <a:lvl1pPr>
                <a:defRPr sz="2000">
                  <a:solidFill>
                    <a:srgbClr val="071C2B"/>
                  </a:solidFill>
                  <a:latin typeface="HarmonyOS Sans SC Black" panose="00000A00000000000000" pitchFamily="2" charset="-122"/>
                  <a:ea typeface="HarmonyOS Sans SC Black" panose="00000A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prstClr val="white"/>
                  </a:solidFill>
                  <a:effectLst/>
                  <a:uLnTx/>
                  <a:uFillTx/>
                  <a:latin typeface="+mj-ea"/>
                  <a:ea typeface="+mj-ea"/>
                  <a:cs typeface="+mn-cs"/>
                </a:rPr>
                <a:t>项目前期准备</a:t>
              </a:r>
              <a:endParaRPr kumimoji="0" lang="zh-CN" altLang="en-US" sz="2400" b="0" i="0" u="none" strike="noStrike" kern="1200" cap="none" spc="0" normalizeH="0" baseline="0" noProof="0" dirty="0">
                <a:ln>
                  <a:noFill/>
                </a:ln>
                <a:solidFill>
                  <a:prstClr val="white"/>
                </a:solidFill>
                <a:effectLst/>
                <a:uLnTx/>
                <a:uFillTx/>
                <a:latin typeface="+mj-ea"/>
                <a:ea typeface="+mj-ea"/>
                <a:cs typeface="+mn-cs"/>
              </a:endParaRPr>
            </a:p>
          </p:txBody>
        </p:sp>
        <p:sp>
          <p:nvSpPr>
            <p:cNvPr id="36" name="文本框 35"/>
            <p:cNvSpPr txBox="1"/>
            <p:nvPr/>
          </p:nvSpPr>
          <p:spPr>
            <a:xfrm>
              <a:off x="2617628" y="4543540"/>
              <a:ext cx="492444"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srgbClr val="115EC5"/>
                  </a:solidFill>
                  <a:effectLst/>
                  <a:uLnTx/>
                  <a:uFillTx/>
                  <a:ea typeface="HarmonyOS Sans SC Medium" panose="00000600000000000000" pitchFamily="2" charset="-122"/>
                  <a:cs typeface="+mn-cs"/>
                </a:rPr>
                <a:t>02</a:t>
              </a:r>
              <a:endParaRPr kumimoji="0" lang="zh-CN" altLang="en-US" sz="2400" b="0" i="0" u="none" strike="noStrike" kern="1200" cap="none" spc="0" normalizeH="0" baseline="0" noProof="0" dirty="0">
                <a:ln>
                  <a:noFill/>
                </a:ln>
                <a:solidFill>
                  <a:srgbClr val="115EC5"/>
                </a:solidFill>
                <a:effectLst/>
                <a:uLnTx/>
                <a:uFillTx/>
                <a:ea typeface="HarmonyOS Sans SC Medium" panose="00000600000000000000" pitchFamily="2" charset="-122"/>
                <a:cs typeface="+mn-cs"/>
              </a:endParaRPr>
            </a:p>
          </p:txBody>
        </p:sp>
        <p:sp>
          <p:nvSpPr>
            <p:cNvPr id="38" name="矩形: 圆角 37"/>
            <p:cNvSpPr/>
            <p:nvPr/>
          </p:nvSpPr>
          <p:spPr>
            <a:xfrm>
              <a:off x="4686359" y="2394276"/>
              <a:ext cx="1133475" cy="400111"/>
            </a:xfrm>
            <a:prstGeom prst="roundRect">
              <a:avLst>
                <a:gd name="adj" fmla="val 50000"/>
              </a:avLst>
            </a:prstGeom>
            <a:solidFill>
              <a:srgbClr val="1E77EC"/>
            </a:solidFill>
            <a:ln>
              <a:noFill/>
            </a:ln>
            <a:effectLst>
              <a:outerShdw blurRad="228600" dist="139700" dir="5400000" algn="tl" rotWithShape="0">
                <a:srgbClr val="209CE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39" name="文本框 38"/>
            <p:cNvSpPr txBox="1"/>
            <p:nvPr/>
          </p:nvSpPr>
          <p:spPr>
            <a:xfrm>
              <a:off x="4630329" y="2986282"/>
              <a:ext cx="2031325" cy="461665"/>
            </a:xfrm>
            <a:prstGeom prst="rect">
              <a:avLst/>
            </a:prstGeom>
            <a:noFill/>
          </p:spPr>
          <p:txBody>
            <a:bodyPr wrap="none" rtlCol="0">
              <a:spAutoFit/>
            </a:bodyPr>
            <a:lstStyle>
              <a:defPPr>
                <a:defRPr lang="zh-CN"/>
              </a:defPPr>
              <a:lvl1pPr>
                <a:defRPr sz="2000">
                  <a:solidFill>
                    <a:srgbClr val="071C2B"/>
                  </a:solidFill>
                  <a:latin typeface="HarmonyOS Sans SC Black" panose="00000A00000000000000" pitchFamily="2" charset="-122"/>
                  <a:ea typeface="HarmonyOS Sans SC Black" panose="00000A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071C2B"/>
                  </a:solidFill>
                  <a:effectLst/>
                  <a:uLnTx/>
                  <a:uFillTx/>
                  <a:latin typeface="+mj-ea"/>
                  <a:ea typeface="+mj-ea"/>
                  <a:cs typeface="+mn-cs"/>
                </a:rPr>
                <a:t>项目申报入库</a:t>
              </a:r>
              <a:endParaRPr kumimoji="0" lang="zh-CN" altLang="en-US" sz="2400" b="0" i="0" u="none" strike="noStrike" kern="1200" cap="none" spc="0" normalizeH="0" baseline="0" noProof="0" dirty="0">
                <a:ln>
                  <a:noFill/>
                </a:ln>
                <a:solidFill>
                  <a:srgbClr val="071C2B"/>
                </a:solidFill>
                <a:effectLst/>
                <a:uLnTx/>
                <a:uFillTx/>
                <a:latin typeface="+mj-ea"/>
                <a:ea typeface="+mj-ea"/>
                <a:cs typeface="+mn-cs"/>
              </a:endParaRPr>
            </a:p>
          </p:txBody>
        </p:sp>
        <p:sp>
          <p:nvSpPr>
            <p:cNvPr id="40" name="文本框 39"/>
            <p:cNvSpPr txBox="1"/>
            <p:nvPr/>
          </p:nvSpPr>
          <p:spPr>
            <a:xfrm>
              <a:off x="5006874" y="2363499"/>
              <a:ext cx="492444"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ea typeface="HarmonyOS Sans SC Medium" panose="00000600000000000000" pitchFamily="2" charset="-122"/>
                  <a:cs typeface="+mn-cs"/>
                </a:rPr>
                <a:t>03</a:t>
              </a:r>
              <a:endParaRPr kumimoji="0" lang="zh-CN" altLang="en-US" sz="2400" b="0" i="0" u="none" strike="noStrike" kern="1200" cap="none" spc="0" normalizeH="0" baseline="0" noProof="0" dirty="0">
                <a:ln>
                  <a:noFill/>
                </a:ln>
                <a:solidFill>
                  <a:prstClr val="white"/>
                </a:solidFill>
                <a:effectLst/>
                <a:uLnTx/>
                <a:uFillTx/>
                <a:ea typeface="HarmonyOS Sans SC Medium" panose="00000600000000000000" pitchFamily="2" charset="-122"/>
                <a:cs typeface="+mn-cs"/>
              </a:endParaRPr>
            </a:p>
          </p:txBody>
        </p:sp>
        <p:sp>
          <p:nvSpPr>
            <p:cNvPr id="42" name="矩形: 圆角 41"/>
            <p:cNvSpPr/>
            <p:nvPr/>
          </p:nvSpPr>
          <p:spPr>
            <a:xfrm>
              <a:off x="5973057" y="4574317"/>
              <a:ext cx="1133475" cy="400111"/>
            </a:xfrm>
            <a:prstGeom prst="roundRect">
              <a:avLst>
                <a:gd name="adj" fmla="val 50000"/>
              </a:avLst>
            </a:prstGeom>
            <a:gradFill flip="none" rotWithShape="1">
              <a:gsLst>
                <a:gs pos="0">
                  <a:schemeClr val="bg1">
                    <a:alpha val="90000"/>
                  </a:schemeClr>
                </a:gs>
                <a:gs pos="100000">
                  <a:schemeClr val="bg1">
                    <a:alpha val="85000"/>
                  </a:schemeClr>
                </a:gs>
              </a:gsLst>
              <a:lin ang="0" scaled="1"/>
              <a:tileRect/>
            </a:gradFill>
            <a:ln>
              <a:noFill/>
            </a:ln>
            <a:effectLst>
              <a:outerShdw blurRad="228600" dist="139700" dir="5400000" algn="tl" rotWithShape="0">
                <a:srgbClr val="1996A3">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43" name="文本框 42"/>
            <p:cNvSpPr txBox="1"/>
            <p:nvPr/>
          </p:nvSpPr>
          <p:spPr>
            <a:xfrm>
              <a:off x="5917027" y="5166323"/>
              <a:ext cx="2954655" cy="461665"/>
            </a:xfrm>
            <a:prstGeom prst="rect">
              <a:avLst/>
            </a:prstGeom>
            <a:noFill/>
          </p:spPr>
          <p:txBody>
            <a:bodyPr wrap="none" rtlCol="0">
              <a:spAutoFit/>
            </a:bodyPr>
            <a:lstStyle>
              <a:defPPr>
                <a:defRPr lang="zh-CN"/>
              </a:defPPr>
              <a:lvl1pPr>
                <a:defRPr sz="2000">
                  <a:solidFill>
                    <a:srgbClr val="071C2B"/>
                  </a:solidFill>
                  <a:latin typeface="HarmonyOS Sans SC Black" panose="00000A00000000000000" pitchFamily="2" charset="-122"/>
                  <a:ea typeface="HarmonyOS Sans SC Black" panose="00000A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prstClr val="white"/>
                  </a:solidFill>
                  <a:effectLst/>
                  <a:uLnTx/>
                  <a:uFillTx/>
                  <a:latin typeface="+mj-ea"/>
                  <a:ea typeface="+mj-ea"/>
                  <a:cs typeface="+mn-cs"/>
                </a:rPr>
                <a:t>项目批复及额度下达</a:t>
              </a:r>
              <a:endParaRPr kumimoji="0" lang="zh-CN" altLang="en-US" sz="2400" b="0" i="0" u="none" strike="noStrike" kern="1200" cap="none" spc="0" normalizeH="0" baseline="0" noProof="0" dirty="0">
                <a:ln>
                  <a:noFill/>
                </a:ln>
                <a:solidFill>
                  <a:prstClr val="white"/>
                </a:solidFill>
                <a:effectLst/>
                <a:uLnTx/>
                <a:uFillTx/>
                <a:latin typeface="+mj-ea"/>
                <a:ea typeface="+mj-ea"/>
                <a:cs typeface="+mn-cs"/>
              </a:endParaRPr>
            </a:p>
          </p:txBody>
        </p:sp>
        <p:sp>
          <p:nvSpPr>
            <p:cNvPr id="44" name="文本框 43"/>
            <p:cNvSpPr txBox="1"/>
            <p:nvPr/>
          </p:nvSpPr>
          <p:spPr>
            <a:xfrm>
              <a:off x="6293572" y="4543540"/>
              <a:ext cx="492444"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srgbClr val="115EC5"/>
                  </a:solidFill>
                  <a:effectLst/>
                  <a:uLnTx/>
                  <a:uFillTx/>
                  <a:ea typeface="HarmonyOS Sans SC Medium" panose="00000600000000000000" pitchFamily="2" charset="-122"/>
                  <a:cs typeface="+mn-cs"/>
                </a:rPr>
                <a:t>04</a:t>
              </a:r>
              <a:endParaRPr kumimoji="0" lang="zh-CN" altLang="en-US" sz="2400" b="0" i="0" u="none" strike="noStrike" kern="1200" cap="none" spc="0" normalizeH="0" baseline="0" noProof="0" dirty="0">
                <a:ln>
                  <a:noFill/>
                </a:ln>
                <a:solidFill>
                  <a:srgbClr val="115EC5"/>
                </a:solidFill>
                <a:effectLst/>
                <a:uLnTx/>
                <a:uFillTx/>
                <a:ea typeface="HarmonyOS Sans SC Medium" panose="00000600000000000000" pitchFamily="2" charset="-122"/>
                <a:cs typeface="+mn-cs"/>
              </a:endParaRPr>
            </a:p>
          </p:txBody>
        </p:sp>
        <p:sp>
          <p:nvSpPr>
            <p:cNvPr id="46" name="矩形: 圆角 45"/>
            <p:cNvSpPr/>
            <p:nvPr/>
          </p:nvSpPr>
          <p:spPr>
            <a:xfrm>
              <a:off x="8181024" y="2387923"/>
              <a:ext cx="1133475" cy="400111"/>
            </a:xfrm>
            <a:prstGeom prst="roundRect">
              <a:avLst>
                <a:gd name="adj" fmla="val 50000"/>
              </a:avLst>
            </a:prstGeom>
            <a:solidFill>
              <a:srgbClr val="1E77EC"/>
            </a:solidFill>
            <a:ln>
              <a:noFill/>
            </a:ln>
            <a:effectLst>
              <a:outerShdw blurRad="228600" dist="139700" dir="5400000" algn="tl" rotWithShape="0">
                <a:srgbClr val="209CE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47" name="文本框 46"/>
            <p:cNvSpPr txBox="1"/>
            <p:nvPr/>
          </p:nvSpPr>
          <p:spPr>
            <a:xfrm>
              <a:off x="8124993" y="2979929"/>
              <a:ext cx="1415772" cy="461665"/>
            </a:xfrm>
            <a:prstGeom prst="rect">
              <a:avLst/>
            </a:prstGeom>
            <a:noFill/>
          </p:spPr>
          <p:txBody>
            <a:bodyPr wrap="none" rtlCol="0">
              <a:spAutoFit/>
            </a:bodyPr>
            <a:lstStyle>
              <a:defPPr>
                <a:defRPr lang="zh-CN"/>
              </a:defPPr>
              <a:lvl1pPr>
                <a:defRPr sz="2000">
                  <a:solidFill>
                    <a:srgbClr val="071C2B"/>
                  </a:solidFill>
                  <a:latin typeface="HarmonyOS Sans SC Black" panose="00000A00000000000000" pitchFamily="2" charset="-122"/>
                  <a:ea typeface="HarmonyOS Sans SC Black" panose="00000A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071C2B"/>
                  </a:solidFill>
                  <a:effectLst/>
                  <a:uLnTx/>
                  <a:uFillTx/>
                  <a:latin typeface="+mj-ea"/>
                  <a:ea typeface="+mj-ea"/>
                  <a:cs typeface="+mn-cs"/>
                </a:rPr>
                <a:t>债券发行</a:t>
              </a:r>
              <a:endParaRPr kumimoji="0" lang="zh-CN" altLang="en-US" sz="2400" b="0" i="0" u="none" strike="noStrike" kern="1200" cap="none" spc="0" normalizeH="0" baseline="0" noProof="0" dirty="0">
                <a:ln>
                  <a:noFill/>
                </a:ln>
                <a:solidFill>
                  <a:srgbClr val="071C2B"/>
                </a:solidFill>
                <a:effectLst/>
                <a:uLnTx/>
                <a:uFillTx/>
                <a:latin typeface="+mj-ea"/>
                <a:ea typeface="+mj-ea"/>
                <a:cs typeface="+mn-cs"/>
              </a:endParaRPr>
            </a:p>
          </p:txBody>
        </p:sp>
        <p:sp>
          <p:nvSpPr>
            <p:cNvPr id="48" name="文本框 47"/>
            <p:cNvSpPr txBox="1"/>
            <p:nvPr/>
          </p:nvSpPr>
          <p:spPr>
            <a:xfrm>
              <a:off x="8501539" y="2357146"/>
              <a:ext cx="492444"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prstClr val="white"/>
                  </a:solidFill>
                  <a:effectLst/>
                  <a:uLnTx/>
                  <a:uFillTx/>
                  <a:ea typeface="HarmonyOS Sans SC Medium" panose="00000600000000000000" pitchFamily="2" charset="-122"/>
                  <a:cs typeface="+mn-cs"/>
                </a:rPr>
                <a:t>05</a:t>
              </a:r>
              <a:endParaRPr kumimoji="0" lang="zh-CN" altLang="en-US" sz="2400" b="0" i="0" u="none" strike="noStrike" kern="1200" cap="none" spc="0" normalizeH="0" baseline="0" noProof="0" dirty="0">
                <a:ln>
                  <a:noFill/>
                </a:ln>
                <a:solidFill>
                  <a:prstClr val="white"/>
                </a:solidFill>
                <a:effectLst/>
                <a:uLnTx/>
                <a:uFillTx/>
                <a:ea typeface="HarmonyOS Sans SC Medium" panose="00000600000000000000" pitchFamily="2" charset="-122"/>
                <a:cs typeface="+mn-cs"/>
              </a:endParaRPr>
            </a:p>
          </p:txBody>
        </p:sp>
        <p:sp>
          <p:nvSpPr>
            <p:cNvPr id="50" name="矩形: 圆角 49"/>
            <p:cNvSpPr/>
            <p:nvPr/>
          </p:nvSpPr>
          <p:spPr>
            <a:xfrm>
              <a:off x="9578116" y="4574317"/>
              <a:ext cx="1133475" cy="400111"/>
            </a:xfrm>
            <a:prstGeom prst="roundRect">
              <a:avLst>
                <a:gd name="adj" fmla="val 50000"/>
              </a:avLst>
            </a:prstGeom>
            <a:gradFill flip="none" rotWithShape="1">
              <a:gsLst>
                <a:gs pos="0">
                  <a:schemeClr val="bg1">
                    <a:alpha val="90000"/>
                  </a:schemeClr>
                </a:gs>
                <a:gs pos="100000">
                  <a:schemeClr val="bg1">
                    <a:alpha val="85000"/>
                  </a:schemeClr>
                </a:gs>
              </a:gsLst>
              <a:lin ang="0" scaled="1"/>
              <a:tileRect/>
            </a:gradFill>
            <a:ln>
              <a:noFill/>
            </a:ln>
            <a:effectLst>
              <a:outerShdw blurRad="228600" dist="139700" dir="5400000" algn="tl" rotWithShape="0">
                <a:srgbClr val="1996A3">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1" name="文本框 50"/>
            <p:cNvSpPr txBox="1"/>
            <p:nvPr/>
          </p:nvSpPr>
          <p:spPr>
            <a:xfrm>
              <a:off x="9522086" y="5166323"/>
              <a:ext cx="1415772" cy="461665"/>
            </a:xfrm>
            <a:prstGeom prst="rect">
              <a:avLst/>
            </a:prstGeom>
            <a:noFill/>
          </p:spPr>
          <p:txBody>
            <a:bodyPr wrap="none" rtlCol="0">
              <a:spAutoFit/>
            </a:bodyPr>
            <a:lstStyle>
              <a:defPPr>
                <a:defRPr lang="zh-CN"/>
              </a:defPPr>
              <a:lvl1pPr>
                <a:defRPr sz="2000">
                  <a:solidFill>
                    <a:srgbClr val="071C2B"/>
                  </a:solidFill>
                  <a:latin typeface="HarmonyOS Sans SC Black" panose="00000A00000000000000" pitchFamily="2" charset="-122"/>
                  <a:ea typeface="HarmonyOS Sans SC Black" panose="00000A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prstClr val="white"/>
                  </a:solidFill>
                  <a:effectLst/>
                  <a:uLnTx/>
                  <a:uFillTx/>
                  <a:latin typeface="+mj-ea"/>
                  <a:ea typeface="+mj-ea"/>
                  <a:cs typeface="+mn-cs"/>
                </a:rPr>
                <a:t>拨付使用</a:t>
              </a:r>
              <a:endParaRPr kumimoji="0" lang="zh-CN" altLang="en-US" sz="2400" b="0" i="0" u="none" strike="noStrike" kern="1200" cap="none" spc="0" normalizeH="0" baseline="0" noProof="0" dirty="0">
                <a:ln>
                  <a:noFill/>
                </a:ln>
                <a:solidFill>
                  <a:prstClr val="white"/>
                </a:solidFill>
                <a:effectLst/>
                <a:uLnTx/>
                <a:uFillTx/>
                <a:latin typeface="+mj-ea"/>
                <a:ea typeface="+mj-ea"/>
                <a:cs typeface="+mn-cs"/>
              </a:endParaRPr>
            </a:p>
          </p:txBody>
        </p:sp>
        <p:sp>
          <p:nvSpPr>
            <p:cNvPr id="52" name="文本框 51"/>
            <p:cNvSpPr txBox="1"/>
            <p:nvPr/>
          </p:nvSpPr>
          <p:spPr>
            <a:xfrm>
              <a:off x="9898631" y="4543540"/>
              <a:ext cx="492444"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a:ln>
                    <a:noFill/>
                  </a:ln>
                  <a:solidFill>
                    <a:srgbClr val="115EC5"/>
                  </a:solidFill>
                  <a:effectLst/>
                  <a:uLnTx/>
                  <a:uFillTx/>
                  <a:ea typeface="HarmonyOS Sans SC Medium" panose="00000600000000000000" pitchFamily="2" charset="-122"/>
                  <a:cs typeface="+mn-cs"/>
                </a:rPr>
                <a:t>06</a:t>
              </a:r>
              <a:endParaRPr kumimoji="0" lang="zh-CN" altLang="en-US" sz="2400" b="0" i="0" u="none" strike="noStrike" kern="1200" cap="none" spc="0" normalizeH="0" baseline="0" noProof="0" dirty="0">
                <a:ln>
                  <a:noFill/>
                </a:ln>
                <a:solidFill>
                  <a:srgbClr val="115EC5"/>
                </a:solidFill>
                <a:effectLst/>
                <a:uLnTx/>
                <a:uFillTx/>
                <a:ea typeface="HarmonyOS Sans SC Medium" panose="00000600000000000000" pitchFamily="2" charset="-122"/>
                <a:cs typeface="+mn-cs"/>
              </a:endParaRPr>
            </a:p>
          </p:txBody>
        </p:sp>
        <p:sp>
          <p:nvSpPr>
            <p:cNvPr id="56" name="椭圆 55"/>
            <p:cNvSpPr/>
            <p:nvPr/>
          </p:nvSpPr>
          <p:spPr>
            <a:xfrm>
              <a:off x="853139" y="2430549"/>
              <a:ext cx="99188" cy="99188"/>
            </a:xfrm>
            <a:prstGeom prst="ellipse">
              <a:avLst/>
            </a:prstGeom>
            <a:solidFill>
              <a:srgbClr val="1E77EC"/>
            </a:solidFill>
            <a:ln>
              <a:noFill/>
            </a:ln>
            <a:effectLst>
              <a:outerShdw blurRad="228600" dist="139700" dir="5400000" algn="tl" rotWithShape="0">
                <a:srgbClr val="209CE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9" name="椭圆 58"/>
            <p:cNvSpPr/>
            <p:nvPr/>
          </p:nvSpPr>
          <p:spPr>
            <a:xfrm>
              <a:off x="4346272" y="2430549"/>
              <a:ext cx="99188" cy="99188"/>
            </a:xfrm>
            <a:prstGeom prst="ellipse">
              <a:avLst/>
            </a:prstGeom>
            <a:solidFill>
              <a:srgbClr val="1E77EC"/>
            </a:solidFill>
            <a:ln>
              <a:noFill/>
            </a:ln>
            <a:effectLst>
              <a:outerShdw blurRad="228600" dist="139700" dir="5400000" algn="tl" rotWithShape="0">
                <a:srgbClr val="209CE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62" name="椭圆 61"/>
            <p:cNvSpPr/>
            <p:nvPr/>
          </p:nvSpPr>
          <p:spPr>
            <a:xfrm>
              <a:off x="7839406" y="2430549"/>
              <a:ext cx="99188" cy="99188"/>
            </a:xfrm>
            <a:prstGeom prst="ellipse">
              <a:avLst/>
            </a:prstGeom>
            <a:solidFill>
              <a:srgbClr val="1E77EC"/>
            </a:solidFill>
            <a:ln>
              <a:noFill/>
            </a:ln>
            <a:effectLst>
              <a:outerShdw blurRad="228600" dist="139700" dir="5400000" algn="tl" rotWithShape="0">
                <a:srgbClr val="209CE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grpSp>
          <p:nvGrpSpPr>
            <p:cNvPr id="63" name="组合 62"/>
            <p:cNvGrpSpPr/>
            <p:nvPr/>
          </p:nvGrpSpPr>
          <p:grpSpPr>
            <a:xfrm rot="10800000">
              <a:off x="1962953" y="3920258"/>
              <a:ext cx="99188" cy="2115500"/>
              <a:chOff x="877506" y="2012950"/>
              <a:chExt cx="99188" cy="2115500"/>
            </a:xfrm>
            <a:solidFill>
              <a:schemeClr val="accent1"/>
            </a:solidFill>
          </p:grpSpPr>
          <p:cxnSp>
            <p:nvCxnSpPr>
              <p:cNvPr id="64" name="直接连接符 63"/>
              <p:cNvCxnSpPr/>
              <p:nvPr/>
            </p:nvCxnSpPr>
            <p:spPr>
              <a:xfrm flipV="1">
                <a:off x="927100" y="2076450"/>
                <a:ext cx="0" cy="205200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877506" y="2012950"/>
                <a:ext cx="99188" cy="99188"/>
              </a:xfrm>
              <a:prstGeom prst="ellipse">
                <a:avLst/>
              </a:prstGeom>
              <a:gradFill>
                <a:gsLst>
                  <a:gs pos="0">
                    <a:schemeClr val="bg1"/>
                  </a:gs>
                  <a:gs pos="100000">
                    <a:schemeClr val="bg1"/>
                  </a:gs>
                </a:gsLst>
                <a:lin ang="0" scaled="1"/>
              </a:gradFill>
              <a:ln>
                <a:noFill/>
              </a:ln>
              <a:effectLst>
                <a:outerShdw blurRad="228600" dist="139700" dir="5400000" algn="tl" rotWithShape="0">
                  <a:srgbClr val="209CE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grpSp>
        <p:grpSp>
          <p:nvGrpSpPr>
            <p:cNvPr id="67" name="组合 66"/>
            <p:cNvGrpSpPr/>
            <p:nvPr/>
          </p:nvGrpSpPr>
          <p:grpSpPr>
            <a:xfrm rot="10800000">
              <a:off x="5578303" y="3920258"/>
              <a:ext cx="99188" cy="2115500"/>
              <a:chOff x="877506" y="2012950"/>
              <a:chExt cx="99188" cy="2115500"/>
            </a:xfrm>
            <a:solidFill>
              <a:schemeClr val="accent1"/>
            </a:solidFill>
          </p:grpSpPr>
          <p:cxnSp>
            <p:nvCxnSpPr>
              <p:cNvPr id="68" name="直接连接符 67"/>
              <p:cNvCxnSpPr/>
              <p:nvPr/>
            </p:nvCxnSpPr>
            <p:spPr>
              <a:xfrm flipV="1">
                <a:off x="927100" y="2076450"/>
                <a:ext cx="0" cy="205200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877506" y="2012950"/>
                <a:ext cx="99188" cy="99188"/>
              </a:xfrm>
              <a:prstGeom prst="ellipse">
                <a:avLst/>
              </a:prstGeom>
              <a:gradFill>
                <a:gsLst>
                  <a:gs pos="0">
                    <a:schemeClr val="bg1"/>
                  </a:gs>
                  <a:gs pos="100000">
                    <a:schemeClr val="bg1"/>
                  </a:gs>
                </a:gsLst>
                <a:lin ang="0" scaled="1"/>
              </a:gradFill>
              <a:ln>
                <a:noFill/>
              </a:ln>
              <a:effectLst>
                <a:outerShdw blurRad="228600" dist="139700" dir="5400000" algn="tl" rotWithShape="0">
                  <a:srgbClr val="209CE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grpSp>
        <p:grpSp>
          <p:nvGrpSpPr>
            <p:cNvPr id="70" name="组合 69"/>
            <p:cNvGrpSpPr/>
            <p:nvPr/>
          </p:nvGrpSpPr>
          <p:grpSpPr>
            <a:xfrm rot="10800000">
              <a:off x="9193654" y="3920258"/>
              <a:ext cx="99188" cy="2115500"/>
              <a:chOff x="877506" y="2012950"/>
              <a:chExt cx="99188" cy="2115500"/>
            </a:xfrm>
            <a:solidFill>
              <a:schemeClr val="accent1"/>
            </a:solidFill>
          </p:grpSpPr>
          <p:cxnSp>
            <p:nvCxnSpPr>
              <p:cNvPr id="71" name="直接连接符 70"/>
              <p:cNvCxnSpPr/>
              <p:nvPr/>
            </p:nvCxnSpPr>
            <p:spPr>
              <a:xfrm flipV="1">
                <a:off x="927100" y="2076450"/>
                <a:ext cx="0" cy="205200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2" name="椭圆 71"/>
              <p:cNvSpPr/>
              <p:nvPr/>
            </p:nvSpPr>
            <p:spPr>
              <a:xfrm>
                <a:off x="877506" y="2012950"/>
                <a:ext cx="99188" cy="99188"/>
              </a:xfrm>
              <a:prstGeom prst="ellipse">
                <a:avLst/>
              </a:prstGeom>
              <a:gradFill>
                <a:gsLst>
                  <a:gs pos="0">
                    <a:schemeClr val="bg1"/>
                  </a:gs>
                  <a:gs pos="100000">
                    <a:schemeClr val="bg1"/>
                  </a:gs>
                </a:gsLst>
                <a:lin ang="0" scaled="1"/>
              </a:gradFill>
              <a:ln>
                <a:noFill/>
              </a:ln>
              <a:effectLst>
                <a:outerShdw blurRad="228600" dist="139700" dir="5400000" algn="tl" rotWithShape="0">
                  <a:srgbClr val="209CE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grpSp>
      </p:grpSp>
      <p:grpSp>
        <p:nvGrpSpPr>
          <p:cNvPr id="57" name="组合 56"/>
          <p:cNvGrpSpPr/>
          <p:nvPr/>
        </p:nvGrpSpPr>
        <p:grpSpPr>
          <a:xfrm>
            <a:off x="591696" y="1016684"/>
            <a:ext cx="4843694" cy="508519"/>
            <a:chOff x="525021" y="1016684"/>
            <a:chExt cx="4843694" cy="508519"/>
          </a:xfrm>
        </p:grpSpPr>
        <p:grpSp>
          <p:nvGrpSpPr>
            <p:cNvPr id="60" name="组合 59"/>
            <p:cNvGrpSpPr/>
            <p:nvPr/>
          </p:nvGrpSpPr>
          <p:grpSpPr>
            <a:xfrm>
              <a:off x="525021" y="1181101"/>
              <a:ext cx="311718" cy="179686"/>
              <a:chOff x="850900" y="671681"/>
              <a:chExt cx="622467" cy="358815"/>
            </a:xfrm>
          </p:grpSpPr>
          <p:sp>
            <p:nvSpPr>
              <p:cNvPr id="76" name="椭圆 75"/>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77" name="椭圆 76"/>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73" name="矩形: 圆角 72"/>
            <p:cNvSpPr/>
            <p:nvPr/>
          </p:nvSpPr>
          <p:spPr>
            <a:xfrm>
              <a:off x="982720" y="1016684"/>
              <a:ext cx="4366234"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75" name="文本框 74"/>
            <p:cNvSpPr txBox="1"/>
            <p:nvPr/>
          </p:nvSpPr>
          <p:spPr>
            <a:xfrm>
              <a:off x="1002481" y="1040111"/>
              <a:ext cx="4366234" cy="461665"/>
            </a:xfrm>
            <a:prstGeom prst="rect">
              <a:avLst/>
            </a:prstGeom>
            <a:noFill/>
          </p:spPr>
          <p:txBody>
            <a:bodyPr wrap="square">
              <a:spAutoFit/>
            </a:bodyPr>
            <a:lstStyle/>
            <a:p>
              <a:r>
                <a:rPr lang="zh-CN" altLang="en-US" sz="2400" b="1" dirty="0">
                  <a:cs typeface="+mn-ea"/>
                  <a:sym typeface="+mn-lt"/>
                </a:rPr>
                <a:t>（一）政府专项债券基本情况</a:t>
              </a: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t="3707" b="14448"/>
          <a:stretch>
            <a:fillRect/>
          </a:stretch>
        </p:blipFill>
        <p:spPr>
          <a:xfrm>
            <a:off x="668975" y="1131147"/>
            <a:ext cx="10854050" cy="5920581"/>
          </a:xfrm>
          <a:prstGeom prst="roundRect">
            <a:avLst>
              <a:gd name="adj" fmla="val 0"/>
            </a:avLst>
          </a:prstGeom>
          <a:effectLst>
            <a:softEdge rad="1117600"/>
          </a:effectLst>
        </p:spPr>
      </p:pic>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5038725" cy="461665"/>
            </a:xfrm>
            <a:prstGeom prst="rect">
              <a:avLst/>
            </a:prstGeom>
            <a:noFill/>
          </p:spPr>
          <p:txBody>
            <a:bodyPr wrap="square">
              <a:spAutoFit/>
            </a:bodyPr>
            <a:lstStyle/>
            <a:p>
              <a:r>
                <a:rPr lang="zh-CN" altLang="en-US" sz="2400" b="1" dirty="0">
                  <a:solidFill>
                    <a:srgbClr val="284B90"/>
                  </a:solidFill>
                </a:rPr>
                <a:t>一、用好政府专项债券资金</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2" name="矩形 21"/>
          <p:cNvSpPr/>
          <p:nvPr/>
        </p:nvSpPr>
        <p:spPr>
          <a:xfrm flipV="1">
            <a:off x="653342" y="1574798"/>
            <a:ext cx="10885317" cy="6439044"/>
          </a:xfrm>
          <a:prstGeom prst="rect">
            <a:avLst/>
          </a:prstGeom>
          <a:gradFill flip="none" rotWithShape="1">
            <a:gsLst>
              <a:gs pos="97000">
                <a:schemeClr val="bg1"/>
              </a:gs>
              <a:gs pos="50440">
                <a:srgbClr val="FFFFFF">
                  <a:alpha val="80000"/>
                </a:srgbClr>
              </a:gs>
              <a:gs pos="1000">
                <a:schemeClr val="bg1">
                  <a:alpha val="0"/>
                </a:schemeClr>
              </a:gs>
            </a:gsLst>
            <a:lin ang="5400000" scaled="1"/>
            <a:tileRect/>
          </a:gradFill>
          <a:ln>
            <a:gradFill flip="none" rotWithShape="1">
              <a:gsLst>
                <a:gs pos="0">
                  <a:srgbClr val="115EC5">
                    <a:alpha val="0"/>
                  </a:srgbClr>
                </a:gs>
                <a:gs pos="100000">
                  <a:srgbClr val="1E77EC"/>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t>
            </a:r>
            <a:endParaRPr lang="zh-CN" altLang="en-US"/>
          </a:p>
        </p:txBody>
      </p:sp>
      <p:sp>
        <p:nvSpPr>
          <p:cNvPr id="63" name="矩形 62"/>
          <p:cNvSpPr/>
          <p:nvPr/>
        </p:nvSpPr>
        <p:spPr>
          <a:xfrm>
            <a:off x="1398738" y="2087629"/>
            <a:ext cx="9193918" cy="645160"/>
          </a:xfrm>
          <a:prstGeom prst="rect">
            <a:avLst/>
          </a:prstGeom>
        </p:spPr>
        <p:txBody>
          <a:bodyPr wrap="square">
            <a:spAutoFit/>
          </a:bodyPr>
          <a:lstStyle/>
          <a:p>
            <a:pPr algn="just">
              <a:lnSpc>
                <a:spcPct val="150000"/>
              </a:lnSpc>
              <a:spcAft>
                <a:spcPts val="0"/>
              </a:spcAft>
            </a:pPr>
            <a:r>
              <a:rPr lang="zh-CN" altLang="en-US" sz="2400"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rPr>
              <a:t>各县（市、区）、市直部门要按</a:t>
            </a:r>
            <a:r>
              <a:rPr lang="zh-CN" altLang="en-US" sz="2400" b="1" kern="100" dirty="0">
                <a:solidFill>
                  <a:srgbClr val="115EC5"/>
                </a:solidFill>
                <a:latin typeface="微软雅黑" panose="020B0503020204020204" charset="-122"/>
                <a:ea typeface="微软雅黑" panose="020B0503020204020204" charset="-122"/>
                <a:cs typeface="Times New Roman" panose="02020603050405020304" pitchFamily="18" charset="0"/>
              </a:rPr>
              <a:t>投向领域</a:t>
            </a:r>
            <a:r>
              <a:rPr lang="zh-CN" altLang="en-US" sz="2400"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rPr>
              <a:t>提前谋划储备</a:t>
            </a:r>
            <a:r>
              <a:rPr lang="zh-CN" altLang="en-US" sz="2400" kern="10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rPr>
              <a:t>项目</a:t>
            </a:r>
            <a:endParaRPr lang="en-US" altLang="zh-CN" sz="2400"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endParaRPr>
          </a:p>
        </p:txBody>
      </p:sp>
      <p:sp>
        <p:nvSpPr>
          <p:cNvPr id="17" name="平行四边形 48"/>
          <p:cNvSpPr/>
          <p:nvPr/>
        </p:nvSpPr>
        <p:spPr>
          <a:xfrm>
            <a:off x="4903074" y="1226473"/>
            <a:ext cx="2385853" cy="689706"/>
          </a:xfrm>
          <a:custGeom>
            <a:avLst/>
            <a:gdLst>
              <a:gd name="connsiteX0" fmla="*/ 609 w 2326027"/>
              <a:gd name="connsiteY0" fmla="*/ 427393 h 508653"/>
              <a:gd name="connsiteX1" fmla="*/ 47900 w 2326027"/>
              <a:gd name="connsiteY1" fmla="*/ 62740 h 508653"/>
              <a:gd name="connsiteX2" fmla="*/ 119302 w 2326027"/>
              <a:gd name="connsiteY2" fmla="*/ 0 h 508653"/>
              <a:gd name="connsiteX3" fmla="*/ 2254017 w 2326027"/>
              <a:gd name="connsiteY3" fmla="*/ 0 h 508653"/>
              <a:gd name="connsiteX4" fmla="*/ 2325419 w 2326027"/>
              <a:gd name="connsiteY4" fmla="*/ 81260 h 508653"/>
              <a:gd name="connsiteX5" fmla="*/ 2278128 w 2326027"/>
              <a:gd name="connsiteY5" fmla="*/ 445913 h 508653"/>
              <a:gd name="connsiteX6" fmla="*/ 2206726 w 2326027"/>
              <a:gd name="connsiteY6" fmla="*/ 508653 h 508653"/>
              <a:gd name="connsiteX7" fmla="*/ 72011 w 2326027"/>
              <a:gd name="connsiteY7" fmla="*/ 508653 h 508653"/>
              <a:gd name="connsiteX8" fmla="*/ 609 w 2326027"/>
              <a:gd name="connsiteY8" fmla="*/ 427393 h 50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6027" h="508653">
                <a:moveTo>
                  <a:pt x="609" y="427393"/>
                </a:moveTo>
                <a:lnTo>
                  <a:pt x="47900" y="62740"/>
                </a:lnTo>
                <a:cubicBezTo>
                  <a:pt x="52555" y="26853"/>
                  <a:pt x="83115" y="0"/>
                  <a:pt x="119302" y="0"/>
                </a:cubicBezTo>
                <a:lnTo>
                  <a:pt x="2254017" y="0"/>
                </a:lnTo>
                <a:cubicBezTo>
                  <a:pt x="2297446" y="0"/>
                  <a:pt x="2331005" y="38192"/>
                  <a:pt x="2325419" y="81260"/>
                </a:cubicBezTo>
                <a:lnTo>
                  <a:pt x="2278128" y="445913"/>
                </a:lnTo>
                <a:cubicBezTo>
                  <a:pt x="2273473" y="481801"/>
                  <a:pt x="2242913" y="508653"/>
                  <a:pt x="2206726" y="508653"/>
                </a:cubicBezTo>
                <a:lnTo>
                  <a:pt x="72011" y="508653"/>
                </a:lnTo>
                <a:cubicBezTo>
                  <a:pt x="28582" y="508653"/>
                  <a:pt x="-4977" y="470461"/>
                  <a:pt x="609" y="427393"/>
                </a:cubicBezTo>
              </a:path>
            </a:pathLst>
          </a:custGeom>
          <a:solidFill>
            <a:srgbClr val="1E77EC"/>
          </a:solidFill>
          <a:ln>
            <a:noFill/>
          </a:ln>
          <a:effectLst>
            <a:outerShdw blurRad="228600" dist="139700" dir="5400000" algn="tl" rotWithShape="0">
              <a:srgbClr val="209CE8">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a:solidFill>
                  <a:schemeClr val="bg1"/>
                </a:solidFill>
                <a:effectLst>
                  <a:outerShdw blurRad="50800" dist="38100" dir="2700000" algn="tl" rotWithShape="0">
                    <a:prstClr val="black">
                      <a:alpha val="40000"/>
                    </a:prstClr>
                  </a:outerShdw>
                </a:effectLst>
              </a:rPr>
              <a:t>项目储备</a:t>
            </a:r>
          </a:p>
        </p:txBody>
      </p:sp>
      <p:sp>
        <p:nvSpPr>
          <p:cNvPr id="18" name="矩形 17"/>
          <p:cNvSpPr/>
          <p:nvPr/>
        </p:nvSpPr>
        <p:spPr>
          <a:xfrm>
            <a:off x="1398738" y="2933326"/>
            <a:ext cx="9850750" cy="2266315"/>
          </a:xfrm>
          <a:prstGeom prst="rect">
            <a:avLst/>
          </a:prstGeom>
        </p:spPr>
        <p:txBody>
          <a:bodyPr wrap="square">
            <a:spAutoFit/>
          </a:bodyPr>
          <a:lstStyle/>
          <a:p>
            <a:pPr marL="342900" indent="-342900" algn="just">
              <a:lnSpc>
                <a:spcPct val="150000"/>
              </a:lnSpc>
              <a:spcAft>
                <a:spcPts val="2000"/>
              </a:spcAft>
              <a:buClr>
                <a:srgbClr val="1E77EC"/>
              </a:buClr>
              <a:buFont typeface="Wingdings" panose="05000000000000000000" pitchFamily="2" charset="2"/>
              <a:buChar char="ü"/>
            </a:pPr>
            <a:r>
              <a:rPr lang="zh-CN" altLang="en-US" sz="2400" b="1" kern="10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rPr>
              <a:t>必须是</a:t>
            </a:r>
            <a:r>
              <a:rPr lang="zh-CN" altLang="en-US" sz="2400" kern="10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rPr>
              <a:t>社会效益比较明显、群众期盼、迟早要干的项目</a:t>
            </a:r>
          </a:p>
          <a:p>
            <a:pPr marL="342900" indent="-342900" algn="just">
              <a:lnSpc>
                <a:spcPct val="150000"/>
              </a:lnSpc>
              <a:spcAft>
                <a:spcPts val="2000"/>
              </a:spcAft>
              <a:buClr>
                <a:srgbClr val="1E77EC"/>
              </a:buClr>
              <a:buFont typeface="Wingdings" panose="05000000000000000000" pitchFamily="2" charset="2"/>
              <a:buChar char="ü"/>
            </a:pPr>
            <a:r>
              <a:rPr lang="zh-CN" altLang="en-US" sz="2400" b="1" kern="10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rPr>
              <a:t>必须是</a:t>
            </a:r>
            <a:r>
              <a:rPr lang="zh-CN" altLang="en-US" sz="2400" kern="10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rPr>
              <a:t>有收益的基础设施、公共服务等公益性项目</a:t>
            </a:r>
          </a:p>
          <a:p>
            <a:pPr marL="342900" indent="-342900" algn="just">
              <a:lnSpc>
                <a:spcPct val="150000"/>
              </a:lnSpc>
              <a:spcAft>
                <a:spcPts val="2000"/>
              </a:spcAft>
              <a:buClr>
                <a:srgbClr val="1E77EC"/>
              </a:buClr>
              <a:buFont typeface="Wingdings" panose="05000000000000000000" pitchFamily="2" charset="2"/>
              <a:buChar char="ü"/>
            </a:pPr>
            <a:r>
              <a:rPr lang="zh-CN" altLang="en-US" sz="2400" b="1" kern="10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rPr>
              <a:t>必须是</a:t>
            </a:r>
            <a:r>
              <a:rPr lang="zh-CN" altLang="en-US" sz="2400" kern="10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rPr>
              <a:t>各项条件落实，能够按时间节点落地建设的项目</a:t>
            </a:r>
            <a:endParaRPr lang="zh-CN" altLang="en-US" sz="2400"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5038725" cy="461665"/>
            </a:xfrm>
            <a:prstGeom prst="rect">
              <a:avLst/>
            </a:prstGeom>
            <a:noFill/>
          </p:spPr>
          <p:txBody>
            <a:bodyPr wrap="square">
              <a:spAutoFit/>
            </a:bodyPr>
            <a:lstStyle/>
            <a:p>
              <a:r>
                <a:rPr lang="zh-CN" altLang="en-US" sz="2400" b="1" dirty="0">
                  <a:solidFill>
                    <a:srgbClr val="284B90"/>
                  </a:solidFill>
                </a:rPr>
                <a:t>一、用好政府专项债券资金</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矩形 48"/>
          <p:cNvSpPr/>
          <p:nvPr/>
        </p:nvSpPr>
        <p:spPr>
          <a:xfrm>
            <a:off x="526859" y="1931560"/>
            <a:ext cx="11138283" cy="1523364"/>
          </a:xfrm>
          <a:prstGeom prst="rect">
            <a:avLst/>
          </a:prstGeom>
          <a:gradFill flip="none" rotWithShape="1">
            <a:gsLst>
              <a:gs pos="97000">
                <a:srgbClr val="D5E5FB">
                  <a:alpha val="48000"/>
                </a:srgbClr>
              </a:gs>
              <a:gs pos="1000">
                <a:srgbClr val="D5E5FB">
                  <a:alpha val="0"/>
                </a:srgbClr>
              </a:gs>
            </a:gsLst>
            <a:lin ang="5400000" scaled="1"/>
            <a:tileRect/>
          </a:gradFill>
          <a:ln>
            <a:gradFill flip="none" rotWithShape="1">
              <a:gsLst>
                <a:gs pos="0">
                  <a:srgbClr val="115EC5">
                    <a:alpha val="0"/>
                  </a:srgbClr>
                </a:gs>
                <a:gs pos="100000">
                  <a:srgbClr val="115E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4041059" y="1714500"/>
            <a:ext cx="4109884" cy="482620"/>
            <a:chOff x="6074660" y="3612901"/>
            <a:chExt cx="4599945" cy="482620"/>
          </a:xfrm>
        </p:grpSpPr>
        <p:sp>
          <p:nvSpPr>
            <p:cNvPr id="51" name="矩形: 对角圆角 50"/>
            <p:cNvSpPr/>
            <p:nvPr/>
          </p:nvSpPr>
          <p:spPr>
            <a:xfrm>
              <a:off x="6074660" y="3612901"/>
              <a:ext cx="4599945" cy="482620"/>
            </a:xfrm>
            <a:prstGeom prst="round2DiagRect">
              <a:avLst/>
            </a:prstGeom>
            <a:gradFill>
              <a:gsLst>
                <a:gs pos="97000">
                  <a:srgbClr val="115EC5"/>
                </a:gs>
                <a:gs pos="1000">
                  <a:srgbClr val="284B90"/>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6267255" y="3638768"/>
              <a:ext cx="4214755" cy="430887"/>
            </a:xfrm>
            <a:prstGeom prst="rect">
              <a:avLst/>
            </a:prstGeom>
            <a:noFill/>
          </p:spPr>
          <p:txBody>
            <a:bodyPr wrap="square">
              <a:spAutoFit/>
            </a:bodyPr>
            <a:lstStyle/>
            <a:p>
              <a:pPr algn="ctr"/>
              <a:r>
                <a:rPr lang="zh-CN" altLang="en-US" sz="2200" b="1" dirty="0">
                  <a:solidFill>
                    <a:schemeClr val="bg1"/>
                  </a:solidFill>
                </a:rPr>
                <a:t>以</a:t>
              </a:r>
              <a:r>
                <a:rPr lang="en-US" altLang="zh-CN" sz="2200" b="1" dirty="0">
                  <a:solidFill>
                    <a:schemeClr val="bg1"/>
                  </a:solidFill>
                </a:rPr>
                <a:t>2021</a:t>
              </a:r>
              <a:r>
                <a:rPr lang="zh-CN" altLang="en-US" sz="2200" b="1" dirty="0">
                  <a:solidFill>
                    <a:schemeClr val="bg1"/>
                  </a:solidFill>
                </a:rPr>
                <a:t>年债券发行情况为例</a:t>
              </a:r>
            </a:p>
          </p:txBody>
        </p:sp>
      </p:grpSp>
      <p:sp>
        <p:nvSpPr>
          <p:cNvPr id="48" name="文本框 47"/>
          <p:cNvSpPr txBox="1"/>
          <p:nvPr/>
        </p:nvSpPr>
        <p:spPr>
          <a:xfrm>
            <a:off x="825092" y="2261881"/>
            <a:ext cx="10541817" cy="961097"/>
          </a:xfrm>
          <a:prstGeom prst="rect">
            <a:avLst/>
          </a:prstGeom>
          <a:noFill/>
        </p:spPr>
        <p:txBody>
          <a:bodyPr wrap="square" rtlCol="0">
            <a:spAutoFit/>
          </a:bodyPr>
          <a:lstStyle/>
          <a:p>
            <a:pPr algn="just">
              <a:lnSpc>
                <a:spcPct val="150000"/>
              </a:lnSpc>
            </a:pPr>
            <a:r>
              <a:rPr lang="en-US" altLang="zh-CN" sz="2000" dirty="0"/>
              <a:t>2021</a:t>
            </a:r>
            <a:r>
              <a:rPr lang="zh-CN" altLang="en-US" sz="2000" dirty="0"/>
              <a:t>年，我市共发行新增专项债券</a:t>
            </a:r>
            <a:r>
              <a:rPr lang="en-US" altLang="zh-CN" sz="2000" b="1" dirty="0">
                <a:solidFill>
                  <a:srgbClr val="115EC5"/>
                </a:solidFill>
              </a:rPr>
              <a:t>203.1</a:t>
            </a:r>
            <a:r>
              <a:rPr lang="zh-CN" altLang="en-US" sz="2000" dirty="0"/>
              <a:t>亿元，平均发行年限</a:t>
            </a:r>
            <a:r>
              <a:rPr lang="en-US" altLang="zh-CN" sz="2000" dirty="0"/>
              <a:t>13</a:t>
            </a:r>
            <a:r>
              <a:rPr lang="zh-CN" altLang="en-US" sz="2000" dirty="0"/>
              <a:t>年、平均利率</a:t>
            </a:r>
            <a:r>
              <a:rPr lang="en-US" altLang="zh-CN" sz="2000" dirty="0"/>
              <a:t>3.4%</a:t>
            </a:r>
            <a:r>
              <a:rPr lang="zh-CN" altLang="en-US" sz="2000" dirty="0"/>
              <a:t>，重点支持</a:t>
            </a:r>
            <a:r>
              <a:rPr lang="en-US" altLang="zh-CN" sz="2000" b="1" dirty="0">
                <a:solidFill>
                  <a:srgbClr val="115EC5"/>
                </a:solidFill>
              </a:rPr>
              <a:t>211</a:t>
            </a:r>
            <a:r>
              <a:rPr lang="zh-CN" altLang="en-US" sz="2000" dirty="0"/>
              <a:t>个项目，撬动项目总投资</a:t>
            </a:r>
            <a:r>
              <a:rPr lang="en-US" altLang="zh-CN" sz="2000" b="1" dirty="0">
                <a:solidFill>
                  <a:srgbClr val="115EC5"/>
                </a:solidFill>
              </a:rPr>
              <a:t>1493</a:t>
            </a:r>
            <a:r>
              <a:rPr lang="zh-CN" altLang="en-US" sz="2000" dirty="0"/>
              <a:t>亿元，为重点项目建设提供了强有力的资金保障。</a:t>
            </a:r>
            <a:endParaRPr lang="en-US" altLang="zh-CN" sz="2000" dirty="0"/>
          </a:p>
        </p:txBody>
      </p:sp>
      <p:sp>
        <p:nvSpPr>
          <p:cNvPr id="30" name="矩形: 圆角 29"/>
          <p:cNvSpPr/>
          <p:nvPr/>
        </p:nvSpPr>
        <p:spPr>
          <a:xfrm>
            <a:off x="526860" y="3527630"/>
            <a:ext cx="5512694" cy="3113929"/>
          </a:xfrm>
          <a:prstGeom prst="roundRect">
            <a:avLst>
              <a:gd name="adj" fmla="val 2625"/>
            </a:avLst>
          </a:prstGeom>
          <a:solidFill>
            <a:srgbClr val="1E77EC">
              <a:alpha val="7000"/>
            </a:srgbClr>
          </a:solidFill>
          <a:ln w="12700" cap="rnd">
            <a:solidFill>
              <a:srgbClr val="115EC5"/>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31"/>
          <p:cNvSpPr/>
          <p:nvPr/>
        </p:nvSpPr>
        <p:spPr>
          <a:xfrm>
            <a:off x="821281" y="3691770"/>
            <a:ext cx="1313180" cy="430887"/>
          </a:xfrm>
          <a:prstGeom prst="rect">
            <a:avLst/>
          </a:prstGeom>
        </p:spPr>
        <p:txBody>
          <a:bodyPr wrap="none">
            <a:spAutoFit/>
          </a:bodyPr>
          <a:lstStyle/>
          <a:p>
            <a:pPr algn="ctr">
              <a:spcAft>
                <a:spcPts val="0"/>
              </a:spcAft>
            </a:pPr>
            <a:r>
              <a:rPr lang="zh-CN" altLang="en-US" sz="2200" b="1" kern="100" dirty="0">
                <a:solidFill>
                  <a:srgbClr val="115EC5"/>
                </a:solidFill>
                <a:latin typeface="微软雅黑" panose="020B0503020204020204" charset="-122"/>
                <a:ea typeface="微软雅黑" panose="020B0503020204020204" charset="-122"/>
                <a:cs typeface="Times New Roman" panose="02020603050405020304" pitchFamily="18" charset="0"/>
              </a:rPr>
              <a:t>分领域看</a:t>
            </a:r>
          </a:p>
        </p:txBody>
      </p:sp>
      <p:sp>
        <p:nvSpPr>
          <p:cNvPr id="33" name="流程图: 手动输入 32"/>
          <p:cNvSpPr/>
          <p:nvPr/>
        </p:nvSpPr>
        <p:spPr>
          <a:xfrm rot="5400000">
            <a:off x="434288" y="3816449"/>
            <a:ext cx="366671" cy="181528"/>
          </a:xfrm>
          <a:prstGeom prst="flowChartManualInput">
            <a:avLst/>
          </a:prstGeom>
          <a:solidFill>
            <a:srgbClr val="115E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200" dirty="0">
              <a:latin typeface="微软雅黑" panose="020B0503020204020204" charset="-122"/>
              <a:ea typeface="微软雅黑" panose="020B0503020204020204" charset="-122"/>
            </a:endParaRPr>
          </a:p>
        </p:txBody>
      </p:sp>
      <p:sp>
        <p:nvSpPr>
          <p:cNvPr id="35" name="矩形: 圆角 34"/>
          <p:cNvSpPr/>
          <p:nvPr/>
        </p:nvSpPr>
        <p:spPr>
          <a:xfrm>
            <a:off x="6152447" y="3527630"/>
            <a:ext cx="5512694" cy="3113929"/>
          </a:xfrm>
          <a:prstGeom prst="roundRect">
            <a:avLst>
              <a:gd name="adj" fmla="val 2625"/>
            </a:avLst>
          </a:prstGeom>
          <a:solidFill>
            <a:srgbClr val="1E77EC">
              <a:alpha val="7000"/>
            </a:srgbClr>
          </a:solidFill>
          <a:ln w="12700" cap="rnd">
            <a:solidFill>
              <a:srgbClr val="115EC5"/>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p:cNvSpPr/>
          <p:nvPr/>
        </p:nvSpPr>
        <p:spPr>
          <a:xfrm>
            <a:off x="6446868" y="3691770"/>
            <a:ext cx="1313180" cy="430887"/>
          </a:xfrm>
          <a:prstGeom prst="rect">
            <a:avLst/>
          </a:prstGeom>
        </p:spPr>
        <p:txBody>
          <a:bodyPr wrap="none">
            <a:spAutoFit/>
          </a:bodyPr>
          <a:lstStyle/>
          <a:p>
            <a:pPr algn="ctr">
              <a:spcAft>
                <a:spcPts val="0"/>
              </a:spcAft>
            </a:pPr>
            <a:r>
              <a:rPr lang="zh-CN" altLang="en-US" sz="2200" b="1" kern="100" dirty="0">
                <a:solidFill>
                  <a:srgbClr val="115EC5"/>
                </a:solidFill>
                <a:latin typeface="微软雅黑" panose="020B0503020204020204" charset="-122"/>
                <a:ea typeface="微软雅黑" panose="020B0503020204020204" charset="-122"/>
                <a:cs typeface="Times New Roman" panose="02020603050405020304" pitchFamily="18" charset="0"/>
              </a:rPr>
              <a:t>分期限看</a:t>
            </a:r>
          </a:p>
        </p:txBody>
      </p:sp>
      <p:sp>
        <p:nvSpPr>
          <p:cNvPr id="38" name="流程图: 手动输入 37"/>
          <p:cNvSpPr/>
          <p:nvPr/>
        </p:nvSpPr>
        <p:spPr>
          <a:xfrm rot="5400000">
            <a:off x="6059875" y="3816449"/>
            <a:ext cx="366671" cy="181528"/>
          </a:xfrm>
          <a:prstGeom prst="flowChartManualInput">
            <a:avLst/>
          </a:prstGeom>
          <a:solidFill>
            <a:srgbClr val="115E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200" dirty="0">
              <a:latin typeface="微软雅黑" panose="020B0503020204020204" charset="-122"/>
              <a:ea typeface="微软雅黑" panose="020B0503020204020204" charset="-122"/>
            </a:endParaRPr>
          </a:p>
        </p:txBody>
      </p:sp>
      <p:graphicFrame>
        <p:nvGraphicFramePr>
          <p:cNvPr id="15" name="图表 14"/>
          <p:cNvGraphicFramePr/>
          <p:nvPr/>
        </p:nvGraphicFramePr>
        <p:xfrm>
          <a:off x="916956" y="3576491"/>
          <a:ext cx="4732503" cy="3062504"/>
        </p:xfrm>
        <a:graphic>
          <a:graphicData uri="http://schemas.openxmlformats.org/drawingml/2006/chart">
            <c:chart xmlns:c="http://schemas.openxmlformats.org/drawingml/2006/chart" xmlns:r="http://schemas.openxmlformats.org/officeDocument/2006/relationships" r:id="rId3"/>
          </a:graphicData>
        </a:graphic>
      </p:graphicFrame>
      <p:sp>
        <p:nvSpPr>
          <p:cNvPr id="19" name="文本框 18"/>
          <p:cNvSpPr txBox="1"/>
          <p:nvPr/>
        </p:nvSpPr>
        <p:spPr>
          <a:xfrm>
            <a:off x="4814429" y="3679960"/>
            <a:ext cx="1082349" cy="307777"/>
          </a:xfrm>
          <a:prstGeom prst="rect">
            <a:avLst/>
          </a:prstGeom>
          <a:noFill/>
        </p:spPr>
        <p:txBody>
          <a:bodyPr wrap="none" rtlCol="0">
            <a:spAutoFit/>
          </a:bodyPr>
          <a:lstStyle/>
          <a:p>
            <a:pPr algn="r"/>
            <a:r>
              <a:rPr lang="zh-CN" altLang="en-US" sz="1400">
                <a:solidFill>
                  <a:schemeClr val="tx1">
                    <a:lumMod val="75000"/>
                    <a:lumOff val="25000"/>
                  </a:schemeClr>
                </a:solidFill>
              </a:rPr>
              <a:t>单位：亿元</a:t>
            </a:r>
          </a:p>
        </p:txBody>
      </p:sp>
      <p:graphicFrame>
        <p:nvGraphicFramePr>
          <p:cNvPr id="45" name="图表 44"/>
          <p:cNvGraphicFramePr/>
          <p:nvPr/>
        </p:nvGraphicFramePr>
        <p:xfrm>
          <a:off x="6542543" y="3576491"/>
          <a:ext cx="4732503" cy="3062504"/>
        </p:xfrm>
        <a:graphic>
          <a:graphicData uri="http://schemas.openxmlformats.org/drawingml/2006/chart">
            <c:chart xmlns:c="http://schemas.openxmlformats.org/drawingml/2006/chart" xmlns:r="http://schemas.openxmlformats.org/officeDocument/2006/relationships" r:id="rId4"/>
          </a:graphicData>
        </a:graphic>
      </p:graphicFrame>
      <p:grpSp>
        <p:nvGrpSpPr>
          <p:cNvPr id="27" name="组合 26"/>
          <p:cNvGrpSpPr/>
          <p:nvPr/>
        </p:nvGrpSpPr>
        <p:grpSpPr>
          <a:xfrm>
            <a:off x="10102008" y="4956219"/>
            <a:ext cx="1368085" cy="1039671"/>
            <a:chOff x="10297055" y="4910001"/>
            <a:chExt cx="1368085" cy="1039671"/>
          </a:xfrm>
        </p:grpSpPr>
        <p:sp>
          <p:nvSpPr>
            <p:cNvPr id="26" name="矩形 25"/>
            <p:cNvSpPr/>
            <p:nvPr/>
          </p:nvSpPr>
          <p:spPr>
            <a:xfrm>
              <a:off x="10297055" y="4910001"/>
              <a:ext cx="1368085" cy="1039671"/>
            </a:xfrm>
            <a:prstGeom prst="rect">
              <a:avLst/>
            </a:prstGeom>
            <a:solidFill>
              <a:srgbClr val="FFFFFF">
                <a:alpha val="80000"/>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58" name="文本框 57"/>
            <p:cNvSpPr txBox="1"/>
            <p:nvPr/>
          </p:nvSpPr>
          <p:spPr>
            <a:xfrm>
              <a:off x="10361836" y="5006899"/>
              <a:ext cx="1238523" cy="845873"/>
            </a:xfrm>
            <a:prstGeom prst="rect">
              <a:avLst/>
            </a:prstGeom>
            <a:noFill/>
          </p:spPr>
          <p:txBody>
            <a:bodyPr wrap="square">
              <a:spAutoFit/>
            </a:bodyPr>
            <a:lstStyle/>
            <a:p>
              <a:pPr algn="just">
                <a:lnSpc>
                  <a:spcPct val="120000"/>
                </a:lnSpc>
              </a:pPr>
              <a:r>
                <a:rPr lang="en-US" altLang="zh-CN" sz="1400"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rPr>
                <a:t>10</a:t>
              </a:r>
              <a:r>
                <a:rPr lang="zh-CN" altLang="en-US" sz="1400"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rPr>
                <a:t>年期及以上债券占比达</a:t>
              </a:r>
              <a:r>
                <a:rPr lang="en-US" altLang="zh-CN" sz="1400" b="1" kern="100" dirty="0">
                  <a:solidFill>
                    <a:srgbClr val="115EC5"/>
                  </a:solidFill>
                  <a:latin typeface="微软雅黑" panose="020B0503020204020204" charset="-122"/>
                  <a:ea typeface="微软雅黑" panose="020B0503020204020204" charset="-122"/>
                  <a:cs typeface="Times New Roman" panose="02020603050405020304" pitchFamily="18" charset="0"/>
                </a:rPr>
                <a:t>61.58%</a:t>
              </a:r>
              <a:endParaRPr lang="zh-CN" altLang="en-US" sz="1400" b="1" dirty="0">
                <a:solidFill>
                  <a:srgbClr val="115EC5"/>
                </a:solidFill>
              </a:endParaRPr>
            </a:p>
          </p:txBody>
        </p:sp>
      </p:grpSp>
      <p:sp>
        <p:nvSpPr>
          <p:cNvPr id="59" name="文本框 58"/>
          <p:cNvSpPr txBox="1"/>
          <p:nvPr/>
        </p:nvSpPr>
        <p:spPr>
          <a:xfrm>
            <a:off x="10453229" y="3679960"/>
            <a:ext cx="1082349" cy="307777"/>
          </a:xfrm>
          <a:prstGeom prst="rect">
            <a:avLst/>
          </a:prstGeom>
          <a:noFill/>
        </p:spPr>
        <p:txBody>
          <a:bodyPr wrap="none" rtlCol="0">
            <a:spAutoFit/>
          </a:bodyPr>
          <a:lstStyle/>
          <a:p>
            <a:pPr algn="r"/>
            <a:r>
              <a:rPr lang="zh-CN" altLang="en-US" sz="1400">
                <a:solidFill>
                  <a:schemeClr val="tx1">
                    <a:lumMod val="75000"/>
                    <a:lumOff val="25000"/>
                  </a:schemeClr>
                </a:solidFill>
              </a:rPr>
              <a:t>单位：亿元</a:t>
            </a:r>
          </a:p>
        </p:txBody>
      </p:sp>
      <p:grpSp>
        <p:nvGrpSpPr>
          <p:cNvPr id="36" name="组合 35"/>
          <p:cNvGrpSpPr/>
          <p:nvPr/>
        </p:nvGrpSpPr>
        <p:grpSpPr>
          <a:xfrm>
            <a:off x="591696" y="1016684"/>
            <a:ext cx="6353175" cy="508519"/>
            <a:chOff x="525021" y="1016684"/>
            <a:chExt cx="6353175" cy="508519"/>
          </a:xfrm>
        </p:grpSpPr>
        <p:grpSp>
          <p:nvGrpSpPr>
            <p:cNvPr id="39" name="组合 38"/>
            <p:cNvGrpSpPr/>
            <p:nvPr/>
          </p:nvGrpSpPr>
          <p:grpSpPr>
            <a:xfrm>
              <a:off x="525021" y="1181101"/>
              <a:ext cx="311718" cy="179686"/>
              <a:chOff x="850900" y="671681"/>
              <a:chExt cx="622467" cy="358815"/>
            </a:xfrm>
          </p:grpSpPr>
          <p:sp>
            <p:nvSpPr>
              <p:cNvPr id="42" name="椭圆 41"/>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43" name="椭圆 42"/>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40" name="矩形: 圆角 39"/>
            <p:cNvSpPr/>
            <p:nvPr/>
          </p:nvSpPr>
          <p:spPr>
            <a:xfrm>
              <a:off x="982719" y="1016684"/>
              <a:ext cx="4341755"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41" name="文本框 40"/>
            <p:cNvSpPr txBox="1"/>
            <p:nvPr/>
          </p:nvSpPr>
          <p:spPr>
            <a:xfrm>
              <a:off x="1002541" y="1040179"/>
              <a:ext cx="5875655" cy="460375"/>
            </a:xfrm>
            <a:prstGeom prst="rect">
              <a:avLst/>
            </a:prstGeom>
            <a:noFill/>
          </p:spPr>
          <p:txBody>
            <a:bodyPr wrap="square">
              <a:spAutoFit/>
            </a:bodyPr>
            <a:lstStyle/>
            <a:p>
              <a:r>
                <a:rPr lang="zh-CN" altLang="en-US" sz="2400" b="1">
                  <a:cs typeface="+mn-ea"/>
                  <a:sym typeface="+mn-lt"/>
                </a:rPr>
                <a:t>（二）专项债券发行使用情况</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7561217" cy="461665"/>
            </a:xfrm>
            <a:prstGeom prst="rect">
              <a:avLst/>
            </a:prstGeom>
            <a:noFill/>
          </p:spPr>
          <p:txBody>
            <a:bodyPr wrap="square">
              <a:spAutoFit/>
            </a:bodyPr>
            <a:lstStyle/>
            <a:p>
              <a:r>
                <a:rPr lang="zh-CN" altLang="en-US" sz="2400" b="1">
                  <a:solidFill>
                    <a:srgbClr val="284B90"/>
                  </a:solidFill>
                  <a:cs typeface="+mn-ea"/>
                  <a:sym typeface="+mn-lt"/>
                </a:rPr>
                <a:t>一、用好政府专项债券资金</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78" name="组合 77"/>
          <p:cNvGrpSpPr/>
          <p:nvPr/>
        </p:nvGrpSpPr>
        <p:grpSpPr>
          <a:xfrm>
            <a:off x="653341" y="1814020"/>
            <a:ext cx="5505393" cy="552546"/>
            <a:chOff x="380998" y="1974754"/>
            <a:chExt cx="5505393" cy="552546"/>
          </a:xfrm>
        </p:grpSpPr>
        <p:sp>
          <p:nvSpPr>
            <p:cNvPr id="79" name="箭头: 五边形 78"/>
            <p:cNvSpPr/>
            <p:nvPr/>
          </p:nvSpPr>
          <p:spPr bwMode="auto">
            <a:xfrm>
              <a:off x="380998" y="1974754"/>
              <a:ext cx="4529489" cy="552546"/>
            </a:xfrm>
            <a:prstGeom prst="homePlat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b="1" dirty="0">
                <a:solidFill>
                  <a:srgbClr val="0070C0"/>
                </a:solidFill>
                <a:latin typeface="等线" panose="02010600030101010101" charset="-122"/>
                <a:ea typeface="微软雅黑" panose="020B0503020204020204" charset="-122"/>
              </a:endParaRPr>
            </a:p>
          </p:txBody>
        </p:sp>
        <p:sp>
          <p:nvSpPr>
            <p:cNvPr id="80" name="矩形 79"/>
            <p:cNvSpPr/>
            <p:nvPr/>
          </p:nvSpPr>
          <p:spPr>
            <a:xfrm>
              <a:off x="529205" y="1974754"/>
              <a:ext cx="69102" cy="552546"/>
            </a:xfrm>
            <a:prstGeom prst="rect">
              <a:avLst/>
            </a:pr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1" name="文本框 80"/>
            <p:cNvSpPr txBox="1"/>
            <p:nvPr/>
          </p:nvSpPr>
          <p:spPr>
            <a:xfrm>
              <a:off x="584605" y="2009457"/>
              <a:ext cx="5301786" cy="460375"/>
            </a:xfrm>
            <a:prstGeom prst="rect">
              <a:avLst/>
            </a:prstGeom>
            <a:noFill/>
          </p:spPr>
          <p:txBody>
            <a:bodyPr wrap="square">
              <a:spAutoFit/>
            </a:bodyPr>
            <a:lstStyle>
              <a:defPPr>
                <a:defRPr lang="zh-CN"/>
              </a:defPPr>
              <a:lvl1pPr>
                <a:defRPr sz="2400"/>
              </a:lvl1pPr>
            </a:lstStyle>
            <a:p>
              <a:r>
                <a:rPr lang="zh-CN" altLang="en-US" b="1">
                  <a:solidFill>
                    <a:schemeClr val="bg1"/>
                  </a:solidFill>
                  <a:effectLst>
                    <a:outerShdw blurRad="50800" dist="38100" dir="2700000" algn="tl" rotWithShape="0">
                      <a:prstClr val="black">
                        <a:alpha val="40000"/>
                      </a:prstClr>
                    </a:outerShdw>
                  </a:effectLst>
                </a:rPr>
                <a:t>“早”，就是项目储备要早</a:t>
              </a:r>
              <a:endParaRPr lang="zh-CN" altLang="en-US" b="1" dirty="0">
                <a:solidFill>
                  <a:schemeClr val="bg1"/>
                </a:solidFill>
                <a:effectLst>
                  <a:outerShdw blurRad="50800" dist="38100" dir="2700000" algn="tl" rotWithShape="0">
                    <a:prstClr val="black">
                      <a:alpha val="40000"/>
                    </a:prstClr>
                  </a:outerShdw>
                </a:effectLst>
              </a:endParaRPr>
            </a:p>
          </p:txBody>
        </p:sp>
      </p:grpSp>
      <p:pic>
        <p:nvPicPr>
          <p:cNvPr id="83" name="图片 82"/>
          <p:cNvPicPr>
            <a:picLocks noChangeAspect="1"/>
          </p:cNvPicPr>
          <p:nvPr/>
        </p:nvPicPr>
        <p:blipFill rotWithShape="1">
          <a:blip r:embed="rId3" cstate="print">
            <a:extLst>
              <a:ext uri="{28A0092B-C50C-407E-A947-70E740481C1C}">
                <a14:useLocalDpi xmlns:a14="http://schemas.microsoft.com/office/drawing/2010/main" val="0"/>
              </a:ext>
            </a:extLst>
          </a:blip>
          <a:srcRect l="12162" t="5557" r="8894" b="5557"/>
          <a:stretch>
            <a:fillRect/>
          </a:stretch>
        </p:blipFill>
        <p:spPr>
          <a:xfrm>
            <a:off x="653341" y="2675504"/>
            <a:ext cx="4891918" cy="3672456"/>
          </a:xfrm>
          <a:prstGeom prst="rect">
            <a:avLst/>
          </a:prstGeom>
        </p:spPr>
      </p:pic>
      <p:grpSp>
        <p:nvGrpSpPr>
          <p:cNvPr id="12" name="组合 11"/>
          <p:cNvGrpSpPr/>
          <p:nvPr/>
        </p:nvGrpSpPr>
        <p:grpSpPr>
          <a:xfrm>
            <a:off x="5657950" y="2675504"/>
            <a:ext cx="5880709" cy="3672456"/>
            <a:chOff x="5657950" y="2704553"/>
            <a:chExt cx="5880709" cy="3672456"/>
          </a:xfrm>
        </p:grpSpPr>
        <p:sp>
          <p:nvSpPr>
            <p:cNvPr id="86" name="矩形: 圆角 85"/>
            <p:cNvSpPr/>
            <p:nvPr/>
          </p:nvSpPr>
          <p:spPr>
            <a:xfrm>
              <a:off x="5657950" y="2704553"/>
              <a:ext cx="5880709" cy="3672456"/>
            </a:xfrm>
            <a:prstGeom prst="roundRect">
              <a:avLst>
                <a:gd name="adj" fmla="val 0"/>
              </a:avLst>
            </a:prstGeom>
            <a:solidFill>
              <a:schemeClr val="bg1"/>
            </a:solidFill>
            <a:ln>
              <a:gradFill>
                <a:gsLst>
                  <a:gs pos="0">
                    <a:schemeClr val="accent1">
                      <a:lumMod val="40000"/>
                      <a:lumOff val="60000"/>
                    </a:schemeClr>
                  </a:gs>
                  <a:gs pos="100000">
                    <a:srgbClr val="115E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微软雅黑" panose="020B0503020204020204" charset="-122"/>
                <a:cs typeface="+mn-cs"/>
              </a:endParaRPr>
            </a:p>
          </p:txBody>
        </p:sp>
        <p:sp>
          <p:nvSpPr>
            <p:cNvPr id="85" name="文本框 84"/>
            <p:cNvSpPr txBox="1"/>
            <p:nvPr/>
          </p:nvSpPr>
          <p:spPr>
            <a:xfrm>
              <a:off x="5959178" y="2817729"/>
              <a:ext cx="5278253" cy="2861310"/>
            </a:xfrm>
            <a:prstGeom prst="rect">
              <a:avLst/>
            </a:prstGeom>
            <a:noFill/>
          </p:spPr>
          <p:txBody>
            <a:bodyPr wrap="square">
              <a:spAutoFit/>
            </a:bodyPr>
            <a:lstStyle/>
            <a:p>
              <a:pPr algn="just">
                <a:lnSpc>
                  <a:spcPct val="150000"/>
                </a:lnSpc>
              </a:pPr>
              <a:r>
                <a:rPr lang="zh-CN" altLang="zh-CN" sz="2400" dirty="0"/>
                <a:t>市级行业主管部门要按照</a:t>
              </a:r>
              <a:r>
                <a:rPr lang="zh-CN" altLang="zh-CN" sz="2400" b="1" dirty="0">
                  <a:solidFill>
                    <a:srgbClr val="115EC5"/>
                  </a:solidFill>
                </a:rPr>
                <a:t>“全市一盘棋”</a:t>
              </a:r>
              <a:r>
                <a:rPr lang="zh-CN" altLang="zh-CN" sz="2400" dirty="0"/>
                <a:t>思路，聚焦中央财经委员会第十一次会议提出的</a:t>
              </a:r>
              <a:r>
                <a:rPr lang="zh-CN" altLang="zh-CN" sz="2400" b="1" dirty="0"/>
                <a:t>交通</a:t>
              </a:r>
              <a:r>
                <a:rPr lang="zh-CN" altLang="zh-CN" sz="2400" dirty="0"/>
                <a:t>、</a:t>
              </a:r>
              <a:r>
                <a:rPr lang="zh-CN" altLang="zh-CN" sz="2400" b="1" dirty="0"/>
                <a:t>能源</a:t>
              </a:r>
              <a:r>
                <a:rPr lang="zh-CN" altLang="zh-CN" sz="2400" dirty="0"/>
                <a:t>、</a:t>
              </a:r>
              <a:r>
                <a:rPr lang="zh-CN" altLang="zh-CN" sz="2400" b="1" dirty="0"/>
                <a:t>水利</a:t>
              </a:r>
              <a:r>
                <a:rPr lang="zh-CN" altLang="zh-CN" sz="2400" dirty="0"/>
                <a:t>、</a:t>
              </a:r>
              <a:r>
                <a:rPr lang="zh-CN" altLang="zh-CN" sz="2400" b="1" dirty="0"/>
                <a:t>城乡基础设施</a:t>
              </a:r>
              <a:r>
                <a:rPr lang="zh-CN" altLang="zh-CN" sz="2400" dirty="0"/>
                <a:t>等领域，打破行政架构限制，分行业指导谋划债券项目。</a:t>
              </a:r>
              <a:endParaRPr lang="zh-CN" altLang="zh-CN" sz="2400" dirty="0">
                <a:solidFill>
                  <a:srgbClr val="115EC5"/>
                </a:solidFill>
              </a:endParaRPr>
            </a:p>
          </p:txBody>
        </p:sp>
      </p:grpSp>
      <p:grpSp>
        <p:nvGrpSpPr>
          <p:cNvPr id="26" name="组合 25"/>
          <p:cNvGrpSpPr/>
          <p:nvPr/>
        </p:nvGrpSpPr>
        <p:grpSpPr>
          <a:xfrm>
            <a:off x="591696" y="1016684"/>
            <a:ext cx="5674589" cy="508519"/>
            <a:chOff x="525021" y="1016684"/>
            <a:chExt cx="5674589" cy="508519"/>
          </a:xfrm>
        </p:grpSpPr>
        <p:grpSp>
          <p:nvGrpSpPr>
            <p:cNvPr id="27" name="组合 26"/>
            <p:cNvGrpSpPr/>
            <p:nvPr/>
          </p:nvGrpSpPr>
          <p:grpSpPr>
            <a:xfrm>
              <a:off x="525021" y="1181101"/>
              <a:ext cx="311718" cy="179686"/>
              <a:chOff x="850900" y="671681"/>
              <a:chExt cx="622467" cy="358815"/>
            </a:xfrm>
          </p:grpSpPr>
          <p:sp>
            <p:nvSpPr>
              <p:cNvPr id="30" name="椭圆 29"/>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31" name="椭圆 30"/>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28" name="矩形: 圆角 27"/>
            <p:cNvSpPr/>
            <p:nvPr/>
          </p:nvSpPr>
          <p:spPr>
            <a:xfrm>
              <a:off x="982719" y="1016684"/>
              <a:ext cx="4993597"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29" name="文本框 28"/>
            <p:cNvSpPr txBox="1"/>
            <p:nvPr/>
          </p:nvSpPr>
          <p:spPr>
            <a:xfrm>
              <a:off x="1002480" y="1040111"/>
              <a:ext cx="5197130" cy="460375"/>
            </a:xfrm>
            <a:prstGeom prst="rect">
              <a:avLst/>
            </a:prstGeom>
            <a:noFill/>
          </p:spPr>
          <p:txBody>
            <a:bodyPr wrap="square">
              <a:spAutoFit/>
            </a:bodyPr>
            <a:lstStyle/>
            <a:p>
              <a:r>
                <a:rPr lang="zh-CN" altLang="en-US" sz="2400" b="1">
                  <a:cs typeface="+mn-ea"/>
                  <a:sym typeface="+mn-lt"/>
                </a:rPr>
                <a:t>（三）“早快准严”用好专项债券</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9576474" y="1047712"/>
            <a:ext cx="858431" cy="858429"/>
          </a:xfrm>
          <a:prstGeom prst="ellipse">
            <a:avLst/>
          </a:prstGeom>
          <a:gradFill flip="none" rotWithShape="1">
            <a:gsLst>
              <a:gs pos="0">
                <a:srgbClr val="1E77EC">
                  <a:alpha val="24000"/>
                </a:srgbClr>
              </a:gs>
              <a:gs pos="83000">
                <a:srgbClr val="284B90">
                  <a:alpha val="0"/>
                </a:srgbClr>
              </a:gs>
            </a:gsLst>
            <a:lin ang="8100000" scaled="1"/>
            <a:tileRect/>
          </a:gradFill>
          <a:ln>
            <a:noFill/>
          </a:ln>
          <a:effectLst>
            <a:innerShdw blurRad="355600">
              <a:schemeClr val="accent1">
                <a:lumMod val="7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cs typeface="+mn-cs"/>
            </a:endParaRPr>
          </a:p>
        </p:txBody>
      </p:sp>
      <p:grpSp>
        <p:nvGrpSpPr>
          <p:cNvPr id="34" name="组合 33"/>
          <p:cNvGrpSpPr/>
          <p:nvPr/>
        </p:nvGrpSpPr>
        <p:grpSpPr>
          <a:xfrm>
            <a:off x="-3175" y="4129712"/>
            <a:ext cx="12195175" cy="2829928"/>
            <a:chOff x="-3175" y="3717373"/>
            <a:chExt cx="12195175" cy="3242267"/>
          </a:xfrm>
        </p:grpSpPr>
        <p:sp>
          <p:nvSpPr>
            <p:cNvPr id="2" name="Freeform 6"/>
            <p:cNvSpPr/>
            <p:nvPr/>
          </p:nvSpPr>
          <p:spPr bwMode="auto">
            <a:xfrm>
              <a:off x="-3175" y="3717373"/>
              <a:ext cx="11814175" cy="3092450"/>
            </a:xfrm>
            <a:custGeom>
              <a:avLst/>
              <a:gdLst>
                <a:gd name="T0" fmla="*/ 3721 w 3721"/>
                <a:gd name="T1" fmla="*/ 486 h 1070"/>
                <a:gd name="T2" fmla="*/ 2514 w 3721"/>
                <a:gd name="T3" fmla="*/ 574 h 1070"/>
                <a:gd name="T4" fmla="*/ 54 w 3721"/>
                <a:gd name="T5" fmla="*/ 33 h 1070"/>
                <a:gd name="T6" fmla="*/ 0 w 3721"/>
                <a:gd name="T7" fmla="*/ 0 h 1070"/>
                <a:gd name="T8" fmla="*/ 0 w 3721"/>
                <a:gd name="T9" fmla="*/ 937 h 1070"/>
                <a:gd name="T10" fmla="*/ 3721 w 3721"/>
                <a:gd name="T11" fmla="*/ 486 h 1070"/>
              </a:gdLst>
              <a:ahLst/>
              <a:cxnLst>
                <a:cxn ang="0">
                  <a:pos x="T0" y="T1"/>
                </a:cxn>
                <a:cxn ang="0">
                  <a:pos x="T2" y="T3"/>
                </a:cxn>
                <a:cxn ang="0">
                  <a:pos x="T4" y="T5"/>
                </a:cxn>
                <a:cxn ang="0">
                  <a:pos x="T6" y="T7"/>
                </a:cxn>
                <a:cxn ang="0">
                  <a:pos x="T8" y="T9"/>
                </a:cxn>
                <a:cxn ang="0">
                  <a:pos x="T10" y="T11"/>
                </a:cxn>
              </a:cxnLst>
              <a:rect l="0" t="0" r="r" b="b"/>
              <a:pathLst>
                <a:path w="3721" h="1070">
                  <a:moveTo>
                    <a:pt x="3721" y="486"/>
                  </a:moveTo>
                  <a:cubicBezTo>
                    <a:pt x="3336" y="547"/>
                    <a:pt x="2921" y="578"/>
                    <a:pt x="2514" y="574"/>
                  </a:cubicBezTo>
                  <a:cubicBezTo>
                    <a:pt x="1553" y="566"/>
                    <a:pt x="586" y="358"/>
                    <a:pt x="54" y="33"/>
                  </a:cubicBezTo>
                  <a:cubicBezTo>
                    <a:pt x="35" y="22"/>
                    <a:pt x="18" y="11"/>
                    <a:pt x="0" y="0"/>
                  </a:cubicBezTo>
                  <a:cubicBezTo>
                    <a:pt x="0" y="937"/>
                    <a:pt x="0" y="937"/>
                    <a:pt x="0" y="937"/>
                  </a:cubicBezTo>
                  <a:cubicBezTo>
                    <a:pt x="499" y="980"/>
                    <a:pt x="2207" y="1070"/>
                    <a:pt x="3721" y="486"/>
                  </a:cubicBezTo>
                  <a:close/>
                </a:path>
              </a:pathLst>
            </a:custGeom>
            <a:solidFill>
              <a:srgbClr val="1E77EC">
                <a:alpha val="95000"/>
              </a:srgb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 name="任意多边形: 形状 7"/>
            <p:cNvSpPr/>
            <p:nvPr/>
          </p:nvSpPr>
          <p:spPr bwMode="auto">
            <a:xfrm>
              <a:off x="2136775" y="3807860"/>
              <a:ext cx="10055225" cy="1573213"/>
            </a:xfrm>
            <a:custGeom>
              <a:avLst/>
              <a:gdLst>
                <a:gd name="T0" fmla="*/ 10055225 w 10055225"/>
                <a:gd name="T1" fmla="*/ 0 h 1568809"/>
                <a:gd name="T2" fmla="*/ 10055225 w 10055225"/>
                <a:gd name="T3" fmla="*/ 1255981 h 1568809"/>
                <a:gd name="T4" fmla="*/ 10055215 w 10055225"/>
                <a:gd name="T5" fmla="*/ 1255984 h 1568809"/>
                <a:gd name="T6" fmla="*/ 5841817 w 10055225"/>
                <a:gd name="T7" fmla="*/ 1572156 h 1568809"/>
                <a:gd name="T8" fmla="*/ 0 w 10055225"/>
                <a:gd name="T9" fmla="*/ 789387 h 1568809"/>
                <a:gd name="T10" fmla="*/ 10041195 w 10055225"/>
                <a:gd name="T11" fmla="*/ 298 h 15688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55225" h="1568809">
                  <a:moveTo>
                    <a:pt x="10055225" y="0"/>
                  </a:moveTo>
                  <a:lnTo>
                    <a:pt x="10055225" y="1252335"/>
                  </a:lnTo>
                  <a:lnTo>
                    <a:pt x="10055215" y="1252338"/>
                  </a:lnTo>
                  <a:cubicBezTo>
                    <a:pt x="8727676" y="1469125"/>
                    <a:pt x="7270727" y="1581930"/>
                    <a:pt x="5841817" y="1567593"/>
                  </a:cubicBezTo>
                  <a:cubicBezTo>
                    <a:pt x="3752912" y="1550105"/>
                    <a:pt x="1657536" y="1263997"/>
                    <a:pt x="0" y="787096"/>
                  </a:cubicBezTo>
                  <a:cubicBezTo>
                    <a:pt x="6006816" y="1526946"/>
                    <a:pt x="9237770" y="610169"/>
                    <a:pt x="10041195" y="297"/>
                  </a:cubicBezTo>
                  <a:lnTo>
                    <a:pt x="10055225" y="0"/>
                  </a:lnTo>
                  <a:close/>
                </a:path>
              </a:pathLst>
            </a:custGeom>
            <a:solidFill>
              <a:srgbClr val="284B90"/>
            </a:solidFill>
            <a:ln w="9525">
              <a:noFill/>
              <a:round/>
            </a:ln>
          </p:spPr>
          <p:txBody>
            <a:bodyPr/>
            <a:lstStyle/>
            <a:p>
              <a:pPr>
                <a:defRPr/>
              </a:pPr>
              <a:endParaRPr lang="zh-CN" altLang="en-US"/>
            </a:p>
          </p:txBody>
        </p:sp>
        <p:sp>
          <p:nvSpPr>
            <p:cNvPr id="4" name="任意多边形: 形状 9"/>
            <p:cNvSpPr/>
            <p:nvPr/>
          </p:nvSpPr>
          <p:spPr bwMode="auto">
            <a:xfrm>
              <a:off x="0" y="5124125"/>
              <a:ext cx="11811000" cy="1835515"/>
            </a:xfrm>
            <a:custGeom>
              <a:avLst/>
              <a:gdLst>
                <a:gd name="connsiteX0" fmla="*/ 11811000 w 11811000"/>
                <a:gd name="connsiteY0" fmla="*/ 0 h 1852788"/>
                <a:gd name="connsiteX1" fmla="*/ 156461 w 11811000"/>
                <a:gd name="connsiteY1" fmla="*/ 1836662 h 1852788"/>
                <a:gd name="connsiteX2" fmla="*/ 0 w 11811000"/>
                <a:gd name="connsiteY2" fmla="*/ 1826394 h 1852788"/>
                <a:gd name="connsiteX3" fmla="*/ 0 w 11811000"/>
                <a:gd name="connsiteY3" fmla="*/ 107330 h 1852788"/>
                <a:gd name="connsiteX4" fmla="*/ 118698 w 11811000"/>
                <a:gd name="connsiteY4" fmla="*/ 159825 h 1852788"/>
                <a:gd name="connsiteX5" fmla="*/ 6307957 w 11811000"/>
                <a:gd name="connsiteY5" fmla="*/ 588033 h 1852788"/>
                <a:gd name="connsiteX6" fmla="*/ 11811000 w 11811000"/>
                <a:gd name="connsiteY6" fmla="*/ 0 h 1852788"/>
                <a:gd name="connsiteX0-1" fmla="*/ 11811000 w 11811000"/>
                <a:gd name="connsiteY0-2" fmla="*/ 0 h 1835688"/>
                <a:gd name="connsiteX1-3" fmla="*/ 156461 w 11811000"/>
                <a:gd name="connsiteY1-4" fmla="*/ 1818970 h 1835688"/>
                <a:gd name="connsiteX2-5" fmla="*/ 0 w 11811000"/>
                <a:gd name="connsiteY2-6" fmla="*/ 1808702 h 1835688"/>
                <a:gd name="connsiteX3-7" fmla="*/ 0 w 11811000"/>
                <a:gd name="connsiteY3-8" fmla="*/ 89638 h 1835688"/>
                <a:gd name="connsiteX4-9" fmla="*/ 118698 w 11811000"/>
                <a:gd name="connsiteY4-10" fmla="*/ 142133 h 1835688"/>
                <a:gd name="connsiteX5-11" fmla="*/ 6307957 w 11811000"/>
                <a:gd name="connsiteY5-12" fmla="*/ 570341 h 1835688"/>
                <a:gd name="connsiteX6-13" fmla="*/ 11811000 w 11811000"/>
                <a:gd name="connsiteY6-14" fmla="*/ 0 h 18356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1811000" h="1835688">
                  <a:moveTo>
                    <a:pt x="11811000" y="0"/>
                  </a:moveTo>
                  <a:cubicBezTo>
                    <a:pt x="7154037" y="1635314"/>
                    <a:pt x="1919424" y="1914879"/>
                    <a:pt x="156461" y="1818970"/>
                  </a:cubicBezTo>
                  <a:lnTo>
                    <a:pt x="0" y="1808702"/>
                  </a:lnTo>
                  <a:lnTo>
                    <a:pt x="0" y="89638"/>
                  </a:lnTo>
                  <a:lnTo>
                    <a:pt x="118698" y="142133"/>
                  </a:lnTo>
                  <a:cubicBezTo>
                    <a:pt x="1363171" y="603258"/>
                    <a:pt x="4446118" y="579829"/>
                    <a:pt x="6307957" y="570341"/>
                  </a:cubicBezTo>
                  <a:cubicBezTo>
                    <a:pt x="8293920" y="560222"/>
                    <a:pt x="10588233" y="176410"/>
                    <a:pt x="11811000" y="0"/>
                  </a:cubicBezTo>
                  <a:close/>
                </a:path>
              </a:pathLst>
            </a:custGeom>
            <a:solidFill>
              <a:srgbClr val="19BCF3">
                <a:alpha val="23000"/>
              </a:srgbClr>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8" name="组合 17"/>
          <p:cNvGrpSpPr/>
          <p:nvPr/>
        </p:nvGrpSpPr>
        <p:grpSpPr>
          <a:xfrm>
            <a:off x="1865022" y="748894"/>
            <a:ext cx="8461956" cy="1422246"/>
            <a:chOff x="2724222" y="1066070"/>
            <a:chExt cx="8461956" cy="1422246"/>
          </a:xfrm>
        </p:grpSpPr>
        <p:grpSp>
          <p:nvGrpSpPr>
            <p:cNvPr id="17" name="组合 16"/>
            <p:cNvGrpSpPr/>
            <p:nvPr/>
          </p:nvGrpSpPr>
          <p:grpSpPr>
            <a:xfrm>
              <a:off x="2724222" y="1066070"/>
              <a:ext cx="1787726" cy="1422246"/>
              <a:chOff x="2653102" y="1682238"/>
              <a:chExt cx="1787726" cy="1422246"/>
            </a:xfrm>
          </p:grpSpPr>
          <p:sp>
            <p:nvSpPr>
              <p:cNvPr id="6" name="文本框 5"/>
              <p:cNvSpPr txBox="1"/>
              <p:nvPr/>
            </p:nvSpPr>
            <p:spPr>
              <a:xfrm>
                <a:off x="2653102" y="2250719"/>
                <a:ext cx="861623" cy="769441"/>
              </a:xfrm>
              <a:prstGeom prst="rect">
                <a:avLst/>
              </a:prstGeom>
              <a:noFill/>
            </p:spPr>
            <p:txBody>
              <a:bodyPr wrap="square">
                <a:spAutoFit/>
              </a:bodyPr>
              <a:lstStyle>
                <a:defPPr>
                  <a:defRPr lang="zh-CN"/>
                </a:defPPr>
                <a:lvl1pPr algn="just">
                  <a:defRPr sz="4000" b="1" spc="300">
                    <a:solidFill>
                      <a:srgbClr val="284B90"/>
                    </a:solidFill>
                  </a:defRPr>
                </a:lvl1pPr>
              </a:lstStyle>
              <a:p>
                <a:r>
                  <a:rPr lang="zh-CN" altLang="en-US" sz="4400" dirty="0"/>
                  <a:t>篇</a:t>
                </a:r>
              </a:p>
            </p:txBody>
          </p:sp>
          <p:sp>
            <p:nvSpPr>
              <p:cNvPr id="15" name="文本框 14"/>
              <p:cNvSpPr txBox="1"/>
              <p:nvPr/>
            </p:nvSpPr>
            <p:spPr>
              <a:xfrm>
                <a:off x="2974390" y="1682238"/>
                <a:ext cx="1060998" cy="769441"/>
              </a:xfrm>
              <a:prstGeom prst="rect">
                <a:avLst/>
              </a:prstGeom>
              <a:noFill/>
            </p:spPr>
            <p:txBody>
              <a:bodyPr wrap="square">
                <a:spAutoFit/>
              </a:bodyPr>
              <a:lstStyle>
                <a:defPPr>
                  <a:defRPr lang="zh-CN"/>
                </a:defPPr>
                <a:lvl1pPr algn="just">
                  <a:defRPr sz="4000" b="1" spc="300">
                    <a:solidFill>
                      <a:srgbClr val="284B90"/>
                    </a:solidFill>
                  </a:defRPr>
                </a:lvl1pPr>
              </a:lstStyle>
              <a:p>
                <a:pPr algn="ctr"/>
                <a:r>
                  <a:rPr lang="zh-CN" altLang="en-US" sz="4400" dirty="0"/>
                  <a:t>上</a:t>
                </a:r>
              </a:p>
            </p:txBody>
          </p:sp>
          <p:sp>
            <p:nvSpPr>
              <p:cNvPr id="16" name="任意多边形: 形状 15"/>
              <p:cNvSpPr/>
              <p:nvPr/>
            </p:nvSpPr>
            <p:spPr>
              <a:xfrm>
                <a:off x="2909208" y="1892904"/>
                <a:ext cx="1531620" cy="1211580"/>
              </a:xfrm>
              <a:custGeom>
                <a:avLst/>
                <a:gdLst>
                  <a:gd name="connsiteX0" fmla="*/ 975360 w 1531620"/>
                  <a:gd name="connsiteY0" fmla="*/ 0 h 1211580"/>
                  <a:gd name="connsiteX1" fmla="*/ 0 w 1531620"/>
                  <a:gd name="connsiteY1" fmla="*/ 1211580 h 1211580"/>
                  <a:gd name="connsiteX2" fmla="*/ 1524000 w 1531620"/>
                  <a:gd name="connsiteY2" fmla="*/ 1211580 h 1211580"/>
                  <a:gd name="connsiteX3" fmla="*/ 1531620 w 1531620"/>
                  <a:gd name="connsiteY3" fmla="*/ 7620 h 1211580"/>
                  <a:gd name="connsiteX4" fmla="*/ 975360 w 1531620"/>
                  <a:gd name="connsiteY4" fmla="*/ 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1620" h="1211580">
                    <a:moveTo>
                      <a:pt x="975360" y="0"/>
                    </a:moveTo>
                    <a:lnTo>
                      <a:pt x="0" y="1211580"/>
                    </a:lnTo>
                    <a:lnTo>
                      <a:pt x="1524000" y="1211580"/>
                    </a:lnTo>
                    <a:lnTo>
                      <a:pt x="1531620" y="7620"/>
                    </a:lnTo>
                    <a:lnTo>
                      <a:pt x="9753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H="1">
                <a:off x="2909208" y="1914312"/>
                <a:ext cx="972459" cy="1190172"/>
              </a:xfrm>
              <a:prstGeom prst="line">
                <a:avLst/>
              </a:prstGeom>
              <a:ln w="25400">
                <a:solidFill>
                  <a:srgbClr val="284B90"/>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3841951" y="1589688"/>
              <a:ext cx="7344227" cy="706755"/>
            </a:xfrm>
            <a:prstGeom prst="rect">
              <a:avLst/>
            </a:prstGeom>
            <a:noFill/>
          </p:spPr>
          <p:txBody>
            <a:bodyPr wrap="square">
              <a:spAutoFit/>
            </a:bodyPr>
            <a:lstStyle/>
            <a:p>
              <a:pPr algn="just"/>
              <a:r>
                <a:rPr lang="zh-CN" altLang="en-US" sz="4000" b="1" spc="300" dirty="0">
                  <a:solidFill>
                    <a:schemeClr val="tx1">
                      <a:lumMod val="95000"/>
                      <a:lumOff val="5000"/>
                    </a:schemeClr>
                  </a:solidFill>
                </a:rPr>
                <a:t>现代财政制度与我市财政形势</a:t>
              </a:r>
            </a:p>
          </p:txBody>
        </p:sp>
      </p:grpSp>
      <p:sp>
        <p:nvSpPr>
          <p:cNvPr id="20" name="文本框 19"/>
          <p:cNvSpPr txBox="1"/>
          <p:nvPr/>
        </p:nvSpPr>
        <p:spPr>
          <a:xfrm>
            <a:off x="3985751" y="2640651"/>
            <a:ext cx="5013869" cy="491490"/>
          </a:xfrm>
          <a:prstGeom prst="rect">
            <a:avLst/>
          </a:prstGeom>
          <a:noFill/>
        </p:spPr>
        <p:txBody>
          <a:bodyPr wrap="square">
            <a:spAutoFit/>
          </a:bodyPr>
          <a:lstStyle/>
          <a:p>
            <a:r>
              <a:rPr lang="zh-CN" altLang="en-US" sz="2600" b="1" dirty="0">
                <a:solidFill>
                  <a:srgbClr val="284B90"/>
                </a:solidFill>
              </a:rPr>
              <a:t>第</a:t>
            </a:r>
            <a:r>
              <a:rPr lang="zh-CN" altLang="en-US" sz="2600" b="1">
                <a:solidFill>
                  <a:srgbClr val="284B90"/>
                </a:solidFill>
              </a:rPr>
              <a:t>一部分   四</a:t>
            </a:r>
            <a:r>
              <a:rPr lang="zh-CN" altLang="en-US" sz="2600" b="1" dirty="0">
                <a:solidFill>
                  <a:srgbClr val="284B90"/>
                </a:solidFill>
              </a:rPr>
              <a:t>本预算及财政体制</a:t>
            </a:r>
          </a:p>
        </p:txBody>
      </p:sp>
      <p:grpSp>
        <p:nvGrpSpPr>
          <p:cNvPr id="21" name="组合 20"/>
          <p:cNvGrpSpPr/>
          <p:nvPr/>
        </p:nvGrpSpPr>
        <p:grpSpPr>
          <a:xfrm>
            <a:off x="3680998" y="2797875"/>
            <a:ext cx="199458" cy="177994"/>
            <a:chOff x="4064440" y="1928816"/>
            <a:chExt cx="199458" cy="177994"/>
          </a:xfrm>
        </p:grpSpPr>
        <p:sp>
          <p:nvSpPr>
            <p:cNvPr id="22" name="等腰三角形 21"/>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flipH="1">
            <a:off x="8686800" y="2797875"/>
            <a:ext cx="199458" cy="177994"/>
            <a:chOff x="4064440" y="1928816"/>
            <a:chExt cx="199458" cy="177994"/>
          </a:xfrm>
        </p:grpSpPr>
        <p:sp>
          <p:nvSpPr>
            <p:cNvPr id="30" name="等腰三角形 29"/>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3985751" y="3354391"/>
            <a:ext cx="4854490" cy="492443"/>
          </a:xfrm>
          <a:prstGeom prst="rect">
            <a:avLst/>
          </a:prstGeom>
          <a:noFill/>
        </p:spPr>
        <p:txBody>
          <a:bodyPr wrap="square">
            <a:spAutoFit/>
          </a:bodyPr>
          <a:lstStyle/>
          <a:p>
            <a:r>
              <a:rPr lang="zh-CN" altLang="en-US" sz="2600" dirty="0">
                <a:solidFill>
                  <a:srgbClr val="284B90"/>
                </a:solidFill>
              </a:rPr>
              <a:t>第二部分   经济与财政形势分析</a:t>
            </a:r>
          </a:p>
        </p:txBody>
      </p:sp>
      <p:grpSp>
        <p:nvGrpSpPr>
          <p:cNvPr id="9" name="组合 8"/>
          <p:cNvGrpSpPr/>
          <p:nvPr/>
        </p:nvGrpSpPr>
        <p:grpSpPr>
          <a:xfrm>
            <a:off x="3680999" y="3511615"/>
            <a:ext cx="199458" cy="177994"/>
            <a:chOff x="4064440" y="1928816"/>
            <a:chExt cx="199458" cy="177994"/>
          </a:xfrm>
        </p:grpSpPr>
        <p:sp>
          <p:nvSpPr>
            <p:cNvPr id="11" name="等腰三角形 10"/>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flipH="1">
            <a:off x="8686800" y="3511615"/>
            <a:ext cx="199458" cy="177994"/>
            <a:chOff x="4064440" y="1928816"/>
            <a:chExt cx="199458" cy="177994"/>
          </a:xfrm>
        </p:grpSpPr>
        <p:sp>
          <p:nvSpPr>
            <p:cNvPr id="19" name="等腰三角形 18"/>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t="21397" b="16747"/>
          <a:stretch>
            <a:fillRect/>
          </a:stretch>
        </p:blipFill>
        <p:spPr>
          <a:xfrm>
            <a:off x="0" y="2104570"/>
            <a:ext cx="12192000" cy="4753429"/>
          </a:xfrm>
          <a:prstGeom prst="rect">
            <a:avLst/>
          </a:prstGeom>
        </p:spPr>
      </p:pic>
      <p:sp>
        <p:nvSpPr>
          <p:cNvPr id="29" name="矩形 28"/>
          <p:cNvSpPr/>
          <p:nvPr/>
        </p:nvSpPr>
        <p:spPr>
          <a:xfrm>
            <a:off x="0" y="1610332"/>
            <a:ext cx="12192000" cy="5247667"/>
          </a:xfrm>
          <a:prstGeom prst="rect">
            <a:avLst/>
          </a:prstGeom>
          <a:gradFill flip="none" rotWithShape="1">
            <a:gsLst>
              <a:gs pos="31000">
                <a:srgbClr val="FFFFFF"/>
              </a:gs>
              <a:gs pos="0">
                <a:schemeClr val="bg1"/>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7561217" cy="461665"/>
            </a:xfrm>
            <a:prstGeom prst="rect">
              <a:avLst/>
            </a:prstGeom>
            <a:noFill/>
          </p:spPr>
          <p:txBody>
            <a:bodyPr wrap="square">
              <a:spAutoFit/>
            </a:bodyPr>
            <a:lstStyle/>
            <a:p>
              <a:r>
                <a:rPr lang="zh-CN" altLang="en-US" sz="2400" b="1">
                  <a:solidFill>
                    <a:srgbClr val="284B90"/>
                  </a:solidFill>
                  <a:cs typeface="+mn-ea"/>
                  <a:sym typeface="+mn-lt"/>
                </a:rPr>
                <a:t>一、用好政府专项债券资金</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78" name="组合 77"/>
          <p:cNvGrpSpPr/>
          <p:nvPr/>
        </p:nvGrpSpPr>
        <p:grpSpPr>
          <a:xfrm>
            <a:off x="653341" y="1814020"/>
            <a:ext cx="5505393" cy="552546"/>
            <a:chOff x="380998" y="1974754"/>
            <a:chExt cx="5505393" cy="552546"/>
          </a:xfrm>
        </p:grpSpPr>
        <p:sp>
          <p:nvSpPr>
            <p:cNvPr id="79" name="箭头: 五边形 78"/>
            <p:cNvSpPr/>
            <p:nvPr/>
          </p:nvSpPr>
          <p:spPr bwMode="auto">
            <a:xfrm>
              <a:off x="380998" y="1974754"/>
              <a:ext cx="4529489" cy="552546"/>
            </a:xfrm>
            <a:prstGeom prst="homePlat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b="1" dirty="0">
                <a:solidFill>
                  <a:srgbClr val="0070C0"/>
                </a:solidFill>
                <a:latin typeface="等线" panose="02010600030101010101" charset="-122"/>
                <a:ea typeface="微软雅黑" panose="020B0503020204020204" charset="-122"/>
              </a:endParaRPr>
            </a:p>
          </p:txBody>
        </p:sp>
        <p:sp>
          <p:nvSpPr>
            <p:cNvPr id="80" name="矩形 79"/>
            <p:cNvSpPr/>
            <p:nvPr/>
          </p:nvSpPr>
          <p:spPr>
            <a:xfrm>
              <a:off x="529205" y="1974754"/>
              <a:ext cx="69102" cy="552546"/>
            </a:xfrm>
            <a:prstGeom prst="rect">
              <a:avLst/>
            </a:pr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1" name="文本框 80"/>
            <p:cNvSpPr txBox="1"/>
            <p:nvPr/>
          </p:nvSpPr>
          <p:spPr>
            <a:xfrm>
              <a:off x="584605" y="2009457"/>
              <a:ext cx="5301786" cy="460375"/>
            </a:xfrm>
            <a:prstGeom prst="rect">
              <a:avLst/>
            </a:prstGeom>
            <a:noFill/>
          </p:spPr>
          <p:txBody>
            <a:bodyPr wrap="square">
              <a:spAutoFit/>
            </a:bodyPr>
            <a:lstStyle>
              <a:defPPr>
                <a:defRPr lang="zh-CN"/>
              </a:defPPr>
              <a:lvl1pPr>
                <a:defRPr sz="2400"/>
              </a:lvl1pPr>
            </a:lstStyle>
            <a:p>
              <a:r>
                <a:rPr lang="zh-CN" altLang="en-US" b="1">
                  <a:solidFill>
                    <a:schemeClr val="bg1"/>
                  </a:solidFill>
                  <a:effectLst>
                    <a:outerShdw blurRad="50800" dist="38100" dir="2700000" algn="tl" rotWithShape="0">
                      <a:prstClr val="black">
                        <a:alpha val="40000"/>
                      </a:prstClr>
                    </a:outerShdw>
                  </a:effectLst>
                </a:rPr>
                <a:t>“快”，就是工作节奏要快</a:t>
              </a:r>
            </a:p>
          </p:txBody>
        </p:sp>
      </p:grpSp>
      <p:sp>
        <p:nvSpPr>
          <p:cNvPr id="27" name="文本框 26"/>
          <p:cNvSpPr txBox="1"/>
          <p:nvPr/>
        </p:nvSpPr>
        <p:spPr>
          <a:xfrm>
            <a:off x="847725" y="2656365"/>
            <a:ext cx="10496550" cy="1568450"/>
          </a:xfrm>
          <a:prstGeom prst="rect">
            <a:avLst/>
          </a:prstGeom>
          <a:noFill/>
        </p:spPr>
        <p:txBody>
          <a:bodyPr wrap="square">
            <a:spAutoFit/>
          </a:bodyPr>
          <a:lstStyle/>
          <a:p>
            <a:pPr algn="just">
              <a:lnSpc>
                <a:spcPct val="200000"/>
              </a:lnSpc>
              <a:spcAft>
                <a:spcPts val="1800"/>
              </a:spcAft>
              <a:buClr>
                <a:srgbClr val="1E77EC"/>
              </a:buClr>
            </a:pPr>
            <a:r>
              <a:rPr lang="zh-CN" altLang="zh-CN" sz="2400" b="1">
                <a:solidFill>
                  <a:srgbClr val="115EC5"/>
                </a:solidFill>
              </a:rPr>
              <a:t>加快资金使用</a:t>
            </a:r>
            <a:r>
              <a:rPr lang="zh-CN" altLang="zh-CN" sz="2400"/>
              <a:t>，主管部门和项目单位加快支出进度，迅速形成实物工作量，坚决避免资金沉淀闲置。</a:t>
            </a:r>
            <a:endParaRPr lang="zh-CN" altLang="zh-CN" sz="2400" dirty="0"/>
          </a:p>
        </p:txBody>
      </p:sp>
      <p:grpSp>
        <p:nvGrpSpPr>
          <p:cNvPr id="26" name="组合 25"/>
          <p:cNvGrpSpPr/>
          <p:nvPr/>
        </p:nvGrpSpPr>
        <p:grpSpPr>
          <a:xfrm>
            <a:off x="591696" y="1016684"/>
            <a:ext cx="5674589" cy="508519"/>
            <a:chOff x="525021" y="1016684"/>
            <a:chExt cx="5674589" cy="508519"/>
          </a:xfrm>
        </p:grpSpPr>
        <p:grpSp>
          <p:nvGrpSpPr>
            <p:cNvPr id="30" name="组合 29"/>
            <p:cNvGrpSpPr/>
            <p:nvPr/>
          </p:nvGrpSpPr>
          <p:grpSpPr>
            <a:xfrm>
              <a:off x="525021" y="1181101"/>
              <a:ext cx="311718" cy="179686"/>
              <a:chOff x="850900" y="671681"/>
              <a:chExt cx="622467" cy="358815"/>
            </a:xfrm>
          </p:grpSpPr>
          <p:sp>
            <p:nvSpPr>
              <p:cNvPr id="33" name="椭圆 32"/>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34" name="椭圆 33"/>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31" name="矩形: 圆角 30"/>
            <p:cNvSpPr/>
            <p:nvPr/>
          </p:nvSpPr>
          <p:spPr>
            <a:xfrm>
              <a:off x="982719" y="1016684"/>
              <a:ext cx="4993597"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32" name="文本框 31"/>
            <p:cNvSpPr txBox="1"/>
            <p:nvPr/>
          </p:nvSpPr>
          <p:spPr>
            <a:xfrm>
              <a:off x="1002480" y="1040111"/>
              <a:ext cx="5197130" cy="460375"/>
            </a:xfrm>
            <a:prstGeom prst="rect">
              <a:avLst/>
            </a:prstGeom>
            <a:noFill/>
          </p:spPr>
          <p:txBody>
            <a:bodyPr wrap="square">
              <a:spAutoFit/>
            </a:bodyPr>
            <a:lstStyle/>
            <a:p>
              <a:r>
                <a:rPr lang="zh-CN" altLang="en-US" sz="2400" b="1">
                  <a:cs typeface="+mn-ea"/>
                  <a:sym typeface="+mn-lt"/>
                </a:rPr>
                <a:t>（三）“早快准严”用好专项债券</a:t>
              </a: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41"/>
          <p:cNvSpPr/>
          <p:nvPr/>
        </p:nvSpPr>
        <p:spPr bwMode="auto">
          <a:xfrm>
            <a:off x="653341" y="5543205"/>
            <a:ext cx="10885317" cy="679727"/>
          </a:xfrm>
          <a:prstGeom prst="roundRect">
            <a:avLst>
              <a:gd name="adj" fmla="val 1284"/>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mn-lt"/>
              <a:cs typeface="+mn-ea"/>
              <a:sym typeface="+mn-lt"/>
            </a:endParaRPr>
          </a:p>
        </p:txBody>
      </p:sp>
      <p:sp>
        <p:nvSpPr>
          <p:cNvPr id="41" name="矩形 40"/>
          <p:cNvSpPr/>
          <p:nvPr/>
        </p:nvSpPr>
        <p:spPr>
          <a:xfrm>
            <a:off x="653342" y="2397344"/>
            <a:ext cx="10885317" cy="2984550"/>
          </a:xfrm>
          <a:prstGeom prst="rect">
            <a:avLst/>
          </a:prstGeom>
          <a:gradFill flip="none" rotWithShape="1">
            <a:gsLst>
              <a:gs pos="97000">
                <a:srgbClr val="D5E5FB">
                  <a:alpha val="48000"/>
                </a:srgbClr>
              </a:gs>
              <a:gs pos="1000">
                <a:srgbClr val="D5E5FB">
                  <a:alpha val="0"/>
                </a:srgbClr>
              </a:gs>
            </a:gsLst>
            <a:lin ang="5400000" scaled="1"/>
            <a:tileRect/>
          </a:gradFill>
          <a:ln>
            <a:gradFill flip="none" rotWithShape="1">
              <a:gsLst>
                <a:gs pos="0">
                  <a:srgbClr val="115EC5">
                    <a:alpha val="0"/>
                  </a:srgbClr>
                </a:gs>
                <a:gs pos="100000">
                  <a:srgbClr val="115E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7561217" cy="461665"/>
            </a:xfrm>
            <a:prstGeom prst="rect">
              <a:avLst/>
            </a:prstGeom>
            <a:noFill/>
          </p:spPr>
          <p:txBody>
            <a:bodyPr wrap="square">
              <a:spAutoFit/>
            </a:bodyPr>
            <a:lstStyle/>
            <a:p>
              <a:r>
                <a:rPr lang="zh-CN" altLang="en-US" sz="2400" b="1">
                  <a:solidFill>
                    <a:srgbClr val="284B90"/>
                  </a:solidFill>
                  <a:cs typeface="+mn-ea"/>
                  <a:sym typeface="+mn-lt"/>
                </a:rPr>
                <a:t>一、用好政府专项债券资金</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78" name="组合 77"/>
          <p:cNvGrpSpPr/>
          <p:nvPr/>
        </p:nvGrpSpPr>
        <p:grpSpPr>
          <a:xfrm>
            <a:off x="653341" y="1814020"/>
            <a:ext cx="5505393" cy="552546"/>
            <a:chOff x="380998" y="1974754"/>
            <a:chExt cx="5505393" cy="552546"/>
          </a:xfrm>
        </p:grpSpPr>
        <p:sp>
          <p:nvSpPr>
            <p:cNvPr id="79" name="箭头: 五边形 78"/>
            <p:cNvSpPr/>
            <p:nvPr/>
          </p:nvSpPr>
          <p:spPr bwMode="auto">
            <a:xfrm>
              <a:off x="380998" y="1974754"/>
              <a:ext cx="4529489" cy="552546"/>
            </a:xfrm>
            <a:prstGeom prst="homePlat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b="1" dirty="0">
                <a:solidFill>
                  <a:srgbClr val="0070C0"/>
                </a:solidFill>
                <a:latin typeface="等线" panose="02010600030101010101" charset="-122"/>
                <a:ea typeface="微软雅黑" panose="020B0503020204020204" charset="-122"/>
              </a:endParaRPr>
            </a:p>
          </p:txBody>
        </p:sp>
        <p:sp>
          <p:nvSpPr>
            <p:cNvPr id="80" name="矩形 79"/>
            <p:cNvSpPr/>
            <p:nvPr/>
          </p:nvSpPr>
          <p:spPr>
            <a:xfrm>
              <a:off x="529205" y="1974754"/>
              <a:ext cx="69102" cy="552546"/>
            </a:xfrm>
            <a:prstGeom prst="rect">
              <a:avLst/>
            </a:pr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1" name="文本框 80"/>
            <p:cNvSpPr txBox="1"/>
            <p:nvPr/>
          </p:nvSpPr>
          <p:spPr>
            <a:xfrm>
              <a:off x="584605" y="2009457"/>
              <a:ext cx="5301786" cy="460375"/>
            </a:xfrm>
            <a:prstGeom prst="rect">
              <a:avLst/>
            </a:prstGeom>
            <a:noFill/>
          </p:spPr>
          <p:txBody>
            <a:bodyPr wrap="square">
              <a:spAutoFit/>
            </a:bodyPr>
            <a:lstStyle>
              <a:defPPr>
                <a:defRPr lang="zh-CN"/>
              </a:defPPr>
              <a:lvl1pPr>
                <a:defRPr sz="2400"/>
              </a:lvl1pPr>
            </a:lstStyle>
            <a:p>
              <a:r>
                <a:rPr lang="zh-CN" altLang="en-US" b="1">
                  <a:solidFill>
                    <a:schemeClr val="bg1"/>
                  </a:solidFill>
                  <a:effectLst>
                    <a:outerShdw blurRad="50800" dist="38100" dir="2700000" algn="tl" rotWithShape="0">
                      <a:prstClr val="black">
                        <a:alpha val="40000"/>
                      </a:prstClr>
                    </a:outerShdw>
                  </a:effectLst>
                </a:rPr>
                <a:t>“准”，就是项目安排要准</a:t>
              </a:r>
            </a:p>
          </p:txBody>
        </p:sp>
      </p:grpSp>
      <p:sp>
        <p:nvSpPr>
          <p:cNvPr id="27" name="文本框 26"/>
          <p:cNvSpPr txBox="1"/>
          <p:nvPr/>
        </p:nvSpPr>
        <p:spPr>
          <a:xfrm>
            <a:off x="899489" y="2536923"/>
            <a:ext cx="5753860" cy="540148"/>
          </a:xfrm>
          <a:prstGeom prst="rect">
            <a:avLst/>
          </a:prstGeom>
          <a:noFill/>
        </p:spPr>
        <p:txBody>
          <a:bodyPr wrap="square">
            <a:spAutoFit/>
          </a:bodyPr>
          <a:lstStyle/>
          <a:p>
            <a:pPr algn="just">
              <a:lnSpc>
                <a:spcPct val="150000"/>
              </a:lnSpc>
              <a:spcAft>
                <a:spcPts val="1800"/>
              </a:spcAft>
              <a:buClr>
                <a:srgbClr val="1E77EC"/>
              </a:buClr>
            </a:pPr>
            <a:r>
              <a:rPr lang="zh-CN" altLang="en-US" sz="2200" b="1">
                <a:solidFill>
                  <a:srgbClr val="115EC5"/>
                </a:solidFill>
              </a:rPr>
              <a:t>专项债券资金安排体现“三个优先”：</a:t>
            </a:r>
            <a:endParaRPr lang="zh-CN" altLang="zh-CN" sz="2200" dirty="0"/>
          </a:p>
        </p:txBody>
      </p:sp>
      <p:grpSp>
        <p:nvGrpSpPr>
          <p:cNvPr id="21" name="组合 20"/>
          <p:cNvGrpSpPr/>
          <p:nvPr/>
        </p:nvGrpSpPr>
        <p:grpSpPr>
          <a:xfrm>
            <a:off x="1358761" y="3248878"/>
            <a:ext cx="7281552" cy="470263"/>
            <a:chOff x="757870" y="3230880"/>
            <a:chExt cx="7281552" cy="470263"/>
          </a:xfrm>
        </p:grpSpPr>
        <p:sp>
          <p:nvSpPr>
            <p:cNvPr id="2" name="椭圆 1"/>
            <p:cNvSpPr/>
            <p:nvPr/>
          </p:nvSpPr>
          <p:spPr>
            <a:xfrm>
              <a:off x="757870" y="3230880"/>
              <a:ext cx="470263" cy="470263"/>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a:t>优</a:t>
              </a:r>
            </a:p>
          </p:txBody>
        </p:sp>
        <p:sp>
          <p:nvSpPr>
            <p:cNvPr id="30" name="椭圆 29"/>
            <p:cNvSpPr/>
            <p:nvPr/>
          </p:nvSpPr>
          <p:spPr>
            <a:xfrm>
              <a:off x="1350646" y="3230880"/>
              <a:ext cx="470263" cy="470263"/>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a:t>先</a:t>
              </a:r>
            </a:p>
          </p:txBody>
        </p:sp>
        <p:sp>
          <p:nvSpPr>
            <p:cNvPr id="31" name="文本框 30"/>
            <p:cNvSpPr txBox="1"/>
            <p:nvPr/>
          </p:nvSpPr>
          <p:spPr>
            <a:xfrm>
              <a:off x="1943422" y="3246511"/>
              <a:ext cx="6096000" cy="429895"/>
            </a:xfrm>
            <a:prstGeom prst="rect">
              <a:avLst/>
            </a:prstGeom>
            <a:noFill/>
          </p:spPr>
          <p:txBody>
            <a:bodyPr wrap="square">
              <a:spAutoFit/>
            </a:bodyPr>
            <a:lstStyle/>
            <a:p>
              <a:r>
                <a:rPr lang="zh-CN" altLang="zh-CN" sz="2200"/>
                <a:t>安排疫情防控、“七网”等重大急需项目</a:t>
              </a:r>
              <a:endParaRPr lang="zh-CN" altLang="en-US" sz="2200"/>
            </a:p>
          </p:txBody>
        </p:sp>
      </p:grpSp>
      <p:grpSp>
        <p:nvGrpSpPr>
          <p:cNvPr id="32" name="组合 31"/>
          <p:cNvGrpSpPr/>
          <p:nvPr/>
        </p:nvGrpSpPr>
        <p:grpSpPr>
          <a:xfrm>
            <a:off x="1358761" y="3958336"/>
            <a:ext cx="7281552" cy="470263"/>
            <a:chOff x="757870" y="3230880"/>
            <a:chExt cx="7281552" cy="470263"/>
          </a:xfrm>
        </p:grpSpPr>
        <p:sp>
          <p:nvSpPr>
            <p:cNvPr id="33" name="椭圆 32"/>
            <p:cNvSpPr/>
            <p:nvPr/>
          </p:nvSpPr>
          <p:spPr>
            <a:xfrm>
              <a:off x="757870" y="3230880"/>
              <a:ext cx="470263" cy="470263"/>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a:t>优</a:t>
              </a:r>
            </a:p>
          </p:txBody>
        </p:sp>
        <p:sp>
          <p:nvSpPr>
            <p:cNvPr id="34" name="椭圆 33"/>
            <p:cNvSpPr/>
            <p:nvPr/>
          </p:nvSpPr>
          <p:spPr>
            <a:xfrm>
              <a:off x="1350646" y="3230880"/>
              <a:ext cx="470263" cy="470263"/>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a:t>先</a:t>
              </a:r>
            </a:p>
          </p:txBody>
        </p:sp>
        <p:sp>
          <p:nvSpPr>
            <p:cNvPr id="35" name="文本框 34"/>
            <p:cNvSpPr txBox="1"/>
            <p:nvPr/>
          </p:nvSpPr>
          <p:spPr>
            <a:xfrm>
              <a:off x="1943422" y="3246511"/>
              <a:ext cx="6096000" cy="429895"/>
            </a:xfrm>
            <a:prstGeom prst="rect">
              <a:avLst/>
            </a:prstGeom>
            <a:noFill/>
          </p:spPr>
          <p:txBody>
            <a:bodyPr wrap="square">
              <a:spAutoFit/>
            </a:bodyPr>
            <a:lstStyle/>
            <a:p>
              <a:r>
                <a:rPr lang="zh-CN" altLang="en-US" sz="2200"/>
                <a:t>安排在建、续建项目</a:t>
              </a:r>
            </a:p>
          </p:txBody>
        </p:sp>
      </p:grpSp>
      <p:grpSp>
        <p:nvGrpSpPr>
          <p:cNvPr id="36" name="组合 35"/>
          <p:cNvGrpSpPr/>
          <p:nvPr/>
        </p:nvGrpSpPr>
        <p:grpSpPr>
          <a:xfrm>
            <a:off x="1358761" y="4667795"/>
            <a:ext cx="7281552" cy="470263"/>
            <a:chOff x="757870" y="3230880"/>
            <a:chExt cx="7281552" cy="470263"/>
          </a:xfrm>
        </p:grpSpPr>
        <p:sp>
          <p:nvSpPr>
            <p:cNvPr id="37" name="椭圆 36"/>
            <p:cNvSpPr/>
            <p:nvPr/>
          </p:nvSpPr>
          <p:spPr>
            <a:xfrm>
              <a:off x="757870" y="3230880"/>
              <a:ext cx="470263" cy="470263"/>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a:t>优</a:t>
              </a:r>
            </a:p>
          </p:txBody>
        </p:sp>
        <p:sp>
          <p:nvSpPr>
            <p:cNvPr id="38" name="椭圆 37"/>
            <p:cNvSpPr/>
            <p:nvPr/>
          </p:nvSpPr>
          <p:spPr>
            <a:xfrm>
              <a:off x="1350646" y="3230880"/>
              <a:ext cx="470263" cy="470263"/>
            </a:xfrm>
            <a:prstGeom prst="ellips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a:t>先</a:t>
              </a:r>
            </a:p>
          </p:txBody>
        </p:sp>
        <p:sp>
          <p:nvSpPr>
            <p:cNvPr id="39" name="文本框 38"/>
            <p:cNvSpPr txBox="1"/>
            <p:nvPr/>
          </p:nvSpPr>
          <p:spPr>
            <a:xfrm>
              <a:off x="1943422" y="3246511"/>
              <a:ext cx="6096000" cy="429895"/>
            </a:xfrm>
            <a:prstGeom prst="rect">
              <a:avLst/>
            </a:prstGeom>
            <a:noFill/>
          </p:spPr>
          <p:txBody>
            <a:bodyPr wrap="square">
              <a:spAutoFit/>
            </a:bodyPr>
            <a:lstStyle/>
            <a:p>
              <a:r>
                <a:rPr lang="zh-CN" altLang="en-US" sz="2200"/>
                <a:t>支持前期手续完备、能够即发即用的项目</a:t>
              </a:r>
            </a:p>
          </p:txBody>
        </p:sp>
      </p:grpSp>
      <p:sp>
        <p:nvSpPr>
          <p:cNvPr id="40" name="文本框 39"/>
          <p:cNvSpPr txBox="1"/>
          <p:nvPr/>
        </p:nvSpPr>
        <p:spPr>
          <a:xfrm>
            <a:off x="1193073" y="5667625"/>
            <a:ext cx="9805852" cy="429895"/>
          </a:xfrm>
          <a:prstGeom prst="rect">
            <a:avLst/>
          </a:prstGeom>
          <a:noFill/>
        </p:spPr>
        <p:txBody>
          <a:bodyPr wrap="square">
            <a:spAutoFit/>
          </a:bodyPr>
          <a:lstStyle/>
          <a:p>
            <a:pPr algn="ctr"/>
            <a:r>
              <a:rPr lang="en-US" altLang="zh-CN" sz="2200"/>
              <a:t>  </a:t>
            </a:r>
            <a:r>
              <a:rPr lang="zh-CN" altLang="zh-CN" sz="2200"/>
              <a:t>提高项目集中度，“</a:t>
            </a:r>
            <a:r>
              <a:rPr lang="zh-CN" altLang="zh-CN" sz="2200">
                <a:sym typeface="+mn-ea"/>
              </a:rPr>
              <a:t>不</a:t>
            </a:r>
            <a:r>
              <a:rPr lang="zh-CN" altLang="zh-CN" sz="2200"/>
              <a:t>撒胡椒面”，</a:t>
            </a:r>
            <a:r>
              <a:rPr lang="zh-CN" altLang="zh-CN" sz="2200" b="1">
                <a:solidFill>
                  <a:srgbClr val="115EC5"/>
                </a:solidFill>
              </a:rPr>
              <a:t>最大限度发挥债券效益</a:t>
            </a:r>
            <a:endParaRPr lang="zh-CN" altLang="en-US" sz="2200"/>
          </a:p>
        </p:txBody>
      </p:sp>
      <p:grpSp>
        <p:nvGrpSpPr>
          <p:cNvPr id="43" name="组合 42"/>
          <p:cNvGrpSpPr/>
          <p:nvPr/>
        </p:nvGrpSpPr>
        <p:grpSpPr>
          <a:xfrm>
            <a:off x="591696" y="1016684"/>
            <a:ext cx="5674589" cy="508519"/>
            <a:chOff x="525021" y="1016684"/>
            <a:chExt cx="5674589" cy="508519"/>
          </a:xfrm>
        </p:grpSpPr>
        <p:grpSp>
          <p:nvGrpSpPr>
            <p:cNvPr id="44" name="组合 43"/>
            <p:cNvGrpSpPr/>
            <p:nvPr/>
          </p:nvGrpSpPr>
          <p:grpSpPr>
            <a:xfrm>
              <a:off x="525021" y="1181101"/>
              <a:ext cx="311718" cy="179686"/>
              <a:chOff x="850900" y="671681"/>
              <a:chExt cx="622467" cy="358815"/>
            </a:xfrm>
          </p:grpSpPr>
          <p:sp>
            <p:nvSpPr>
              <p:cNvPr id="47" name="椭圆 46"/>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48" name="椭圆 47"/>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45" name="矩形: 圆角 44"/>
            <p:cNvSpPr/>
            <p:nvPr/>
          </p:nvSpPr>
          <p:spPr>
            <a:xfrm>
              <a:off x="982719" y="1016684"/>
              <a:ext cx="4993597"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46" name="文本框 45"/>
            <p:cNvSpPr txBox="1"/>
            <p:nvPr/>
          </p:nvSpPr>
          <p:spPr>
            <a:xfrm>
              <a:off x="1002480" y="1040111"/>
              <a:ext cx="5197130" cy="460375"/>
            </a:xfrm>
            <a:prstGeom prst="rect">
              <a:avLst/>
            </a:prstGeom>
            <a:noFill/>
          </p:spPr>
          <p:txBody>
            <a:bodyPr wrap="square">
              <a:spAutoFit/>
            </a:bodyPr>
            <a:lstStyle/>
            <a:p>
              <a:r>
                <a:rPr lang="zh-CN" altLang="en-US" sz="2400" b="1">
                  <a:cs typeface="+mn-ea"/>
                  <a:sym typeface="+mn-lt"/>
                </a:rPr>
                <a:t>（三）“早快准严”用好专项债券</a:t>
              </a: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圆角 43"/>
          <p:cNvSpPr/>
          <p:nvPr/>
        </p:nvSpPr>
        <p:spPr>
          <a:xfrm>
            <a:off x="6158734" y="2836667"/>
            <a:ext cx="5379926" cy="3221825"/>
          </a:xfrm>
          <a:prstGeom prst="roundRect">
            <a:avLst>
              <a:gd name="adj" fmla="val 0"/>
            </a:avLst>
          </a:prstGeom>
          <a:solidFill>
            <a:schemeClr val="bg1"/>
          </a:solidFill>
          <a:ln>
            <a:gradFill>
              <a:gsLst>
                <a:gs pos="0">
                  <a:schemeClr val="accent1">
                    <a:lumMod val="40000"/>
                    <a:lumOff val="60000"/>
                  </a:schemeClr>
                </a:gs>
                <a:gs pos="100000">
                  <a:srgbClr val="115E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微软雅黑" panose="020B0503020204020204" charset="-122"/>
              <a:cs typeface="+mn-cs"/>
            </a:endParaRPr>
          </a:p>
        </p:txBody>
      </p:sp>
      <p:pic>
        <p:nvPicPr>
          <p:cNvPr id="45" name="图片 44"/>
          <p:cNvPicPr>
            <a:picLocks noChangeAspect="1"/>
          </p:cNvPicPr>
          <p:nvPr/>
        </p:nvPicPr>
        <p:blipFill>
          <a:blip r:embed="rId2">
            <a:extLst>
              <a:ext uri="{28A0092B-C50C-407E-A947-70E740481C1C}">
                <a14:useLocalDpi xmlns:a14="http://schemas.microsoft.com/office/drawing/2010/main" val="0"/>
              </a:ext>
            </a:extLst>
          </a:blip>
          <a:srcRect l="3130" r="3130"/>
          <a:stretch>
            <a:fillRect/>
          </a:stretch>
        </p:blipFill>
        <p:spPr>
          <a:xfrm>
            <a:off x="653341" y="2838452"/>
            <a:ext cx="5436291" cy="3221829"/>
          </a:xfrm>
          <a:prstGeom prst="rect">
            <a:avLst/>
          </a:prstGeom>
        </p:spPr>
      </p:pic>
      <p:sp>
        <p:nvSpPr>
          <p:cNvPr id="46" name="文本框 45"/>
          <p:cNvSpPr txBox="1"/>
          <p:nvPr/>
        </p:nvSpPr>
        <p:spPr>
          <a:xfrm>
            <a:off x="6534626" y="2989517"/>
            <a:ext cx="4628142" cy="2306955"/>
          </a:xfrm>
          <a:prstGeom prst="rect">
            <a:avLst/>
          </a:prstGeom>
          <a:noFill/>
        </p:spPr>
        <p:txBody>
          <a:bodyPr wrap="square">
            <a:spAutoFit/>
          </a:bodyPr>
          <a:lstStyle/>
          <a:p>
            <a:pPr algn="just">
              <a:lnSpc>
                <a:spcPct val="150000"/>
              </a:lnSpc>
            </a:pPr>
            <a:r>
              <a:rPr lang="zh-CN" altLang="en-US" sz="2400"/>
              <a:t>财政部将在</a:t>
            </a:r>
            <a:r>
              <a:rPr lang="en-US" altLang="zh-CN" sz="2400"/>
              <a:t>7</a:t>
            </a:r>
            <a:r>
              <a:rPr lang="zh-CN" altLang="en-US" sz="2400"/>
              <a:t>月底前上线</a:t>
            </a:r>
            <a:r>
              <a:rPr lang="zh-CN" altLang="en-US" sz="2400" b="1">
                <a:solidFill>
                  <a:srgbClr val="115EC5"/>
                </a:solidFill>
              </a:rPr>
              <a:t>专项债券穿透式信息化监测系统</a:t>
            </a:r>
            <a:r>
              <a:rPr lang="zh-CN" altLang="en-US" sz="2400"/>
              <a:t>，实现对专项债券项目</a:t>
            </a:r>
            <a:r>
              <a:rPr lang="zh-CN" altLang="en-US" sz="2400" b="1"/>
              <a:t>全流程监管</a:t>
            </a:r>
            <a:r>
              <a:rPr lang="zh-CN" altLang="en-US" sz="2400"/>
              <a:t>，确保债券资金支出依法合规。</a:t>
            </a:r>
          </a:p>
        </p:txBody>
      </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7561217" cy="461665"/>
            </a:xfrm>
            <a:prstGeom prst="rect">
              <a:avLst/>
            </a:prstGeom>
            <a:noFill/>
          </p:spPr>
          <p:txBody>
            <a:bodyPr wrap="square">
              <a:spAutoFit/>
            </a:bodyPr>
            <a:lstStyle/>
            <a:p>
              <a:r>
                <a:rPr lang="zh-CN" altLang="en-US" sz="2400" b="1">
                  <a:solidFill>
                    <a:srgbClr val="284B90"/>
                  </a:solidFill>
                  <a:cs typeface="+mn-ea"/>
                  <a:sym typeface="+mn-lt"/>
                </a:rPr>
                <a:t>一、用好政府专项债券资金</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78" name="组合 77"/>
          <p:cNvGrpSpPr/>
          <p:nvPr/>
        </p:nvGrpSpPr>
        <p:grpSpPr>
          <a:xfrm>
            <a:off x="653341" y="1814020"/>
            <a:ext cx="5505393" cy="552546"/>
            <a:chOff x="380998" y="1974754"/>
            <a:chExt cx="5505393" cy="552546"/>
          </a:xfrm>
        </p:grpSpPr>
        <p:sp>
          <p:nvSpPr>
            <p:cNvPr id="79" name="箭头: 五边形 78"/>
            <p:cNvSpPr/>
            <p:nvPr/>
          </p:nvSpPr>
          <p:spPr bwMode="auto">
            <a:xfrm>
              <a:off x="380998" y="1974754"/>
              <a:ext cx="4529489" cy="552546"/>
            </a:xfrm>
            <a:prstGeom prst="homePlat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b="1" dirty="0">
                <a:solidFill>
                  <a:srgbClr val="0070C0"/>
                </a:solidFill>
                <a:latin typeface="等线" panose="02010600030101010101" charset="-122"/>
                <a:ea typeface="微软雅黑" panose="020B0503020204020204" charset="-122"/>
              </a:endParaRPr>
            </a:p>
          </p:txBody>
        </p:sp>
        <p:sp>
          <p:nvSpPr>
            <p:cNvPr id="80" name="矩形 79"/>
            <p:cNvSpPr/>
            <p:nvPr/>
          </p:nvSpPr>
          <p:spPr>
            <a:xfrm>
              <a:off x="529205" y="1974754"/>
              <a:ext cx="69102" cy="552546"/>
            </a:xfrm>
            <a:prstGeom prst="rect">
              <a:avLst/>
            </a:pr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1" name="文本框 80"/>
            <p:cNvSpPr txBox="1"/>
            <p:nvPr/>
          </p:nvSpPr>
          <p:spPr>
            <a:xfrm>
              <a:off x="584605" y="2009457"/>
              <a:ext cx="5301786" cy="460375"/>
            </a:xfrm>
            <a:prstGeom prst="rect">
              <a:avLst/>
            </a:prstGeom>
            <a:noFill/>
          </p:spPr>
          <p:txBody>
            <a:bodyPr wrap="square">
              <a:spAutoFit/>
            </a:bodyPr>
            <a:lstStyle>
              <a:defPPr>
                <a:defRPr lang="zh-CN"/>
              </a:defPPr>
              <a:lvl1pPr>
                <a:defRPr sz="2400"/>
              </a:lvl1pPr>
            </a:lstStyle>
            <a:p>
              <a:r>
                <a:rPr lang="zh-CN" altLang="en-US" b="1">
                  <a:solidFill>
                    <a:schemeClr val="bg1"/>
                  </a:solidFill>
                  <a:effectLst>
                    <a:outerShdw blurRad="50800" dist="38100" dir="2700000" algn="tl" rotWithShape="0">
                      <a:prstClr val="black">
                        <a:alpha val="40000"/>
                      </a:prstClr>
                    </a:outerShdw>
                  </a:effectLst>
                </a:rPr>
                <a:t>“严”，就是资金监管要严</a:t>
              </a:r>
            </a:p>
          </p:txBody>
        </p:sp>
      </p:grpSp>
      <p:grpSp>
        <p:nvGrpSpPr>
          <p:cNvPr id="26" name="组合 25"/>
          <p:cNvGrpSpPr/>
          <p:nvPr/>
        </p:nvGrpSpPr>
        <p:grpSpPr>
          <a:xfrm>
            <a:off x="591696" y="1016684"/>
            <a:ext cx="5674589" cy="508519"/>
            <a:chOff x="525021" y="1016684"/>
            <a:chExt cx="5674589" cy="508519"/>
          </a:xfrm>
        </p:grpSpPr>
        <p:grpSp>
          <p:nvGrpSpPr>
            <p:cNvPr id="27" name="组合 26"/>
            <p:cNvGrpSpPr/>
            <p:nvPr/>
          </p:nvGrpSpPr>
          <p:grpSpPr>
            <a:xfrm>
              <a:off x="525021" y="1181101"/>
              <a:ext cx="311718" cy="179686"/>
              <a:chOff x="850900" y="671681"/>
              <a:chExt cx="622467" cy="358815"/>
            </a:xfrm>
          </p:grpSpPr>
          <p:sp>
            <p:nvSpPr>
              <p:cNvPr id="30" name="椭圆 29"/>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31" name="椭圆 30"/>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28" name="矩形: 圆角 27"/>
            <p:cNvSpPr/>
            <p:nvPr/>
          </p:nvSpPr>
          <p:spPr>
            <a:xfrm>
              <a:off x="982719" y="1016684"/>
              <a:ext cx="4993597"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29" name="文本框 28"/>
            <p:cNvSpPr txBox="1"/>
            <p:nvPr/>
          </p:nvSpPr>
          <p:spPr>
            <a:xfrm>
              <a:off x="1002480" y="1040111"/>
              <a:ext cx="5197130" cy="460375"/>
            </a:xfrm>
            <a:prstGeom prst="rect">
              <a:avLst/>
            </a:prstGeom>
            <a:noFill/>
          </p:spPr>
          <p:txBody>
            <a:bodyPr wrap="square">
              <a:spAutoFit/>
            </a:bodyPr>
            <a:lstStyle/>
            <a:p>
              <a:r>
                <a:rPr lang="zh-CN" altLang="en-US" sz="2400" b="1">
                  <a:cs typeface="+mn-ea"/>
                  <a:sym typeface="+mn-lt"/>
                </a:rPr>
                <a:t>（三）“早快准严”用好专项债券</a:t>
              </a: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圆角 76"/>
          <p:cNvSpPr/>
          <p:nvPr/>
        </p:nvSpPr>
        <p:spPr>
          <a:xfrm>
            <a:off x="887095" y="3528116"/>
            <a:ext cx="10417810" cy="2065020"/>
          </a:xfrm>
          <a:prstGeom prst="roundRect">
            <a:avLst>
              <a:gd name="adj" fmla="val 1948"/>
            </a:avLst>
          </a:prstGeom>
          <a:solidFill>
            <a:schemeClr val="bg1"/>
          </a:solidFill>
          <a:ln>
            <a:gradFill flip="none" rotWithShape="1">
              <a:gsLst>
                <a:gs pos="0">
                  <a:srgbClr val="115EC5"/>
                </a:gs>
                <a:gs pos="100000">
                  <a:srgbClr val="1E77EC"/>
                </a:gs>
              </a:gsLst>
              <a:lin ang="0" scaled="1"/>
              <a:tileRect/>
            </a:gradFill>
          </a:ln>
          <a:effectLst>
            <a:outerShdw blurRad="228600" dist="88900" dir="5400000" sx="98000" sy="98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7561217" cy="461665"/>
            </a:xfrm>
            <a:prstGeom prst="rect">
              <a:avLst/>
            </a:prstGeom>
            <a:noFill/>
          </p:spPr>
          <p:txBody>
            <a:bodyPr wrap="square">
              <a:spAutoFit/>
            </a:bodyPr>
            <a:lstStyle/>
            <a:p>
              <a:r>
                <a:rPr lang="zh-CN" altLang="en-US" sz="2400" b="1">
                  <a:solidFill>
                    <a:srgbClr val="284B90"/>
                  </a:solidFill>
                  <a:cs typeface="+mn-ea"/>
                  <a:sym typeface="+mn-lt"/>
                </a:rPr>
                <a:t>二、用足</a:t>
              </a:r>
              <a:r>
                <a:rPr lang="en-US" altLang="zh-CN" sz="2400" b="1">
                  <a:solidFill>
                    <a:srgbClr val="284B90"/>
                  </a:solidFill>
                  <a:cs typeface="+mn-ea"/>
                  <a:sym typeface="+mn-lt"/>
                </a:rPr>
                <a:t>PPP</a:t>
              </a:r>
              <a:r>
                <a:rPr lang="zh-CN" altLang="en-US" sz="2400" b="1">
                  <a:solidFill>
                    <a:srgbClr val="284B90"/>
                  </a:solidFill>
                  <a:cs typeface="+mn-ea"/>
                  <a:sym typeface="+mn-lt"/>
                </a:rPr>
                <a:t>融资政策空间</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69" name="矩形 68"/>
          <p:cNvSpPr/>
          <p:nvPr/>
        </p:nvSpPr>
        <p:spPr>
          <a:xfrm>
            <a:off x="907954" y="2365514"/>
            <a:ext cx="10376092" cy="1063812"/>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70" name="文本框 69"/>
          <p:cNvSpPr txBox="1"/>
          <p:nvPr/>
        </p:nvSpPr>
        <p:spPr>
          <a:xfrm>
            <a:off x="1115333" y="2321836"/>
            <a:ext cx="9962606" cy="1106805"/>
          </a:xfrm>
          <a:prstGeom prst="rect">
            <a:avLst/>
          </a:prstGeom>
          <a:noFill/>
        </p:spPr>
        <p:txBody>
          <a:bodyPr wrap="square">
            <a:spAutoFit/>
          </a:bodyPr>
          <a:lstStyle/>
          <a:p>
            <a:pPr algn="just">
              <a:lnSpc>
                <a:spcPct val="150000"/>
              </a:lnSpc>
            </a:pPr>
            <a:r>
              <a:rPr lang="en-US" altLang="zh-CN" sz="2200" b="1">
                <a:solidFill>
                  <a:srgbClr val="115EC5"/>
                </a:solidFill>
              </a:rPr>
              <a:t>PPP</a:t>
            </a:r>
            <a:r>
              <a:rPr lang="zh-CN" altLang="en-US" sz="2200">
                <a:solidFill>
                  <a:schemeClr val="tx1">
                    <a:lumMod val="85000"/>
                    <a:lumOff val="15000"/>
                  </a:schemeClr>
                </a:solidFill>
              </a:rPr>
              <a:t>即政府和社会资本合作，是公共基础设施中的一种项目运作模式，鼓励私营企业、民营资本与政府进行合作，参与公共基础设施建设。</a:t>
            </a:r>
          </a:p>
        </p:txBody>
      </p:sp>
      <p:sp>
        <p:nvSpPr>
          <p:cNvPr id="76" name="文本框 75"/>
          <p:cNvSpPr txBox="1"/>
          <p:nvPr/>
        </p:nvSpPr>
        <p:spPr>
          <a:xfrm>
            <a:off x="1115333" y="3576646"/>
            <a:ext cx="6050780" cy="1743075"/>
          </a:xfrm>
          <a:prstGeom prst="rect">
            <a:avLst/>
          </a:prstGeom>
          <a:noFill/>
        </p:spPr>
        <p:txBody>
          <a:bodyPr wrap="square">
            <a:spAutoFit/>
          </a:bodyPr>
          <a:lstStyle/>
          <a:p>
            <a:pPr marL="342900" indent="-342900" algn="just">
              <a:lnSpc>
                <a:spcPct val="150000"/>
              </a:lnSpc>
              <a:spcAft>
                <a:spcPts val="500"/>
              </a:spcAft>
              <a:buClr>
                <a:srgbClr val="1E77EC"/>
              </a:buClr>
              <a:buFont typeface="Wingdings" panose="05000000000000000000" pitchFamily="2" charset="2"/>
              <a:buChar char="ü"/>
            </a:pPr>
            <a:r>
              <a:rPr lang="zh-CN" altLang="zh-CN" sz="2200">
                <a:solidFill>
                  <a:schemeClr val="tx1">
                    <a:lumMod val="85000"/>
                    <a:lumOff val="15000"/>
                  </a:schemeClr>
                </a:solidFill>
              </a:rPr>
              <a:t>财政“小投入”撬动社会资本“大投资”</a:t>
            </a:r>
            <a:endParaRPr lang="en-US" altLang="zh-CN" sz="2200">
              <a:solidFill>
                <a:schemeClr val="tx1">
                  <a:lumMod val="85000"/>
                  <a:lumOff val="15000"/>
                </a:schemeClr>
              </a:solidFill>
            </a:endParaRPr>
          </a:p>
          <a:p>
            <a:pPr marL="342900" indent="-342900" algn="just">
              <a:lnSpc>
                <a:spcPct val="150000"/>
              </a:lnSpc>
              <a:spcAft>
                <a:spcPts val="500"/>
              </a:spcAft>
              <a:buClr>
                <a:srgbClr val="1E77EC"/>
              </a:buClr>
              <a:buFont typeface="Wingdings" panose="05000000000000000000" pitchFamily="2" charset="2"/>
              <a:buChar char="ü"/>
            </a:pPr>
            <a:r>
              <a:rPr lang="zh-CN" altLang="zh-CN" sz="2200">
                <a:solidFill>
                  <a:schemeClr val="tx1">
                    <a:lumMod val="85000"/>
                    <a:lumOff val="15000"/>
                  </a:schemeClr>
                </a:solidFill>
              </a:rPr>
              <a:t>平滑财政支出</a:t>
            </a:r>
            <a:endParaRPr lang="en-US" altLang="zh-CN" sz="2200">
              <a:solidFill>
                <a:schemeClr val="tx1">
                  <a:lumMod val="85000"/>
                  <a:lumOff val="15000"/>
                </a:schemeClr>
              </a:solidFill>
            </a:endParaRPr>
          </a:p>
          <a:p>
            <a:pPr marL="342900" indent="-342900" algn="just">
              <a:lnSpc>
                <a:spcPct val="150000"/>
              </a:lnSpc>
              <a:spcAft>
                <a:spcPts val="500"/>
              </a:spcAft>
              <a:buClr>
                <a:srgbClr val="1E77EC"/>
              </a:buClr>
              <a:buFont typeface="Wingdings" panose="05000000000000000000" pitchFamily="2" charset="2"/>
              <a:buChar char="ü"/>
            </a:pPr>
            <a:r>
              <a:rPr lang="zh-CN" altLang="zh-CN" sz="2200">
                <a:solidFill>
                  <a:schemeClr val="tx1">
                    <a:lumMod val="85000"/>
                    <a:lumOff val="15000"/>
                  </a:schemeClr>
                </a:solidFill>
              </a:rPr>
              <a:t>盘活存量资产</a:t>
            </a:r>
            <a:endParaRPr lang="zh-CN" altLang="zh-CN" sz="2200" dirty="0">
              <a:solidFill>
                <a:schemeClr val="tx1">
                  <a:lumMod val="85000"/>
                  <a:lumOff val="15000"/>
                </a:schemeClr>
              </a:solidFill>
            </a:endParaRPr>
          </a:p>
        </p:txBody>
      </p:sp>
      <p:grpSp>
        <p:nvGrpSpPr>
          <p:cNvPr id="2" name="组合 1"/>
          <p:cNvGrpSpPr/>
          <p:nvPr/>
        </p:nvGrpSpPr>
        <p:grpSpPr>
          <a:xfrm>
            <a:off x="863163" y="5393832"/>
            <a:ext cx="10465675" cy="1173983"/>
            <a:chOff x="861942" y="3090595"/>
            <a:chExt cx="10465675" cy="1173983"/>
          </a:xfrm>
        </p:grpSpPr>
        <p:sp>
          <p:nvSpPr>
            <p:cNvPr id="12" name="矩形: 圆角 72"/>
            <p:cNvSpPr/>
            <p:nvPr/>
          </p:nvSpPr>
          <p:spPr>
            <a:xfrm>
              <a:off x="861942" y="3090595"/>
              <a:ext cx="10465675" cy="1173983"/>
            </a:xfrm>
            <a:prstGeom prst="roundRect">
              <a:avLst>
                <a:gd name="adj" fmla="val 0"/>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1" name="文本框 20"/>
            <p:cNvSpPr txBox="1"/>
            <p:nvPr/>
          </p:nvSpPr>
          <p:spPr>
            <a:xfrm>
              <a:off x="1114698" y="3099303"/>
              <a:ext cx="9962606" cy="1047979"/>
            </a:xfrm>
            <a:prstGeom prst="rect">
              <a:avLst/>
            </a:prstGeom>
            <a:noFill/>
          </p:spPr>
          <p:txBody>
            <a:bodyPr wrap="square">
              <a:spAutoFit/>
            </a:bodyPr>
            <a:lstStyle/>
            <a:p>
              <a:pPr algn="just">
                <a:lnSpc>
                  <a:spcPct val="150000"/>
                </a:lnSpc>
              </a:pPr>
              <a:r>
                <a:rPr lang="en-US" altLang="zh-CN" sz="2200">
                  <a:solidFill>
                    <a:schemeClr val="bg1"/>
                  </a:solidFill>
                </a:rPr>
                <a:t>PPP</a:t>
              </a:r>
              <a:r>
                <a:rPr lang="zh-CN" altLang="zh-CN" sz="2200">
                  <a:solidFill>
                    <a:schemeClr val="bg1"/>
                  </a:solidFill>
                </a:rPr>
                <a:t>对于</a:t>
              </a:r>
              <a:r>
                <a:rPr lang="zh-CN" altLang="zh-CN" sz="2200">
                  <a:solidFill>
                    <a:srgbClr val="FFFF00"/>
                  </a:solidFill>
                </a:rPr>
                <a:t>有效弥补当期财政投入不足</a:t>
              </a:r>
              <a:r>
                <a:rPr lang="zh-CN" altLang="en-US" sz="2200">
                  <a:solidFill>
                    <a:schemeClr val="bg1"/>
                  </a:solidFill>
                </a:rPr>
                <a:t>，</a:t>
              </a:r>
              <a:r>
                <a:rPr lang="zh-CN" altLang="zh-CN" sz="2200">
                  <a:solidFill>
                    <a:srgbClr val="FFFF00"/>
                  </a:solidFill>
                </a:rPr>
                <a:t>有效化解政府隐性债务风险</a:t>
              </a:r>
              <a:r>
                <a:rPr lang="zh-CN" altLang="zh-CN" sz="2200">
                  <a:solidFill>
                    <a:schemeClr val="bg1"/>
                  </a:solidFill>
                </a:rPr>
                <a:t>，具有十分重要的意义。</a:t>
              </a:r>
              <a:endParaRPr lang="en-US" altLang="zh-CN" sz="2200" dirty="0">
                <a:solidFill>
                  <a:schemeClr val="bg1"/>
                </a:solidFill>
              </a:endParaRPr>
            </a:p>
          </p:txBody>
        </p:sp>
      </p:grpSp>
      <p:grpSp>
        <p:nvGrpSpPr>
          <p:cNvPr id="30" name="组合 29"/>
          <p:cNvGrpSpPr/>
          <p:nvPr/>
        </p:nvGrpSpPr>
        <p:grpSpPr>
          <a:xfrm>
            <a:off x="591696" y="1016684"/>
            <a:ext cx="3940547" cy="508519"/>
            <a:chOff x="525021" y="1016684"/>
            <a:chExt cx="3940547" cy="508519"/>
          </a:xfrm>
        </p:grpSpPr>
        <p:grpSp>
          <p:nvGrpSpPr>
            <p:cNvPr id="31" name="组合 30"/>
            <p:cNvGrpSpPr/>
            <p:nvPr/>
          </p:nvGrpSpPr>
          <p:grpSpPr>
            <a:xfrm>
              <a:off x="525021" y="1181101"/>
              <a:ext cx="311718" cy="179686"/>
              <a:chOff x="850900" y="671681"/>
              <a:chExt cx="622467" cy="358815"/>
            </a:xfrm>
          </p:grpSpPr>
          <p:sp>
            <p:nvSpPr>
              <p:cNvPr id="34" name="椭圆 33"/>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35" name="椭圆 34"/>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32" name="矩形: 圆角 31"/>
            <p:cNvSpPr/>
            <p:nvPr/>
          </p:nvSpPr>
          <p:spPr>
            <a:xfrm>
              <a:off x="982719" y="1016684"/>
              <a:ext cx="3482849"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33" name="文本框 32"/>
            <p:cNvSpPr txBox="1"/>
            <p:nvPr/>
          </p:nvSpPr>
          <p:spPr>
            <a:xfrm>
              <a:off x="1002480" y="1040111"/>
              <a:ext cx="3433272" cy="461665"/>
            </a:xfrm>
            <a:prstGeom prst="rect">
              <a:avLst/>
            </a:prstGeom>
            <a:noFill/>
          </p:spPr>
          <p:txBody>
            <a:bodyPr wrap="square">
              <a:spAutoFit/>
            </a:bodyPr>
            <a:lstStyle/>
            <a:p>
              <a:r>
                <a:rPr lang="zh-CN" altLang="en-US" sz="2400" b="1">
                  <a:cs typeface="+mn-ea"/>
                  <a:sym typeface="+mn-lt"/>
                </a:rPr>
                <a:t>（一）运作模式及流程</a:t>
              </a:r>
            </a:p>
          </p:txBody>
        </p:sp>
      </p:grpSp>
      <p:grpSp>
        <p:nvGrpSpPr>
          <p:cNvPr id="36" name="组合 35"/>
          <p:cNvGrpSpPr/>
          <p:nvPr/>
        </p:nvGrpSpPr>
        <p:grpSpPr>
          <a:xfrm>
            <a:off x="1304009" y="1616090"/>
            <a:ext cx="3085197" cy="559038"/>
            <a:chOff x="3543298" y="3063632"/>
            <a:chExt cx="3085197" cy="559038"/>
          </a:xfrm>
        </p:grpSpPr>
        <p:sp>
          <p:nvSpPr>
            <p:cNvPr id="37" name="矩形: 圆角 36"/>
            <p:cNvSpPr/>
            <p:nvPr/>
          </p:nvSpPr>
          <p:spPr>
            <a:xfrm flipH="1">
              <a:off x="3543298" y="3063632"/>
              <a:ext cx="2212703"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38" name="文本框 22"/>
            <p:cNvSpPr txBox="1"/>
            <p:nvPr/>
          </p:nvSpPr>
          <p:spPr>
            <a:xfrm>
              <a:off x="3940541" y="3112319"/>
              <a:ext cx="2687954" cy="460375"/>
            </a:xfrm>
            <a:prstGeom prst="rect">
              <a:avLst/>
            </a:prstGeom>
            <a:noFill/>
          </p:spPr>
          <p:txBody>
            <a:bodyPr wrap="square">
              <a:spAutoFit/>
            </a:bodyPr>
            <a:lstStyle>
              <a:defPPr>
                <a:defRPr lang="zh-CN"/>
              </a:defPPr>
              <a:lvl1pPr>
                <a:defRPr sz="2400"/>
              </a:lvl1pPr>
            </a:lstStyle>
            <a:p>
              <a:r>
                <a:rPr lang="en-US" altLang="zh-CN"/>
                <a:t>1.PPP</a:t>
              </a:r>
              <a:r>
                <a:rPr lang="zh-CN" altLang="en-US"/>
                <a:t>模式</a:t>
              </a:r>
              <a:endParaRPr lang="zh-CN" altLang="en-US" dirty="0"/>
            </a:p>
          </p:txBody>
        </p:sp>
        <p:sp>
          <p:nvSpPr>
            <p:cNvPr id="39" name="椭圆 38"/>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591696" y="1016684"/>
            <a:ext cx="3940547" cy="508519"/>
            <a:chOff x="525021" y="1016684"/>
            <a:chExt cx="3940547" cy="508519"/>
          </a:xfrm>
        </p:grpSpPr>
        <p:grpSp>
          <p:nvGrpSpPr>
            <p:cNvPr id="72" name="组合 71"/>
            <p:cNvGrpSpPr/>
            <p:nvPr/>
          </p:nvGrpSpPr>
          <p:grpSpPr>
            <a:xfrm>
              <a:off x="525021" y="1181101"/>
              <a:ext cx="311718" cy="179686"/>
              <a:chOff x="850900" y="671681"/>
              <a:chExt cx="622467" cy="358815"/>
            </a:xfrm>
          </p:grpSpPr>
          <p:sp>
            <p:nvSpPr>
              <p:cNvPr id="76" name="椭圆 75"/>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77" name="椭圆 76"/>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73" name="矩形: 圆角 72"/>
            <p:cNvSpPr/>
            <p:nvPr/>
          </p:nvSpPr>
          <p:spPr>
            <a:xfrm>
              <a:off x="982719" y="1016684"/>
              <a:ext cx="3482849"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74" name="文本框 73"/>
            <p:cNvSpPr txBox="1"/>
            <p:nvPr/>
          </p:nvSpPr>
          <p:spPr>
            <a:xfrm>
              <a:off x="1002480" y="1040111"/>
              <a:ext cx="3433272" cy="461665"/>
            </a:xfrm>
            <a:prstGeom prst="rect">
              <a:avLst/>
            </a:prstGeom>
            <a:noFill/>
          </p:spPr>
          <p:txBody>
            <a:bodyPr wrap="square">
              <a:spAutoFit/>
            </a:bodyPr>
            <a:lstStyle/>
            <a:p>
              <a:r>
                <a:rPr lang="zh-CN" altLang="en-US" sz="2400" b="1">
                  <a:cs typeface="+mn-ea"/>
                  <a:sym typeface="+mn-lt"/>
                </a:rPr>
                <a:t>（一）运作模式及流程</a:t>
              </a:r>
            </a:p>
          </p:txBody>
        </p:sp>
      </p:gr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7561217" cy="461665"/>
            </a:xfrm>
            <a:prstGeom prst="rect">
              <a:avLst/>
            </a:prstGeom>
            <a:noFill/>
          </p:spPr>
          <p:txBody>
            <a:bodyPr wrap="square">
              <a:spAutoFit/>
            </a:bodyPr>
            <a:lstStyle/>
            <a:p>
              <a:r>
                <a:rPr lang="zh-CN" altLang="en-US" sz="2400" b="1">
                  <a:solidFill>
                    <a:srgbClr val="284B90"/>
                  </a:solidFill>
                  <a:cs typeface="+mn-ea"/>
                  <a:sym typeface="+mn-lt"/>
                </a:rPr>
                <a:t>二、用足</a:t>
              </a:r>
              <a:r>
                <a:rPr lang="en-US" altLang="zh-CN" sz="2400" b="1">
                  <a:solidFill>
                    <a:srgbClr val="284B90"/>
                  </a:solidFill>
                  <a:cs typeface="+mn-ea"/>
                  <a:sym typeface="+mn-lt"/>
                </a:rPr>
                <a:t>PPP</a:t>
              </a:r>
              <a:r>
                <a:rPr lang="zh-CN" altLang="en-US" sz="2400" b="1">
                  <a:solidFill>
                    <a:srgbClr val="284B90"/>
                  </a:solidFill>
                  <a:cs typeface="+mn-ea"/>
                  <a:sym typeface="+mn-lt"/>
                </a:rPr>
                <a:t>融资政策空间</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30" name="组合 29"/>
          <p:cNvGrpSpPr/>
          <p:nvPr/>
        </p:nvGrpSpPr>
        <p:grpSpPr>
          <a:xfrm>
            <a:off x="4818392" y="2344715"/>
            <a:ext cx="2553946" cy="590070"/>
            <a:chOff x="4724400" y="3559176"/>
            <a:chExt cx="5359400" cy="590070"/>
          </a:xfrm>
        </p:grpSpPr>
        <p:sp>
          <p:nvSpPr>
            <p:cNvPr id="31" name="矩形: 对角圆角 30"/>
            <p:cNvSpPr/>
            <p:nvPr/>
          </p:nvSpPr>
          <p:spPr>
            <a:xfrm>
              <a:off x="4724400" y="3559176"/>
              <a:ext cx="5359400" cy="590070"/>
            </a:xfrm>
            <a:prstGeom prst="round2DiagRect">
              <a:avLst>
                <a:gd name="adj1" fmla="val 0"/>
                <a:gd name="adj2" fmla="val 0"/>
              </a:avLst>
            </a:prstGeom>
            <a:gradFill>
              <a:gsLst>
                <a:gs pos="97000">
                  <a:srgbClr val="115EC5"/>
                </a:gs>
                <a:gs pos="1000">
                  <a:srgbClr val="284B90"/>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845050" y="3623378"/>
              <a:ext cx="5118100" cy="461665"/>
            </a:xfrm>
            <a:prstGeom prst="rect">
              <a:avLst/>
            </a:prstGeom>
            <a:noFill/>
          </p:spPr>
          <p:txBody>
            <a:bodyPr wrap="square">
              <a:spAutoFit/>
            </a:bodyPr>
            <a:lstStyle/>
            <a:p>
              <a:pPr algn="ctr"/>
              <a:r>
                <a:rPr lang="en-US" altLang="zh-CN" sz="2400" b="1">
                  <a:solidFill>
                    <a:schemeClr val="bg1"/>
                  </a:solidFill>
                </a:rPr>
                <a:t>PPP</a:t>
              </a:r>
              <a:r>
                <a:rPr lang="zh-CN" altLang="en-US" sz="2400" b="1">
                  <a:solidFill>
                    <a:schemeClr val="bg1"/>
                  </a:solidFill>
                </a:rPr>
                <a:t>模式</a:t>
              </a:r>
              <a:endParaRPr lang="zh-CN" altLang="en-US" sz="2400" b="1" dirty="0">
                <a:solidFill>
                  <a:schemeClr val="bg1"/>
                </a:solidFill>
              </a:endParaRPr>
            </a:p>
          </p:txBody>
        </p:sp>
      </p:grpSp>
      <p:sp>
        <p:nvSpPr>
          <p:cNvPr id="2" name="箭头: 五边形 1"/>
          <p:cNvSpPr/>
          <p:nvPr/>
        </p:nvSpPr>
        <p:spPr>
          <a:xfrm>
            <a:off x="7584531" y="2344713"/>
            <a:ext cx="3971108" cy="590070"/>
          </a:xfrm>
          <a:prstGeom prst="homePlate">
            <a:avLst/>
          </a:prstGeom>
          <a:gradFill flip="none" rotWithShape="1">
            <a:gsLst>
              <a:gs pos="97000">
                <a:srgbClr val="D5E5FB">
                  <a:alpha val="48000"/>
                </a:srgbClr>
              </a:gs>
              <a:gs pos="1000">
                <a:srgbClr val="D5E5FB">
                  <a:alpha val="0"/>
                </a:srgbClr>
              </a:gs>
            </a:gsLst>
            <a:lin ang="0" scaled="0"/>
            <a:tileRect/>
          </a:gradFill>
          <a:ln>
            <a:gradFill flip="none" rotWithShape="1">
              <a:gsLst>
                <a:gs pos="0">
                  <a:srgbClr val="115EC5">
                    <a:alpha val="0"/>
                  </a:srgbClr>
                </a:gs>
                <a:gs pos="100000">
                  <a:srgbClr val="115EC5"/>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箭头: 五边形 33"/>
          <p:cNvSpPr/>
          <p:nvPr/>
        </p:nvSpPr>
        <p:spPr>
          <a:xfrm flipH="1">
            <a:off x="635091" y="2344713"/>
            <a:ext cx="3971108" cy="590070"/>
          </a:xfrm>
          <a:prstGeom prst="homePlate">
            <a:avLst/>
          </a:prstGeom>
          <a:gradFill flip="none" rotWithShape="1">
            <a:gsLst>
              <a:gs pos="97000">
                <a:srgbClr val="D5E5FB">
                  <a:alpha val="48000"/>
                </a:srgbClr>
              </a:gs>
              <a:gs pos="1000">
                <a:srgbClr val="D5E5FB">
                  <a:alpha val="0"/>
                </a:srgbClr>
              </a:gs>
            </a:gsLst>
            <a:lin ang="0" scaled="0"/>
            <a:tileRect/>
          </a:gradFill>
          <a:ln>
            <a:gradFill flip="none" rotWithShape="1">
              <a:gsLst>
                <a:gs pos="0">
                  <a:srgbClr val="115EC5">
                    <a:alpha val="0"/>
                  </a:srgbClr>
                </a:gs>
                <a:gs pos="100000">
                  <a:srgbClr val="115EC5"/>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941219" y="2378689"/>
            <a:ext cx="2699658" cy="521970"/>
          </a:xfrm>
          <a:prstGeom prst="rect">
            <a:avLst/>
          </a:prstGeom>
          <a:noFill/>
        </p:spPr>
        <p:txBody>
          <a:bodyPr wrap="square">
            <a:spAutoFit/>
          </a:bodyPr>
          <a:lstStyle/>
          <a:p>
            <a:pPr algn="dist"/>
            <a:r>
              <a:rPr lang="zh-CN" altLang="en-US" sz="2800">
                <a:solidFill>
                  <a:srgbClr val="0056B4"/>
                </a:solidFill>
                <a:cs typeface="+mn-ea"/>
              </a:rPr>
              <a:t>保民生</a:t>
            </a:r>
            <a:endParaRPr lang="zh-CN" altLang="zh-CN" sz="2800">
              <a:gradFill>
                <a:gsLst>
                  <a:gs pos="4000">
                    <a:srgbClr val="19BCF3"/>
                  </a:gs>
                  <a:gs pos="31000">
                    <a:srgbClr val="1E77EC"/>
                  </a:gs>
                  <a:gs pos="71000">
                    <a:srgbClr val="284B90"/>
                  </a:gs>
                </a:gsLst>
                <a:lin ang="2700000" scaled="1"/>
              </a:gradFill>
              <a:latin typeface="字魂71号-御守锦书" panose="00000500000000000000" pitchFamily="2" charset="-122"/>
              <a:ea typeface="字魂71号-御守锦书" panose="00000500000000000000" pitchFamily="2" charset="-122"/>
            </a:endParaRPr>
          </a:p>
        </p:txBody>
      </p:sp>
      <p:sp>
        <p:nvSpPr>
          <p:cNvPr id="37" name="文本框 36"/>
          <p:cNvSpPr txBox="1"/>
          <p:nvPr/>
        </p:nvSpPr>
        <p:spPr>
          <a:xfrm>
            <a:off x="1423488" y="2379324"/>
            <a:ext cx="2699658" cy="521970"/>
          </a:xfrm>
          <a:prstGeom prst="rect">
            <a:avLst/>
          </a:prstGeom>
          <a:noFill/>
        </p:spPr>
        <p:txBody>
          <a:bodyPr wrap="square">
            <a:spAutoFit/>
          </a:bodyPr>
          <a:lstStyle/>
          <a:p>
            <a:pPr algn="dist"/>
            <a:r>
              <a:rPr lang="zh-CN" altLang="en-US" sz="2800">
                <a:solidFill>
                  <a:srgbClr val="0056B4"/>
                </a:solidFill>
                <a:cs typeface="+mn-ea"/>
              </a:rPr>
              <a:t>促发展</a:t>
            </a:r>
            <a:endParaRPr lang="zh-CN" altLang="en-US" sz="2800">
              <a:solidFill>
                <a:srgbClr val="0056B4"/>
              </a:solidFill>
              <a:latin typeface="字魂71号-御守锦书" panose="00000500000000000000" pitchFamily="2" charset="-122"/>
              <a:ea typeface="字魂71号-御守锦书" panose="00000500000000000000" pitchFamily="2" charset="-122"/>
              <a:cs typeface="+mn-ea"/>
            </a:endParaRPr>
          </a:p>
        </p:txBody>
      </p:sp>
      <p:sp>
        <p:nvSpPr>
          <p:cNvPr id="39" name="矩形 38"/>
          <p:cNvSpPr/>
          <p:nvPr/>
        </p:nvSpPr>
        <p:spPr>
          <a:xfrm>
            <a:off x="635953" y="3163570"/>
            <a:ext cx="10920095" cy="3315335"/>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462286" y="3329305"/>
            <a:ext cx="1714302" cy="465247"/>
            <a:chOff x="405011" y="3311525"/>
            <a:chExt cx="1714302" cy="465247"/>
          </a:xfrm>
        </p:grpSpPr>
        <p:sp>
          <p:nvSpPr>
            <p:cNvPr id="41" name="任意多边形: 形状 40"/>
            <p:cNvSpPr/>
            <p:nvPr/>
          </p:nvSpPr>
          <p:spPr>
            <a:xfrm>
              <a:off x="405011" y="3321050"/>
              <a:ext cx="1654770"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任意多边形: 形状 41"/>
            <p:cNvSpPr/>
            <p:nvPr/>
          </p:nvSpPr>
          <p:spPr>
            <a:xfrm>
              <a:off x="517141" y="3326993"/>
              <a:ext cx="1602172"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文本框 42"/>
            <p:cNvSpPr txBox="1"/>
            <p:nvPr/>
          </p:nvSpPr>
          <p:spPr>
            <a:xfrm>
              <a:off x="554845" y="3311525"/>
              <a:ext cx="1279115" cy="461665"/>
            </a:xfrm>
            <a:prstGeom prst="rect">
              <a:avLst/>
            </a:prstGeom>
            <a:noFill/>
          </p:spPr>
          <p:txBody>
            <a:bodyPr wrap="square">
              <a:spAutoFit/>
            </a:bodyPr>
            <a:lstStyle>
              <a:defPPr>
                <a:defRPr lang="zh-CN"/>
              </a:defPPr>
              <a:lvl1pPr>
                <a:defRPr sz="2400"/>
              </a:lvl1pPr>
            </a:lstStyle>
            <a:p>
              <a:pPr algn="r"/>
              <a:r>
                <a:rPr lang="zh-CN" altLang="en-US" b="1">
                  <a:solidFill>
                    <a:schemeClr val="bg1"/>
                  </a:solidFill>
                </a:rPr>
                <a:t>聚  焦</a:t>
              </a:r>
              <a:endParaRPr lang="zh-CN" altLang="en-US" b="1" dirty="0">
                <a:solidFill>
                  <a:schemeClr val="bg1"/>
                </a:solidFill>
              </a:endParaRPr>
            </a:p>
          </p:txBody>
        </p:sp>
      </p:grpSp>
      <p:sp>
        <p:nvSpPr>
          <p:cNvPr id="45" name="文本框 44"/>
          <p:cNvSpPr txBox="1"/>
          <p:nvPr/>
        </p:nvSpPr>
        <p:spPr>
          <a:xfrm>
            <a:off x="9449353" y="4765004"/>
            <a:ext cx="1981651" cy="461665"/>
          </a:xfrm>
          <a:prstGeom prst="rect">
            <a:avLst/>
          </a:prstGeom>
          <a:noFill/>
        </p:spPr>
        <p:txBody>
          <a:bodyPr wrap="square">
            <a:spAutoFit/>
          </a:bodyPr>
          <a:lstStyle/>
          <a:p>
            <a:pPr algn="just">
              <a:buClr>
                <a:srgbClr val="1E77EC"/>
              </a:buClr>
            </a:pPr>
            <a:r>
              <a:rPr lang="zh-CN" altLang="en-US" sz="2400"/>
              <a:t>等</a:t>
            </a:r>
            <a:r>
              <a:rPr lang="en-US" altLang="zh-CN" sz="2400" b="1">
                <a:solidFill>
                  <a:srgbClr val="115EC5"/>
                </a:solidFill>
              </a:rPr>
              <a:t>19</a:t>
            </a:r>
            <a:r>
              <a:rPr lang="zh-CN" altLang="en-US" sz="2400"/>
              <a:t>个领域</a:t>
            </a:r>
          </a:p>
        </p:txBody>
      </p:sp>
      <p:grpSp>
        <p:nvGrpSpPr>
          <p:cNvPr id="46" name="组合 45"/>
          <p:cNvGrpSpPr/>
          <p:nvPr/>
        </p:nvGrpSpPr>
        <p:grpSpPr>
          <a:xfrm>
            <a:off x="945070" y="4226530"/>
            <a:ext cx="2991930" cy="616728"/>
            <a:chOff x="1268132" y="1165360"/>
            <a:chExt cx="6350305" cy="616728"/>
          </a:xfrm>
        </p:grpSpPr>
        <p:sp>
          <p:nvSpPr>
            <p:cNvPr id="47" name="矩形: 圆角 46"/>
            <p:cNvSpPr/>
            <p:nvPr/>
          </p:nvSpPr>
          <p:spPr>
            <a:xfrm>
              <a:off x="1485803" y="1165360"/>
              <a:ext cx="6132632" cy="616728"/>
            </a:xfrm>
            <a:prstGeom prst="roundRect">
              <a:avLst>
                <a:gd name="adj" fmla="val 38954"/>
              </a:avLst>
            </a:prstGeom>
            <a:solidFill>
              <a:srgbClr val="0773E2">
                <a:alpha val="10000"/>
              </a:srgbClr>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48" name="矩形: 圆角 47"/>
            <p:cNvSpPr/>
            <p:nvPr/>
          </p:nvSpPr>
          <p:spPr>
            <a:xfrm>
              <a:off x="1697316" y="1165360"/>
              <a:ext cx="5676679" cy="616728"/>
            </a:xfrm>
            <a:prstGeom prst="roundRect">
              <a:avLst>
                <a:gd name="adj" fmla="val 41013"/>
              </a:avLst>
            </a:prstGeom>
            <a:solidFill>
              <a:schemeClr val="bg1"/>
            </a:solidFill>
            <a:ln w="12700">
              <a:solidFill>
                <a:srgbClr val="1963E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49" name="文本框 48"/>
            <p:cNvSpPr txBox="1"/>
            <p:nvPr/>
          </p:nvSpPr>
          <p:spPr>
            <a:xfrm>
              <a:off x="1268132" y="1242892"/>
              <a:ext cx="6350305" cy="461665"/>
            </a:xfrm>
            <a:prstGeom prst="rect">
              <a:avLst/>
            </a:prstGeom>
            <a:noFill/>
          </p:spPr>
          <p:txBody>
            <a:bodyPr wrap="square">
              <a:spAutoFit/>
            </a:bodyPr>
            <a:lstStyle>
              <a:defPPr>
                <a:defRPr lang="zh-CN"/>
              </a:defPPr>
              <a:lvl1pPr algn="ctr">
                <a:defRPr sz="2800" kern="100">
                  <a:gradFill flip="none" rotWithShape="1">
                    <a:gsLst>
                      <a:gs pos="0">
                        <a:srgbClr val="469CF5"/>
                      </a:gs>
                      <a:gs pos="84000">
                        <a:srgbClr val="042BD2"/>
                      </a:gs>
                    </a:gsLst>
                    <a:lin ang="5400000" scaled="1"/>
                    <a:tileRect/>
                  </a:gradFill>
                  <a:latin typeface="方正粗黑宋简体" panose="02000000000000000000" pitchFamily="2" charset="-122"/>
                  <a:ea typeface="方正粗黑宋简体" panose="02000000000000000000" pitchFamily="2" charset="-122"/>
                </a:defRPr>
              </a:lvl1pPr>
            </a:lstStyle>
            <a:p>
              <a:r>
                <a:rPr lang="zh-CN" altLang="en-US" sz="2400" kern="1200">
                  <a:solidFill>
                    <a:srgbClr val="0056B4"/>
                  </a:solidFill>
                  <a:latin typeface="+mn-lt"/>
                  <a:ea typeface="+mn-ea"/>
                  <a:cs typeface="+mn-ea"/>
                  <a:sym typeface="+mn-lt"/>
                </a:rPr>
                <a:t>保障性安居工程</a:t>
              </a:r>
            </a:p>
          </p:txBody>
        </p:sp>
      </p:grpSp>
      <p:grpSp>
        <p:nvGrpSpPr>
          <p:cNvPr id="50" name="组合 49"/>
          <p:cNvGrpSpPr/>
          <p:nvPr/>
        </p:nvGrpSpPr>
        <p:grpSpPr>
          <a:xfrm>
            <a:off x="4114476" y="4226530"/>
            <a:ext cx="2625536" cy="616728"/>
            <a:chOff x="1268132" y="1165360"/>
            <a:chExt cx="6350305" cy="616728"/>
          </a:xfrm>
        </p:grpSpPr>
        <p:sp>
          <p:nvSpPr>
            <p:cNvPr id="51" name="矩形: 圆角 50"/>
            <p:cNvSpPr/>
            <p:nvPr/>
          </p:nvSpPr>
          <p:spPr>
            <a:xfrm>
              <a:off x="1485803" y="1165360"/>
              <a:ext cx="6132632" cy="616728"/>
            </a:xfrm>
            <a:prstGeom prst="roundRect">
              <a:avLst>
                <a:gd name="adj" fmla="val 38954"/>
              </a:avLst>
            </a:prstGeom>
            <a:solidFill>
              <a:srgbClr val="0773E2">
                <a:alpha val="10000"/>
              </a:srgbClr>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52" name="矩形: 圆角 51"/>
            <p:cNvSpPr/>
            <p:nvPr/>
          </p:nvSpPr>
          <p:spPr>
            <a:xfrm>
              <a:off x="1697316" y="1165360"/>
              <a:ext cx="5676679" cy="616728"/>
            </a:xfrm>
            <a:prstGeom prst="roundRect">
              <a:avLst>
                <a:gd name="adj" fmla="val 41013"/>
              </a:avLst>
            </a:prstGeom>
            <a:solidFill>
              <a:schemeClr val="bg1"/>
            </a:solidFill>
            <a:ln w="12700">
              <a:solidFill>
                <a:srgbClr val="1963E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53" name="文本框 52"/>
            <p:cNvSpPr txBox="1"/>
            <p:nvPr/>
          </p:nvSpPr>
          <p:spPr>
            <a:xfrm>
              <a:off x="1268132" y="1242892"/>
              <a:ext cx="6350305" cy="461665"/>
            </a:xfrm>
            <a:prstGeom prst="rect">
              <a:avLst/>
            </a:prstGeom>
            <a:noFill/>
          </p:spPr>
          <p:txBody>
            <a:bodyPr wrap="square">
              <a:spAutoFit/>
            </a:bodyPr>
            <a:lstStyle>
              <a:defPPr>
                <a:defRPr lang="zh-CN"/>
              </a:defPPr>
              <a:lvl1pPr algn="ctr">
                <a:defRPr sz="2800" kern="100">
                  <a:gradFill flip="none" rotWithShape="1">
                    <a:gsLst>
                      <a:gs pos="0">
                        <a:srgbClr val="469CF5"/>
                      </a:gs>
                      <a:gs pos="84000">
                        <a:srgbClr val="042BD2"/>
                      </a:gs>
                    </a:gsLst>
                    <a:lin ang="5400000" scaled="1"/>
                    <a:tileRect/>
                  </a:gradFill>
                  <a:latin typeface="方正粗黑宋简体" panose="02000000000000000000" pitchFamily="2" charset="-122"/>
                  <a:ea typeface="方正粗黑宋简体" panose="02000000000000000000" pitchFamily="2" charset="-122"/>
                </a:defRPr>
              </a:lvl1pPr>
            </a:lstStyle>
            <a:p>
              <a:r>
                <a:rPr lang="zh-CN" altLang="en-US" sz="2400" kern="1200">
                  <a:solidFill>
                    <a:srgbClr val="0056B4"/>
                  </a:solidFill>
                  <a:latin typeface="+mn-lt"/>
                  <a:ea typeface="+mn-ea"/>
                  <a:cs typeface="+mn-ea"/>
                  <a:sym typeface="+mn-lt"/>
                </a:rPr>
                <a:t>城镇综合开发</a:t>
              </a:r>
            </a:p>
          </p:txBody>
        </p:sp>
      </p:grpSp>
      <p:grpSp>
        <p:nvGrpSpPr>
          <p:cNvPr id="54" name="组合 53"/>
          <p:cNvGrpSpPr/>
          <p:nvPr/>
        </p:nvGrpSpPr>
        <p:grpSpPr>
          <a:xfrm>
            <a:off x="6961043" y="4226530"/>
            <a:ext cx="2259776" cy="616728"/>
            <a:chOff x="1268132" y="1165360"/>
            <a:chExt cx="6350305" cy="616728"/>
          </a:xfrm>
        </p:grpSpPr>
        <p:sp>
          <p:nvSpPr>
            <p:cNvPr id="55" name="矩形: 圆角 54"/>
            <p:cNvSpPr/>
            <p:nvPr/>
          </p:nvSpPr>
          <p:spPr>
            <a:xfrm>
              <a:off x="1485803" y="1165360"/>
              <a:ext cx="6132632" cy="616728"/>
            </a:xfrm>
            <a:prstGeom prst="roundRect">
              <a:avLst>
                <a:gd name="adj" fmla="val 38954"/>
              </a:avLst>
            </a:prstGeom>
            <a:solidFill>
              <a:srgbClr val="0773E2">
                <a:alpha val="10000"/>
              </a:srgbClr>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56" name="矩形: 圆角 55"/>
            <p:cNvSpPr/>
            <p:nvPr/>
          </p:nvSpPr>
          <p:spPr>
            <a:xfrm>
              <a:off x="1697316" y="1165360"/>
              <a:ext cx="5676679" cy="616728"/>
            </a:xfrm>
            <a:prstGeom prst="roundRect">
              <a:avLst>
                <a:gd name="adj" fmla="val 41013"/>
              </a:avLst>
            </a:prstGeom>
            <a:solidFill>
              <a:schemeClr val="bg1"/>
            </a:solidFill>
            <a:ln w="12700">
              <a:solidFill>
                <a:srgbClr val="1963E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57" name="文本框 56"/>
            <p:cNvSpPr txBox="1"/>
            <p:nvPr/>
          </p:nvSpPr>
          <p:spPr>
            <a:xfrm>
              <a:off x="1268132" y="1242892"/>
              <a:ext cx="6350305" cy="461665"/>
            </a:xfrm>
            <a:prstGeom prst="rect">
              <a:avLst/>
            </a:prstGeom>
            <a:noFill/>
          </p:spPr>
          <p:txBody>
            <a:bodyPr wrap="square">
              <a:spAutoFit/>
            </a:bodyPr>
            <a:lstStyle>
              <a:defPPr>
                <a:defRPr lang="zh-CN"/>
              </a:defPPr>
              <a:lvl1pPr algn="ctr">
                <a:defRPr sz="2800" kern="100">
                  <a:gradFill flip="none" rotWithShape="1">
                    <a:gsLst>
                      <a:gs pos="0">
                        <a:srgbClr val="469CF5"/>
                      </a:gs>
                      <a:gs pos="84000">
                        <a:srgbClr val="042BD2"/>
                      </a:gs>
                    </a:gsLst>
                    <a:lin ang="5400000" scaled="1"/>
                    <a:tileRect/>
                  </a:gradFill>
                  <a:latin typeface="方正粗黑宋简体" panose="02000000000000000000" pitchFamily="2" charset="-122"/>
                  <a:ea typeface="方正粗黑宋简体" panose="02000000000000000000" pitchFamily="2" charset="-122"/>
                </a:defRPr>
              </a:lvl1pPr>
            </a:lstStyle>
            <a:p>
              <a:r>
                <a:rPr lang="zh-CN" altLang="en-US" sz="2400" kern="1200">
                  <a:solidFill>
                    <a:srgbClr val="0056B4"/>
                  </a:solidFill>
                  <a:latin typeface="+mn-lt"/>
                  <a:ea typeface="+mn-ea"/>
                  <a:cs typeface="+mn-ea"/>
                  <a:sym typeface="+mn-lt"/>
                </a:rPr>
                <a:t>交通运输</a:t>
              </a:r>
            </a:p>
          </p:txBody>
        </p:sp>
      </p:grpSp>
      <p:grpSp>
        <p:nvGrpSpPr>
          <p:cNvPr id="63" name="组合 62"/>
          <p:cNvGrpSpPr/>
          <p:nvPr/>
        </p:nvGrpSpPr>
        <p:grpSpPr>
          <a:xfrm>
            <a:off x="912050" y="5176215"/>
            <a:ext cx="2991930" cy="616728"/>
            <a:chOff x="1268132" y="1165360"/>
            <a:chExt cx="6350305" cy="616728"/>
          </a:xfrm>
        </p:grpSpPr>
        <p:sp>
          <p:nvSpPr>
            <p:cNvPr id="64" name="矩形: 圆角 63"/>
            <p:cNvSpPr/>
            <p:nvPr/>
          </p:nvSpPr>
          <p:spPr>
            <a:xfrm>
              <a:off x="1485803" y="1165360"/>
              <a:ext cx="6132632" cy="616728"/>
            </a:xfrm>
            <a:prstGeom prst="roundRect">
              <a:avLst>
                <a:gd name="adj" fmla="val 38954"/>
              </a:avLst>
            </a:prstGeom>
            <a:solidFill>
              <a:srgbClr val="0773E2">
                <a:alpha val="10000"/>
              </a:srgbClr>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71" name="矩形: 圆角 70"/>
            <p:cNvSpPr/>
            <p:nvPr/>
          </p:nvSpPr>
          <p:spPr>
            <a:xfrm>
              <a:off x="1697316" y="1165360"/>
              <a:ext cx="5676679" cy="616728"/>
            </a:xfrm>
            <a:prstGeom prst="roundRect">
              <a:avLst>
                <a:gd name="adj" fmla="val 41013"/>
              </a:avLst>
            </a:prstGeom>
            <a:solidFill>
              <a:schemeClr val="bg1"/>
            </a:solidFill>
            <a:ln w="12700">
              <a:solidFill>
                <a:srgbClr val="1963E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75" name="文本框 74"/>
            <p:cNvSpPr txBox="1"/>
            <p:nvPr/>
          </p:nvSpPr>
          <p:spPr>
            <a:xfrm>
              <a:off x="1268132" y="1242892"/>
              <a:ext cx="6350305" cy="461665"/>
            </a:xfrm>
            <a:prstGeom prst="rect">
              <a:avLst/>
            </a:prstGeom>
            <a:noFill/>
          </p:spPr>
          <p:txBody>
            <a:bodyPr wrap="square">
              <a:spAutoFit/>
            </a:bodyPr>
            <a:lstStyle>
              <a:defPPr>
                <a:defRPr lang="zh-CN"/>
              </a:defPPr>
              <a:lvl1pPr algn="ctr">
                <a:defRPr sz="2800" kern="100">
                  <a:gradFill flip="none" rotWithShape="1">
                    <a:gsLst>
                      <a:gs pos="0">
                        <a:srgbClr val="469CF5"/>
                      </a:gs>
                      <a:gs pos="84000">
                        <a:srgbClr val="042BD2"/>
                      </a:gs>
                    </a:gsLst>
                    <a:lin ang="5400000" scaled="1"/>
                    <a:tileRect/>
                  </a:gradFill>
                  <a:latin typeface="方正粗黑宋简体" panose="02000000000000000000" pitchFamily="2" charset="-122"/>
                  <a:ea typeface="方正粗黑宋简体" panose="02000000000000000000" pitchFamily="2" charset="-122"/>
                </a:defRPr>
              </a:lvl1pPr>
            </a:lstStyle>
            <a:p>
              <a:r>
                <a:rPr lang="zh-CN" altLang="en-US" sz="2400" kern="1200">
                  <a:solidFill>
                    <a:srgbClr val="0056B4"/>
                  </a:solidFill>
                  <a:latin typeface="+mn-lt"/>
                  <a:ea typeface="+mn-ea"/>
                  <a:cs typeface="+mn-ea"/>
                  <a:sym typeface="+mn-lt"/>
                </a:rPr>
                <a:t>政府基础设施</a:t>
              </a:r>
            </a:p>
          </p:txBody>
        </p:sp>
      </p:grpSp>
      <p:grpSp>
        <p:nvGrpSpPr>
          <p:cNvPr id="78" name="组合 77"/>
          <p:cNvGrpSpPr/>
          <p:nvPr/>
        </p:nvGrpSpPr>
        <p:grpSpPr>
          <a:xfrm>
            <a:off x="4114476" y="5176215"/>
            <a:ext cx="2625536" cy="616728"/>
            <a:chOff x="1268132" y="1165360"/>
            <a:chExt cx="6350305" cy="616728"/>
          </a:xfrm>
        </p:grpSpPr>
        <p:sp>
          <p:nvSpPr>
            <p:cNvPr id="79" name="矩形: 圆角 78"/>
            <p:cNvSpPr/>
            <p:nvPr/>
          </p:nvSpPr>
          <p:spPr>
            <a:xfrm>
              <a:off x="1485803" y="1165360"/>
              <a:ext cx="6132632" cy="616728"/>
            </a:xfrm>
            <a:prstGeom prst="roundRect">
              <a:avLst>
                <a:gd name="adj" fmla="val 38954"/>
              </a:avLst>
            </a:prstGeom>
            <a:solidFill>
              <a:srgbClr val="0773E2">
                <a:alpha val="10000"/>
              </a:srgbClr>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80" name="矩形: 圆角 79"/>
            <p:cNvSpPr/>
            <p:nvPr/>
          </p:nvSpPr>
          <p:spPr>
            <a:xfrm>
              <a:off x="1697316" y="1165360"/>
              <a:ext cx="5676679" cy="616728"/>
            </a:xfrm>
            <a:prstGeom prst="roundRect">
              <a:avLst>
                <a:gd name="adj" fmla="val 41013"/>
              </a:avLst>
            </a:prstGeom>
            <a:solidFill>
              <a:schemeClr val="bg1"/>
            </a:solidFill>
            <a:ln w="12700">
              <a:solidFill>
                <a:srgbClr val="1963E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81" name="文本框 80"/>
            <p:cNvSpPr txBox="1"/>
            <p:nvPr/>
          </p:nvSpPr>
          <p:spPr>
            <a:xfrm>
              <a:off x="1268132" y="1242892"/>
              <a:ext cx="6350305" cy="461665"/>
            </a:xfrm>
            <a:prstGeom prst="rect">
              <a:avLst/>
            </a:prstGeom>
            <a:noFill/>
          </p:spPr>
          <p:txBody>
            <a:bodyPr wrap="square">
              <a:spAutoFit/>
            </a:bodyPr>
            <a:lstStyle>
              <a:defPPr>
                <a:defRPr lang="zh-CN"/>
              </a:defPPr>
              <a:lvl1pPr algn="ctr">
                <a:defRPr sz="2800" kern="100">
                  <a:gradFill flip="none" rotWithShape="1">
                    <a:gsLst>
                      <a:gs pos="0">
                        <a:srgbClr val="469CF5"/>
                      </a:gs>
                      <a:gs pos="84000">
                        <a:srgbClr val="042BD2"/>
                      </a:gs>
                    </a:gsLst>
                    <a:lin ang="5400000" scaled="1"/>
                    <a:tileRect/>
                  </a:gradFill>
                  <a:latin typeface="方正粗黑宋简体" panose="02000000000000000000" pitchFamily="2" charset="-122"/>
                  <a:ea typeface="方正粗黑宋简体" panose="02000000000000000000" pitchFamily="2" charset="-122"/>
                </a:defRPr>
              </a:lvl1pPr>
            </a:lstStyle>
            <a:p>
              <a:r>
                <a:rPr lang="zh-CN" altLang="en-US" sz="2400" kern="1200">
                  <a:solidFill>
                    <a:srgbClr val="0056B4"/>
                  </a:solidFill>
                  <a:latin typeface="+mn-lt"/>
                  <a:ea typeface="+mn-ea"/>
                  <a:cs typeface="+mn-ea"/>
                  <a:sym typeface="+mn-lt"/>
                </a:rPr>
                <a:t>市政工程</a:t>
              </a:r>
            </a:p>
          </p:txBody>
        </p:sp>
      </p:grpSp>
      <p:grpSp>
        <p:nvGrpSpPr>
          <p:cNvPr id="82" name="组合 81"/>
          <p:cNvGrpSpPr/>
          <p:nvPr/>
        </p:nvGrpSpPr>
        <p:grpSpPr>
          <a:xfrm>
            <a:off x="6961043" y="5176215"/>
            <a:ext cx="2259776" cy="616728"/>
            <a:chOff x="1268132" y="1165360"/>
            <a:chExt cx="6350305" cy="616728"/>
          </a:xfrm>
        </p:grpSpPr>
        <p:sp>
          <p:nvSpPr>
            <p:cNvPr id="83" name="矩形: 圆角 82"/>
            <p:cNvSpPr/>
            <p:nvPr/>
          </p:nvSpPr>
          <p:spPr>
            <a:xfrm>
              <a:off x="1485803" y="1165360"/>
              <a:ext cx="6132632" cy="616728"/>
            </a:xfrm>
            <a:prstGeom prst="roundRect">
              <a:avLst>
                <a:gd name="adj" fmla="val 38954"/>
              </a:avLst>
            </a:prstGeom>
            <a:solidFill>
              <a:srgbClr val="0773E2">
                <a:alpha val="10000"/>
              </a:srgbClr>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84" name="矩形: 圆角 83"/>
            <p:cNvSpPr/>
            <p:nvPr/>
          </p:nvSpPr>
          <p:spPr>
            <a:xfrm>
              <a:off x="1697316" y="1165360"/>
              <a:ext cx="5676679" cy="616728"/>
            </a:xfrm>
            <a:prstGeom prst="roundRect">
              <a:avLst>
                <a:gd name="adj" fmla="val 41013"/>
              </a:avLst>
            </a:prstGeom>
            <a:solidFill>
              <a:schemeClr val="bg1"/>
            </a:solidFill>
            <a:ln w="12700">
              <a:solidFill>
                <a:srgbClr val="1963E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0" tIns="468000" rIns="0" bIns="0" rtlCol="0" anchor="ctr">
              <a:noAutofit/>
            </a:bodyPr>
            <a:lstStyle/>
            <a:p>
              <a:pPr algn="ctr"/>
              <a:endParaRPr lang="zh-CN" altLang="en-US" sz="2400" b="1" dirty="0">
                <a:solidFill>
                  <a:schemeClr val="tx1">
                    <a:lumMod val="75000"/>
                    <a:lumOff val="25000"/>
                  </a:schemeClr>
                </a:solidFill>
                <a:cs typeface="+mn-ea"/>
                <a:sym typeface="+mn-lt"/>
              </a:endParaRPr>
            </a:p>
          </p:txBody>
        </p:sp>
        <p:sp>
          <p:nvSpPr>
            <p:cNvPr id="85" name="文本框 84"/>
            <p:cNvSpPr txBox="1"/>
            <p:nvPr/>
          </p:nvSpPr>
          <p:spPr>
            <a:xfrm>
              <a:off x="1268132" y="1242892"/>
              <a:ext cx="6350305" cy="461665"/>
            </a:xfrm>
            <a:prstGeom prst="rect">
              <a:avLst/>
            </a:prstGeom>
            <a:noFill/>
          </p:spPr>
          <p:txBody>
            <a:bodyPr wrap="square">
              <a:spAutoFit/>
            </a:bodyPr>
            <a:lstStyle>
              <a:defPPr>
                <a:defRPr lang="zh-CN"/>
              </a:defPPr>
              <a:lvl1pPr algn="ctr">
                <a:defRPr sz="2800" kern="100">
                  <a:gradFill flip="none" rotWithShape="1">
                    <a:gsLst>
                      <a:gs pos="0">
                        <a:srgbClr val="469CF5"/>
                      </a:gs>
                      <a:gs pos="84000">
                        <a:srgbClr val="042BD2"/>
                      </a:gs>
                    </a:gsLst>
                    <a:lin ang="5400000" scaled="1"/>
                    <a:tileRect/>
                  </a:gradFill>
                  <a:latin typeface="方正粗黑宋简体" panose="02000000000000000000" pitchFamily="2" charset="-122"/>
                  <a:ea typeface="方正粗黑宋简体" panose="02000000000000000000" pitchFamily="2" charset="-122"/>
                </a:defRPr>
              </a:lvl1pPr>
            </a:lstStyle>
            <a:p>
              <a:r>
                <a:rPr lang="zh-CN" altLang="en-US" sz="2400" kern="1200">
                  <a:solidFill>
                    <a:srgbClr val="0056B4"/>
                  </a:solidFill>
                  <a:latin typeface="+mn-lt"/>
                  <a:ea typeface="+mn-ea"/>
                  <a:cs typeface="+mn-ea"/>
                  <a:sym typeface="+mn-lt"/>
                </a:rPr>
                <a:t>水利</a:t>
              </a:r>
            </a:p>
          </p:txBody>
        </p:sp>
      </p:grpSp>
      <p:grpSp>
        <p:nvGrpSpPr>
          <p:cNvPr id="60" name="组合 59"/>
          <p:cNvGrpSpPr/>
          <p:nvPr/>
        </p:nvGrpSpPr>
        <p:grpSpPr>
          <a:xfrm>
            <a:off x="1304009" y="1616090"/>
            <a:ext cx="3085197" cy="559038"/>
            <a:chOff x="3543298" y="3063632"/>
            <a:chExt cx="3085197" cy="559038"/>
          </a:xfrm>
        </p:grpSpPr>
        <p:sp>
          <p:nvSpPr>
            <p:cNvPr id="61" name="矩形: 圆角 60"/>
            <p:cNvSpPr/>
            <p:nvPr/>
          </p:nvSpPr>
          <p:spPr>
            <a:xfrm flipH="1">
              <a:off x="3543298" y="3063632"/>
              <a:ext cx="2212703"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62" name="文本框 22"/>
            <p:cNvSpPr txBox="1"/>
            <p:nvPr/>
          </p:nvSpPr>
          <p:spPr>
            <a:xfrm>
              <a:off x="3940541" y="3112319"/>
              <a:ext cx="2687954" cy="461665"/>
            </a:xfrm>
            <a:prstGeom prst="rect">
              <a:avLst/>
            </a:prstGeom>
            <a:noFill/>
          </p:spPr>
          <p:txBody>
            <a:bodyPr wrap="square">
              <a:spAutoFit/>
            </a:bodyPr>
            <a:lstStyle>
              <a:defPPr>
                <a:defRPr lang="zh-CN"/>
              </a:defPPr>
              <a:lvl1pPr>
                <a:defRPr sz="2400"/>
              </a:lvl1pPr>
            </a:lstStyle>
            <a:p>
              <a:r>
                <a:rPr lang="en-US" altLang="zh-CN"/>
                <a:t>2.</a:t>
              </a:r>
              <a:r>
                <a:rPr lang="zh-CN" altLang="en-US"/>
                <a:t>应用领域</a:t>
              </a:r>
            </a:p>
          </p:txBody>
        </p:sp>
        <p:sp>
          <p:nvSpPr>
            <p:cNvPr id="69" name="椭圆 68"/>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7561217" cy="461665"/>
            </a:xfrm>
            <a:prstGeom prst="rect">
              <a:avLst/>
            </a:prstGeom>
            <a:noFill/>
          </p:spPr>
          <p:txBody>
            <a:bodyPr wrap="square">
              <a:spAutoFit/>
            </a:bodyPr>
            <a:lstStyle/>
            <a:p>
              <a:r>
                <a:rPr lang="zh-CN" altLang="en-US" sz="2400" b="1">
                  <a:solidFill>
                    <a:srgbClr val="284B90"/>
                  </a:solidFill>
                  <a:cs typeface="+mn-ea"/>
                  <a:sym typeface="+mn-lt"/>
                </a:rPr>
                <a:t>二、用足</a:t>
              </a:r>
              <a:r>
                <a:rPr lang="en-US" altLang="zh-CN" sz="2400" b="1">
                  <a:solidFill>
                    <a:srgbClr val="284B90"/>
                  </a:solidFill>
                  <a:cs typeface="+mn-ea"/>
                  <a:sym typeface="+mn-lt"/>
                </a:rPr>
                <a:t>PPP</a:t>
              </a:r>
              <a:r>
                <a:rPr lang="zh-CN" altLang="en-US" sz="2400" b="1">
                  <a:solidFill>
                    <a:srgbClr val="284B90"/>
                  </a:solidFill>
                  <a:cs typeface="+mn-ea"/>
                  <a:sym typeface="+mn-lt"/>
                </a:rPr>
                <a:t>融资政策空间</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65" name="组合 64"/>
          <p:cNvGrpSpPr/>
          <p:nvPr/>
        </p:nvGrpSpPr>
        <p:grpSpPr>
          <a:xfrm>
            <a:off x="1304009" y="1616090"/>
            <a:ext cx="3085197" cy="559038"/>
            <a:chOff x="3543298" y="3063632"/>
            <a:chExt cx="3085197" cy="559038"/>
          </a:xfrm>
        </p:grpSpPr>
        <p:sp>
          <p:nvSpPr>
            <p:cNvPr id="66" name="矩形: 圆角 65"/>
            <p:cNvSpPr/>
            <p:nvPr/>
          </p:nvSpPr>
          <p:spPr>
            <a:xfrm flipH="1">
              <a:off x="3543298" y="3063632"/>
              <a:ext cx="2212703"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prstClr val="white">
                    <a:lumMod val="95000"/>
                  </a:prstClr>
                </a:solidFill>
                <a:effectLst/>
                <a:uLnTx/>
                <a:uFillTx/>
                <a:latin typeface="微软雅黑" panose="020B0503020204020204" charset="-122"/>
                <a:ea typeface="微软雅黑" panose="020B0503020204020204" charset="-122"/>
                <a:cs typeface="+mn-cs"/>
              </a:endParaRPr>
            </a:p>
          </p:txBody>
        </p:sp>
        <p:sp>
          <p:nvSpPr>
            <p:cNvPr id="67" name="文本框 22"/>
            <p:cNvSpPr txBox="1"/>
            <p:nvPr/>
          </p:nvSpPr>
          <p:spPr>
            <a:xfrm>
              <a:off x="3940541" y="3112319"/>
              <a:ext cx="2687954" cy="461665"/>
            </a:xfrm>
            <a:prstGeom prst="rect">
              <a:avLst/>
            </a:prstGeom>
            <a:noFill/>
          </p:spPr>
          <p:txBody>
            <a:bodyPr wrap="square">
              <a:spAutoFit/>
            </a:bodyPr>
            <a:lstStyle>
              <a:defPPr>
                <a:defRPr lang="zh-CN"/>
              </a:defPPr>
              <a:lvl1pPr>
                <a:defRPr sz="2400"/>
              </a:lvl1pPr>
            </a:lstStyle>
            <a:p>
              <a:r>
                <a:rPr lang="en-US" altLang="zh-CN"/>
                <a:t>3.</a:t>
              </a:r>
              <a:r>
                <a:rPr lang="zh-CN" altLang="en-US"/>
                <a:t>运作流程</a:t>
              </a:r>
              <a:endParaRPr lang="zh-CN" altLang="en-US" dirty="0"/>
            </a:p>
          </p:txBody>
        </p:sp>
        <p:sp>
          <p:nvSpPr>
            <p:cNvPr id="68" name="椭圆 67"/>
            <p:cNvSpPr/>
            <p:nvPr/>
          </p:nvSpPr>
          <p:spPr>
            <a:xfrm>
              <a:off x="3748088" y="3281239"/>
              <a:ext cx="123825" cy="123825"/>
            </a:xfrm>
            <a:prstGeom prst="ellipse">
              <a:avLst/>
            </a:prstGeom>
            <a:solidFill>
              <a:srgbClr val="1E77EC"/>
            </a:solidFill>
            <a:ln>
              <a:solidFill>
                <a:schemeClr val="bg1"/>
              </a:solidFill>
            </a:ln>
            <a:effectLst>
              <a:outerShdw blurRad="63500" sx="102000" sy="102000" algn="ctr" rotWithShape="0">
                <a:srgbClr val="1E77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69" name="图片 68"/>
          <p:cNvPicPr>
            <a:picLocks noChangeAspect="1"/>
          </p:cNvPicPr>
          <p:nvPr/>
        </p:nvPicPr>
        <p:blipFill rotWithShape="1">
          <a:blip r:embed="rId4"/>
          <a:srcRect l="3249" r="2730" b="24542"/>
          <a:stretch>
            <a:fillRect/>
          </a:stretch>
        </p:blipFill>
        <p:spPr>
          <a:xfrm>
            <a:off x="0" y="2970722"/>
            <a:ext cx="12192000" cy="3887278"/>
          </a:xfrm>
          <a:prstGeom prst="rect">
            <a:avLst/>
          </a:prstGeom>
        </p:spPr>
      </p:pic>
      <p:sp>
        <p:nvSpPr>
          <p:cNvPr id="70" name="矩形 69"/>
          <p:cNvSpPr/>
          <p:nvPr/>
        </p:nvSpPr>
        <p:spPr>
          <a:xfrm>
            <a:off x="817880" y="2322195"/>
            <a:ext cx="3507740" cy="4386819"/>
          </a:xfrm>
          <a:prstGeom prst="rect">
            <a:avLst/>
          </a:prstGeom>
          <a:solidFill>
            <a:schemeClr val="bg1"/>
          </a:soli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a:effectLst>
            <a:outerShdw blurRad="254000" algn="ctr" rotWithShape="0">
              <a:schemeClr val="accent1">
                <a:lumMod val="50000"/>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4467225" y="2360930"/>
            <a:ext cx="3507740" cy="4348090"/>
          </a:xfrm>
          <a:prstGeom prst="rect">
            <a:avLst/>
          </a:prstGeom>
          <a:solidFill>
            <a:schemeClr val="bg1"/>
          </a:soli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a:effectLst>
            <a:outerShdw blurRad="254000" algn="ctr" rotWithShape="0">
              <a:schemeClr val="accent1">
                <a:lumMod val="50000"/>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8134350" y="2360930"/>
            <a:ext cx="3507740" cy="4348089"/>
          </a:xfrm>
          <a:prstGeom prst="rect">
            <a:avLst/>
          </a:prstGeom>
          <a:solidFill>
            <a:schemeClr val="bg1"/>
          </a:soli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a:effectLst>
            <a:outerShdw blurRad="254000" algn="ctr" rotWithShape="0">
              <a:schemeClr val="accent1">
                <a:lumMod val="50000"/>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1440940" y="2580626"/>
            <a:ext cx="2261620" cy="461665"/>
          </a:xfrm>
          <a:prstGeom prst="rect">
            <a:avLst/>
          </a:prstGeom>
          <a:noFill/>
        </p:spPr>
        <p:txBody>
          <a:bodyPr wrap="square" rtlCol="0">
            <a:spAutoFit/>
          </a:bodyPr>
          <a:lstStyle/>
          <a:p>
            <a:pPr algn="ctr"/>
            <a:r>
              <a:rPr lang="zh-CN" altLang="en-US" sz="2400" b="1">
                <a:solidFill>
                  <a:srgbClr val="115EC5"/>
                </a:solidFill>
              </a:rPr>
              <a:t>准备阶段</a:t>
            </a:r>
            <a:endParaRPr lang="zh-CN" altLang="en-US" sz="2400" b="1" dirty="0">
              <a:solidFill>
                <a:srgbClr val="115EC5"/>
              </a:solidFill>
            </a:endParaRPr>
          </a:p>
        </p:txBody>
      </p:sp>
      <p:sp>
        <p:nvSpPr>
          <p:cNvPr id="76" name="文本框 75"/>
          <p:cNvSpPr txBox="1"/>
          <p:nvPr/>
        </p:nvSpPr>
        <p:spPr>
          <a:xfrm>
            <a:off x="4845424" y="2580626"/>
            <a:ext cx="2751342" cy="461665"/>
          </a:xfrm>
          <a:prstGeom prst="rect">
            <a:avLst/>
          </a:prstGeom>
          <a:noFill/>
        </p:spPr>
        <p:txBody>
          <a:bodyPr wrap="square" rtlCol="0">
            <a:spAutoFit/>
          </a:bodyPr>
          <a:lstStyle/>
          <a:p>
            <a:pPr algn="ctr"/>
            <a:r>
              <a:rPr lang="zh-CN" altLang="en-US" sz="2400" b="1">
                <a:solidFill>
                  <a:srgbClr val="115EC5"/>
                </a:solidFill>
              </a:rPr>
              <a:t>采购阶段</a:t>
            </a:r>
            <a:endParaRPr lang="zh-CN" altLang="en-US" sz="2400" b="1" dirty="0">
              <a:solidFill>
                <a:srgbClr val="115EC5"/>
              </a:solidFill>
            </a:endParaRPr>
          </a:p>
        </p:txBody>
      </p:sp>
      <p:sp>
        <p:nvSpPr>
          <p:cNvPr id="77" name="文本框 76"/>
          <p:cNvSpPr txBox="1"/>
          <p:nvPr/>
        </p:nvSpPr>
        <p:spPr>
          <a:xfrm>
            <a:off x="8738473" y="2580626"/>
            <a:ext cx="2299495" cy="461665"/>
          </a:xfrm>
          <a:prstGeom prst="rect">
            <a:avLst/>
          </a:prstGeom>
          <a:noFill/>
        </p:spPr>
        <p:txBody>
          <a:bodyPr wrap="square" rtlCol="0">
            <a:spAutoFit/>
          </a:bodyPr>
          <a:lstStyle/>
          <a:p>
            <a:pPr algn="ctr"/>
            <a:r>
              <a:rPr lang="zh-CN" altLang="en-US" sz="2400" b="1">
                <a:solidFill>
                  <a:srgbClr val="115EC5"/>
                </a:solidFill>
              </a:rPr>
              <a:t>执行阶段</a:t>
            </a:r>
            <a:endParaRPr lang="zh-CN" altLang="en-US" sz="2400" b="1" dirty="0">
              <a:solidFill>
                <a:srgbClr val="115EC5"/>
              </a:solidFill>
            </a:endParaRPr>
          </a:p>
        </p:txBody>
      </p:sp>
      <p:sp>
        <p:nvSpPr>
          <p:cNvPr id="86" name="文本框 85"/>
          <p:cNvSpPr txBox="1"/>
          <p:nvPr/>
        </p:nvSpPr>
        <p:spPr>
          <a:xfrm>
            <a:off x="904240" y="3146425"/>
            <a:ext cx="3329305" cy="2399665"/>
          </a:xfrm>
          <a:prstGeom prst="rect">
            <a:avLst/>
          </a:prstGeom>
          <a:noFill/>
        </p:spPr>
        <p:txBody>
          <a:bodyPr wrap="square" rtlCol="0">
            <a:spAutoFit/>
          </a:bodyPr>
          <a:lstStyle/>
          <a:p>
            <a:pPr algn="just">
              <a:lnSpc>
                <a:spcPct val="150000"/>
              </a:lnSpc>
            </a:pPr>
            <a:r>
              <a:rPr lang="zh-CN" altLang="en-US" sz="2000" dirty="0"/>
              <a:t>县级以上政府授权有关职能部门或事业单位作为实施机构，负责项目准备、采购、监管和移交等工作。由咨询</a:t>
            </a:r>
            <a:r>
              <a:rPr lang="zh-CN" altLang="en-US" sz="2000"/>
              <a:t>机构编制“两</a:t>
            </a:r>
            <a:r>
              <a:rPr lang="zh-CN" altLang="en-US" sz="2000" dirty="0"/>
              <a:t>评</a:t>
            </a:r>
            <a:r>
              <a:rPr lang="zh-CN" altLang="en-US" sz="2000"/>
              <a:t>一案”。</a:t>
            </a:r>
            <a:endParaRPr lang="zh-CN" altLang="en-US" sz="2000" dirty="0"/>
          </a:p>
        </p:txBody>
      </p:sp>
      <p:sp>
        <p:nvSpPr>
          <p:cNvPr id="87" name="文本框 86"/>
          <p:cNvSpPr txBox="1"/>
          <p:nvPr/>
        </p:nvSpPr>
        <p:spPr>
          <a:xfrm>
            <a:off x="4680030" y="3146197"/>
            <a:ext cx="3082132" cy="1884427"/>
          </a:xfrm>
          <a:prstGeom prst="rect">
            <a:avLst/>
          </a:prstGeom>
          <a:noFill/>
        </p:spPr>
        <p:txBody>
          <a:bodyPr wrap="square" rtlCol="0">
            <a:spAutoFit/>
          </a:bodyPr>
          <a:lstStyle/>
          <a:p>
            <a:pPr algn="just">
              <a:lnSpc>
                <a:spcPct val="150000"/>
              </a:lnSpc>
            </a:pPr>
            <a:r>
              <a:rPr lang="zh-CN" altLang="en-US" sz="2000" dirty="0"/>
              <a:t>政府遵循公开、公平、公正和诚实信用的原则，通过招标的方式选择社会资本方。</a:t>
            </a:r>
          </a:p>
        </p:txBody>
      </p:sp>
      <p:sp>
        <p:nvSpPr>
          <p:cNvPr id="88" name="文本框 87"/>
          <p:cNvSpPr txBox="1"/>
          <p:nvPr/>
        </p:nvSpPr>
        <p:spPr>
          <a:xfrm>
            <a:off x="8355883" y="3146197"/>
            <a:ext cx="3064674" cy="2346091"/>
          </a:xfrm>
          <a:prstGeom prst="rect">
            <a:avLst/>
          </a:prstGeom>
          <a:noFill/>
        </p:spPr>
        <p:txBody>
          <a:bodyPr wrap="square" rtlCol="0">
            <a:spAutoFit/>
          </a:bodyPr>
          <a:lstStyle/>
          <a:p>
            <a:pPr algn="just">
              <a:lnSpc>
                <a:spcPct val="150000"/>
              </a:lnSpc>
            </a:pPr>
            <a:r>
              <a:rPr lang="zh-CN" altLang="en-US" sz="2000" dirty="0"/>
              <a:t>政府方出资代表和中标社会资本方依照</a:t>
            </a:r>
            <a:r>
              <a:rPr lang="en-US" altLang="zh-CN" sz="2000" dirty="0"/>
              <a:t>PPP</a:t>
            </a:r>
            <a:r>
              <a:rPr lang="zh-CN" altLang="en-US" sz="2000" dirty="0"/>
              <a:t>项目合同成立项目公司。项目公司负责项目的投资、建设、运营和移交等工作。</a:t>
            </a:r>
          </a:p>
        </p:txBody>
      </p:sp>
      <p:sp>
        <p:nvSpPr>
          <p:cNvPr id="89" name="箭头: 右 88"/>
          <p:cNvSpPr/>
          <p:nvPr/>
        </p:nvSpPr>
        <p:spPr>
          <a:xfrm>
            <a:off x="3373316" y="2711460"/>
            <a:ext cx="689494" cy="199996"/>
          </a:xfrm>
          <a:prstGeom prst="rightArrow">
            <a:avLst/>
          </a:prstGeom>
          <a:gradFill flip="none" rotWithShape="1">
            <a:gsLst>
              <a:gs pos="97000">
                <a:srgbClr val="1E77EC"/>
              </a:gs>
              <a:gs pos="3000">
                <a:srgbClr val="1E77E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箭头: 右 89"/>
          <p:cNvSpPr/>
          <p:nvPr/>
        </p:nvSpPr>
        <p:spPr>
          <a:xfrm>
            <a:off x="4592639" y="2711460"/>
            <a:ext cx="689494" cy="199996"/>
          </a:xfrm>
          <a:prstGeom prst="rightArrow">
            <a:avLst/>
          </a:prstGeom>
          <a:gradFill flip="none" rotWithShape="1">
            <a:gsLst>
              <a:gs pos="97000">
                <a:srgbClr val="1E77EC"/>
              </a:gs>
              <a:gs pos="3000">
                <a:srgbClr val="1E77E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箭头: 右 90"/>
          <p:cNvSpPr/>
          <p:nvPr/>
        </p:nvSpPr>
        <p:spPr>
          <a:xfrm>
            <a:off x="7159503" y="2711460"/>
            <a:ext cx="689494" cy="199996"/>
          </a:xfrm>
          <a:prstGeom prst="rightArrow">
            <a:avLst/>
          </a:prstGeom>
          <a:gradFill flip="none" rotWithShape="1">
            <a:gsLst>
              <a:gs pos="97000">
                <a:srgbClr val="1E77EC"/>
              </a:gs>
              <a:gs pos="3000">
                <a:srgbClr val="1E77E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箭头: 右 91"/>
          <p:cNvSpPr/>
          <p:nvPr/>
        </p:nvSpPr>
        <p:spPr>
          <a:xfrm>
            <a:off x="8266307" y="2711460"/>
            <a:ext cx="689494" cy="199996"/>
          </a:xfrm>
          <a:prstGeom prst="rightArrow">
            <a:avLst/>
          </a:prstGeom>
          <a:gradFill flip="none" rotWithShape="1">
            <a:gsLst>
              <a:gs pos="97000">
                <a:srgbClr val="1E77EC"/>
              </a:gs>
              <a:gs pos="3000">
                <a:srgbClr val="1E77E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591696" y="1016684"/>
            <a:ext cx="3940547" cy="508519"/>
            <a:chOff x="525021" y="1016684"/>
            <a:chExt cx="3940547" cy="508519"/>
          </a:xfrm>
        </p:grpSpPr>
        <p:grpSp>
          <p:nvGrpSpPr>
            <p:cNvPr id="40" name="组合 39"/>
            <p:cNvGrpSpPr/>
            <p:nvPr/>
          </p:nvGrpSpPr>
          <p:grpSpPr>
            <a:xfrm>
              <a:off x="525021" y="1181101"/>
              <a:ext cx="311718" cy="179686"/>
              <a:chOff x="850900" y="671681"/>
              <a:chExt cx="622467" cy="358815"/>
            </a:xfrm>
          </p:grpSpPr>
          <p:sp>
            <p:nvSpPr>
              <p:cNvPr id="43" name="椭圆 42"/>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44" name="椭圆 43"/>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41" name="矩形: 圆角 40"/>
            <p:cNvSpPr/>
            <p:nvPr/>
          </p:nvSpPr>
          <p:spPr>
            <a:xfrm>
              <a:off x="982719" y="1016684"/>
              <a:ext cx="3482849"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42" name="文本框 41"/>
            <p:cNvSpPr txBox="1"/>
            <p:nvPr/>
          </p:nvSpPr>
          <p:spPr>
            <a:xfrm>
              <a:off x="1002480" y="1040111"/>
              <a:ext cx="3433272" cy="461665"/>
            </a:xfrm>
            <a:prstGeom prst="rect">
              <a:avLst/>
            </a:prstGeom>
            <a:noFill/>
          </p:spPr>
          <p:txBody>
            <a:bodyPr wrap="square">
              <a:spAutoFit/>
            </a:bodyPr>
            <a:lstStyle/>
            <a:p>
              <a:r>
                <a:rPr lang="zh-CN" altLang="en-US" sz="2400" b="1">
                  <a:cs typeface="+mn-ea"/>
                  <a:sym typeface="+mn-lt"/>
                </a:rPr>
                <a:t>（一）运作模式及流程</a:t>
              </a:r>
            </a:p>
          </p:txBody>
        </p:sp>
      </p:grpSp>
      <p:sp>
        <p:nvSpPr>
          <p:cNvPr id="35" name="pptx_317783"/>
          <p:cNvSpPr/>
          <p:nvPr/>
        </p:nvSpPr>
        <p:spPr>
          <a:xfrm>
            <a:off x="3191033" y="5348096"/>
            <a:ext cx="939695" cy="1126064"/>
          </a:xfrm>
          <a:custGeom>
            <a:avLst/>
            <a:gdLst>
              <a:gd name="connsiteX0" fmla="*/ 126539 w 506307"/>
              <a:gd name="connsiteY0" fmla="*/ 480269 h 606722"/>
              <a:gd name="connsiteX1" fmla="*/ 379767 w 506307"/>
              <a:gd name="connsiteY1" fmla="*/ 480269 h 606722"/>
              <a:gd name="connsiteX2" fmla="*/ 405045 w 506307"/>
              <a:gd name="connsiteY2" fmla="*/ 505611 h 606722"/>
              <a:gd name="connsiteX3" fmla="*/ 379767 w 506307"/>
              <a:gd name="connsiteY3" fmla="*/ 530864 h 606722"/>
              <a:gd name="connsiteX4" fmla="*/ 126539 w 506307"/>
              <a:gd name="connsiteY4" fmla="*/ 530864 h 606722"/>
              <a:gd name="connsiteX5" fmla="*/ 101261 w 506307"/>
              <a:gd name="connsiteY5" fmla="*/ 505611 h 606722"/>
              <a:gd name="connsiteX6" fmla="*/ 126539 w 506307"/>
              <a:gd name="connsiteY6" fmla="*/ 480269 h 606722"/>
              <a:gd name="connsiteX7" fmla="*/ 177200 w 506307"/>
              <a:gd name="connsiteY7" fmla="*/ 379219 h 606722"/>
              <a:gd name="connsiteX8" fmla="*/ 329106 w 506307"/>
              <a:gd name="connsiteY8" fmla="*/ 379219 h 606722"/>
              <a:gd name="connsiteX9" fmla="*/ 354379 w 506307"/>
              <a:gd name="connsiteY9" fmla="*/ 404472 h 606722"/>
              <a:gd name="connsiteX10" fmla="*/ 329106 w 506307"/>
              <a:gd name="connsiteY10" fmla="*/ 429814 h 606722"/>
              <a:gd name="connsiteX11" fmla="*/ 177200 w 506307"/>
              <a:gd name="connsiteY11" fmla="*/ 429814 h 606722"/>
              <a:gd name="connsiteX12" fmla="*/ 151927 w 506307"/>
              <a:gd name="connsiteY12" fmla="*/ 404472 h 606722"/>
              <a:gd name="connsiteX13" fmla="*/ 177200 w 506307"/>
              <a:gd name="connsiteY13" fmla="*/ 379219 h 606722"/>
              <a:gd name="connsiteX14" fmla="*/ 253109 w 506307"/>
              <a:gd name="connsiteY14" fmla="*/ 126383 h 606722"/>
              <a:gd name="connsiteX15" fmla="*/ 253109 w 506307"/>
              <a:gd name="connsiteY15" fmla="*/ 227503 h 606722"/>
              <a:gd name="connsiteX16" fmla="*/ 354379 w 506307"/>
              <a:gd name="connsiteY16" fmla="*/ 227503 h 606722"/>
              <a:gd name="connsiteX17" fmla="*/ 253109 w 506307"/>
              <a:gd name="connsiteY17" fmla="*/ 328624 h 606722"/>
              <a:gd name="connsiteX18" fmla="*/ 151927 w 506307"/>
              <a:gd name="connsiteY18" fmla="*/ 227503 h 606722"/>
              <a:gd name="connsiteX19" fmla="*/ 253109 w 506307"/>
              <a:gd name="connsiteY19" fmla="*/ 126383 h 606722"/>
              <a:gd name="connsiteX20" fmla="*/ 278451 w 506307"/>
              <a:gd name="connsiteY20" fmla="*/ 101120 h 606722"/>
              <a:gd name="connsiteX21" fmla="*/ 379783 w 506307"/>
              <a:gd name="connsiteY21" fmla="*/ 202240 h 606722"/>
              <a:gd name="connsiteX22" fmla="*/ 278451 w 506307"/>
              <a:gd name="connsiteY22" fmla="*/ 202240 h 606722"/>
              <a:gd name="connsiteX23" fmla="*/ 50640 w 506307"/>
              <a:gd name="connsiteY23" fmla="*/ 50568 h 606722"/>
              <a:gd name="connsiteX24" fmla="*/ 50640 w 506307"/>
              <a:gd name="connsiteY24" fmla="*/ 556154 h 606722"/>
              <a:gd name="connsiteX25" fmla="*/ 455667 w 506307"/>
              <a:gd name="connsiteY25" fmla="*/ 556154 h 606722"/>
              <a:gd name="connsiteX26" fmla="*/ 455667 w 506307"/>
              <a:gd name="connsiteY26" fmla="*/ 138550 h 606722"/>
              <a:gd name="connsiteX27" fmla="*/ 345488 w 506307"/>
              <a:gd name="connsiteY27" fmla="*/ 50568 h 606722"/>
              <a:gd name="connsiteX28" fmla="*/ 0 w 506307"/>
              <a:gd name="connsiteY28" fmla="*/ 0 h 606722"/>
              <a:gd name="connsiteX29" fmla="*/ 363288 w 506307"/>
              <a:gd name="connsiteY29" fmla="*/ 0 h 606722"/>
              <a:gd name="connsiteX30" fmla="*/ 506307 w 506307"/>
              <a:gd name="connsiteY30" fmla="*/ 114288 h 606722"/>
              <a:gd name="connsiteX31" fmla="*/ 506307 w 506307"/>
              <a:gd name="connsiteY31" fmla="*/ 606722 h 606722"/>
              <a:gd name="connsiteX32" fmla="*/ 0 w 506307"/>
              <a:gd name="connsiteY32" fmla="*/ 606722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06307" h="606722">
                <a:moveTo>
                  <a:pt x="126539" y="480269"/>
                </a:moveTo>
                <a:lnTo>
                  <a:pt x="379767" y="480269"/>
                </a:lnTo>
                <a:cubicBezTo>
                  <a:pt x="393741" y="480269"/>
                  <a:pt x="405045" y="491651"/>
                  <a:pt x="405045" y="505611"/>
                </a:cubicBezTo>
                <a:cubicBezTo>
                  <a:pt x="405045" y="519571"/>
                  <a:pt x="393741" y="530864"/>
                  <a:pt x="379767" y="530864"/>
                </a:cubicBezTo>
                <a:lnTo>
                  <a:pt x="126539" y="530864"/>
                </a:lnTo>
                <a:cubicBezTo>
                  <a:pt x="112565" y="530864"/>
                  <a:pt x="101261" y="519571"/>
                  <a:pt x="101261" y="505611"/>
                </a:cubicBezTo>
                <a:cubicBezTo>
                  <a:pt x="101261" y="491651"/>
                  <a:pt x="112565" y="480269"/>
                  <a:pt x="126539" y="480269"/>
                </a:cubicBezTo>
                <a:close/>
                <a:moveTo>
                  <a:pt x="177200" y="379219"/>
                </a:moveTo>
                <a:lnTo>
                  <a:pt x="329106" y="379219"/>
                </a:lnTo>
                <a:cubicBezTo>
                  <a:pt x="343077" y="379219"/>
                  <a:pt x="354379" y="390512"/>
                  <a:pt x="354379" y="404472"/>
                </a:cubicBezTo>
                <a:cubicBezTo>
                  <a:pt x="354379" y="418432"/>
                  <a:pt x="343077" y="429814"/>
                  <a:pt x="329106" y="429814"/>
                </a:cubicBezTo>
                <a:lnTo>
                  <a:pt x="177200" y="429814"/>
                </a:lnTo>
                <a:cubicBezTo>
                  <a:pt x="163229" y="429814"/>
                  <a:pt x="151927" y="418432"/>
                  <a:pt x="151927" y="404472"/>
                </a:cubicBezTo>
                <a:cubicBezTo>
                  <a:pt x="151927" y="390512"/>
                  <a:pt x="163229" y="379219"/>
                  <a:pt x="177200" y="379219"/>
                </a:cubicBezTo>
                <a:close/>
                <a:moveTo>
                  <a:pt x="253109" y="126383"/>
                </a:moveTo>
                <a:lnTo>
                  <a:pt x="253109" y="227503"/>
                </a:lnTo>
                <a:lnTo>
                  <a:pt x="354379" y="227503"/>
                </a:lnTo>
                <a:cubicBezTo>
                  <a:pt x="354379" y="283306"/>
                  <a:pt x="309083" y="328624"/>
                  <a:pt x="253109" y="328624"/>
                </a:cubicBezTo>
                <a:cubicBezTo>
                  <a:pt x="197223" y="328624"/>
                  <a:pt x="151927" y="283306"/>
                  <a:pt x="151927" y="227503"/>
                </a:cubicBezTo>
                <a:cubicBezTo>
                  <a:pt x="151927" y="171701"/>
                  <a:pt x="197223" y="126383"/>
                  <a:pt x="253109" y="126383"/>
                </a:cubicBezTo>
                <a:close/>
                <a:moveTo>
                  <a:pt x="278451" y="101120"/>
                </a:moveTo>
                <a:cubicBezTo>
                  <a:pt x="334371" y="101120"/>
                  <a:pt x="379783" y="146349"/>
                  <a:pt x="379783" y="202240"/>
                </a:cubicBezTo>
                <a:lnTo>
                  <a:pt x="278451" y="202240"/>
                </a:lnTo>
                <a:close/>
                <a:moveTo>
                  <a:pt x="50640" y="50568"/>
                </a:moveTo>
                <a:lnTo>
                  <a:pt x="50640" y="556154"/>
                </a:lnTo>
                <a:lnTo>
                  <a:pt x="455667" y="556154"/>
                </a:lnTo>
                <a:lnTo>
                  <a:pt x="455667" y="138550"/>
                </a:lnTo>
                <a:lnTo>
                  <a:pt x="345488" y="50568"/>
                </a:lnTo>
                <a:close/>
                <a:moveTo>
                  <a:pt x="0" y="0"/>
                </a:moveTo>
                <a:lnTo>
                  <a:pt x="363288" y="0"/>
                </a:lnTo>
                <a:lnTo>
                  <a:pt x="506307" y="114288"/>
                </a:lnTo>
                <a:lnTo>
                  <a:pt x="506307" y="606722"/>
                </a:lnTo>
                <a:lnTo>
                  <a:pt x="0" y="606722"/>
                </a:lnTo>
                <a:close/>
              </a:path>
            </a:pathLst>
          </a:custGeom>
          <a:gradFill flip="none" rotWithShape="1">
            <a:gsLst>
              <a:gs pos="97000">
                <a:srgbClr val="1E77EC">
                  <a:alpha val="40000"/>
                </a:srgbClr>
              </a:gs>
              <a:gs pos="3000">
                <a:srgbClr val="1E77EC">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pptx_317783"/>
          <p:cNvSpPr/>
          <p:nvPr/>
        </p:nvSpPr>
        <p:spPr>
          <a:xfrm>
            <a:off x="6756251" y="5365736"/>
            <a:ext cx="1126064" cy="1090785"/>
          </a:xfrm>
          <a:custGeom>
            <a:avLst/>
            <a:gdLst>
              <a:gd name="connsiteX0" fmla="*/ 209021 w 475618"/>
              <a:gd name="connsiteY0" fmla="*/ 242065 h 460717"/>
              <a:gd name="connsiteX1" fmla="*/ 217663 w 475618"/>
              <a:gd name="connsiteY1" fmla="*/ 250672 h 460717"/>
              <a:gd name="connsiteX2" fmla="*/ 209021 w 475618"/>
              <a:gd name="connsiteY2" fmla="*/ 259322 h 460717"/>
              <a:gd name="connsiteX3" fmla="*/ 202641 w 475618"/>
              <a:gd name="connsiteY3" fmla="*/ 252903 h 460717"/>
              <a:gd name="connsiteX4" fmla="*/ 203011 w 475618"/>
              <a:gd name="connsiteY4" fmla="*/ 248082 h 460717"/>
              <a:gd name="connsiteX5" fmla="*/ 209021 w 475618"/>
              <a:gd name="connsiteY5" fmla="*/ 224809 h 460717"/>
              <a:gd name="connsiteX6" fmla="*/ 220183 w 475618"/>
              <a:gd name="connsiteY6" fmla="*/ 229568 h 460717"/>
              <a:gd name="connsiteX7" fmla="*/ 203250 w 475618"/>
              <a:gd name="connsiteY7" fmla="*/ 244954 h 460717"/>
              <a:gd name="connsiteX8" fmla="*/ 203011 w 475618"/>
              <a:gd name="connsiteY8" fmla="*/ 248082 h 460717"/>
              <a:gd name="connsiteX9" fmla="*/ 200423 w 475618"/>
              <a:gd name="connsiteY9" fmla="*/ 250672 h 460717"/>
              <a:gd name="connsiteX10" fmla="*/ 202641 w 475618"/>
              <a:gd name="connsiteY10" fmla="*/ 252903 h 460717"/>
              <a:gd name="connsiteX11" fmla="*/ 202294 w 475618"/>
              <a:gd name="connsiteY11" fmla="*/ 257427 h 460717"/>
              <a:gd name="connsiteX12" fmla="*/ 208986 w 475618"/>
              <a:gd name="connsiteY12" fmla="*/ 260295 h 460717"/>
              <a:gd name="connsiteX13" fmla="*/ 215721 w 475618"/>
              <a:gd name="connsiteY13" fmla="*/ 258383 h 460717"/>
              <a:gd name="connsiteX14" fmla="*/ 232268 w 475618"/>
              <a:gd name="connsiteY14" fmla="*/ 243244 h 460717"/>
              <a:gd name="connsiteX15" fmla="*/ 235859 w 475618"/>
              <a:gd name="connsiteY15" fmla="*/ 251671 h 460717"/>
              <a:gd name="connsiteX16" fmla="*/ 209021 w 475618"/>
              <a:gd name="connsiteY16" fmla="*/ 278490 h 460717"/>
              <a:gd name="connsiteX17" fmla="*/ 182227 w 475618"/>
              <a:gd name="connsiteY17" fmla="*/ 251671 h 460717"/>
              <a:gd name="connsiteX18" fmla="*/ 209021 w 475618"/>
              <a:gd name="connsiteY18" fmla="*/ 224809 h 460717"/>
              <a:gd name="connsiteX19" fmla="*/ 212870 w 475618"/>
              <a:gd name="connsiteY19" fmla="*/ 125051 h 460717"/>
              <a:gd name="connsiteX20" fmla="*/ 277089 w 475618"/>
              <a:gd name="connsiteY20" fmla="*/ 143300 h 460717"/>
              <a:gd name="connsiteX21" fmla="*/ 280000 w 475618"/>
              <a:gd name="connsiteY21" fmla="*/ 155770 h 460717"/>
              <a:gd name="connsiteX22" fmla="*/ 267530 w 475618"/>
              <a:gd name="connsiteY22" fmla="*/ 158638 h 460717"/>
              <a:gd name="connsiteX23" fmla="*/ 212870 w 475618"/>
              <a:gd name="connsiteY23" fmla="*/ 143300 h 460717"/>
              <a:gd name="connsiteX24" fmla="*/ 107372 w 475618"/>
              <a:gd name="connsiteY24" fmla="*/ 248754 h 460717"/>
              <a:gd name="connsiteX25" fmla="*/ 212870 w 475618"/>
              <a:gd name="connsiteY25" fmla="*/ 354251 h 460717"/>
              <a:gd name="connsiteX26" fmla="*/ 318323 w 475618"/>
              <a:gd name="connsiteY26" fmla="*/ 248754 h 460717"/>
              <a:gd name="connsiteX27" fmla="*/ 304897 w 475618"/>
              <a:gd name="connsiteY27" fmla="*/ 196049 h 460717"/>
              <a:gd name="connsiteX28" fmla="*/ 307808 w 475618"/>
              <a:gd name="connsiteY28" fmla="*/ 183579 h 460717"/>
              <a:gd name="connsiteX29" fmla="*/ 320235 w 475618"/>
              <a:gd name="connsiteY29" fmla="*/ 186446 h 460717"/>
              <a:gd name="connsiteX30" fmla="*/ 336572 w 475618"/>
              <a:gd name="connsiteY30" fmla="*/ 247798 h 460717"/>
              <a:gd name="connsiteX31" fmla="*/ 212870 w 475618"/>
              <a:gd name="connsiteY31" fmla="*/ 372456 h 460717"/>
              <a:gd name="connsiteX32" fmla="*/ 89167 w 475618"/>
              <a:gd name="connsiteY32" fmla="*/ 248754 h 460717"/>
              <a:gd name="connsiteX33" fmla="*/ 212870 w 475618"/>
              <a:gd name="connsiteY33" fmla="*/ 125051 h 460717"/>
              <a:gd name="connsiteX34" fmla="*/ 431469 w 475618"/>
              <a:gd name="connsiteY34" fmla="*/ 61768 h 460717"/>
              <a:gd name="connsiteX35" fmla="*/ 378760 w 475618"/>
              <a:gd name="connsiteY35" fmla="*/ 108749 h 460717"/>
              <a:gd name="connsiteX36" fmla="*/ 403659 w 475618"/>
              <a:gd name="connsiteY36" fmla="*/ 112617 h 460717"/>
              <a:gd name="connsiteX37" fmla="*/ 452588 w 475618"/>
              <a:gd name="connsiteY37" fmla="*/ 77110 h 460717"/>
              <a:gd name="connsiteX38" fmla="*/ 434381 w 475618"/>
              <a:gd name="connsiteY38" fmla="*/ 65592 h 460717"/>
              <a:gd name="connsiteX39" fmla="*/ 431469 w 475618"/>
              <a:gd name="connsiteY39" fmla="*/ 61768 h 460717"/>
              <a:gd name="connsiteX40" fmla="*/ 209021 w 475618"/>
              <a:gd name="connsiteY40" fmla="*/ 42582 h 460717"/>
              <a:gd name="connsiteX41" fmla="*/ 324110 w 475618"/>
              <a:gd name="connsiteY41" fmla="*/ 77126 h 460717"/>
              <a:gd name="connsiteX42" fmla="*/ 326977 w 475618"/>
              <a:gd name="connsiteY42" fmla="*/ 89597 h 460717"/>
              <a:gd name="connsiteX43" fmla="*/ 314508 w 475618"/>
              <a:gd name="connsiteY43" fmla="*/ 92465 h 460717"/>
              <a:gd name="connsiteX44" fmla="*/ 209021 w 475618"/>
              <a:gd name="connsiteY44" fmla="*/ 60832 h 460717"/>
              <a:gd name="connsiteX45" fmla="*/ 17291 w 475618"/>
              <a:gd name="connsiteY45" fmla="*/ 252627 h 460717"/>
              <a:gd name="connsiteX46" fmla="*/ 209021 w 475618"/>
              <a:gd name="connsiteY46" fmla="*/ 444379 h 460717"/>
              <a:gd name="connsiteX47" fmla="*/ 400793 w 475618"/>
              <a:gd name="connsiteY47" fmla="*/ 252627 h 460717"/>
              <a:gd name="connsiteX48" fmla="*/ 374899 w 475618"/>
              <a:gd name="connsiteY48" fmla="*/ 156730 h 460717"/>
              <a:gd name="connsiteX49" fmla="*/ 377810 w 475618"/>
              <a:gd name="connsiteY49" fmla="*/ 144259 h 460717"/>
              <a:gd name="connsiteX50" fmla="*/ 390235 w 475618"/>
              <a:gd name="connsiteY50" fmla="*/ 147127 h 460717"/>
              <a:gd name="connsiteX51" fmla="*/ 418041 w 475618"/>
              <a:gd name="connsiteY51" fmla="*/ 251671 h 460717"/>
              <a:gd name="connsiteX52" fmla="*/ 209021 w 475618"/>
              <a:gd name="connsiteY52" fmla="*/ 460717 h 460717"/>
              <a:gd name="connsiteX53" fmla="*/ 0 w 475618"/>
              <a:gd name="connsiteY53" fmla="*/ 251671 h 460717"/>
              <a:gd name="connsiteX54" fmla="*/ 209021 w 475618"/>
              <a:gd name="connsiteY54" fmla="*/ 42582 h 460717"/>
              <a:gd name="connsiteX55" fmla="*/ 415174 w 475618"/>
              <a:gd name="connsiteY55" fmla="*/ 25305 h 460717"/>
              <a:gd name="connsiteX56" fmla="*/ 368201 w 475618"/>
              <a:gd name="connsiteY56" fmla="*/ 63680 h 460717"/>
              <a:gd name="connsiteX57" fmla="*/ 368201 w 475618"/>
              <a:gd name="connsiteY57" fmla="*/ 94363 h 460717"/>
              <a:gd name="connsiteX58" fmla="*/ 419997 w 475618"/>
              <a:gd name="connsiteY58" fmla="*/ 47383 h 460717"/>
              <a:gd name="connsiteX59" fmla="*/ 423821 w 475618"/>
              <a:gd name="connsiteY59" fmla="*/ 358 h 460717"/>
              <a:gd name="connsiteX60" fmla="*/ 429557 w 475618"/>
              <a:gd name="connsiteY60" fmla="*/ 7095 h 460717"/>
              <a:gd name="connsiteX61" fmla="*/ 438205 w 475618"/>
              <a:gd name="connsiteY61" fmla="*/ 48339 h 460717"/>
              <a:gd name="connsiteX62" fmla="*/ 438205 w 475618"/>
              <a:gd name="connsiteY62" fmla="*/ 49295 h 460717"/>
              <a:gd name="connsiteX63" fmla="*/ 442028 w 475618"/>
              <a:gd name="connsiteY63" fmla="*/ 50251 h 460717"/>
              <a:gd name="connsiteX64" fmla="*/ 471751 w 475618"/>
              <a:gd name="connsiteY64" fmla="*/ 68461 h 460717"/>
              <a:gd name="connsiteX65" fmla="*/ 475618 w 475618"/>
              <a:gd name="connsiteY65" fmla="*/ 76153 h 460717"/>
              <a:gd name="connsiteX66" fmla="*/ 471751 w 475618"/>
              <a:gd name="connsiteY66" fmla="*/ 83802 h 460717"/>
              <a:gd name="connsiteX67" fmla="*/ 409438 w 475618"/>
              <a:gd name="connsiteY67" fmla="*/ 128914 h 460717"/>
              <a:gd name="connsiteX68" fmla="*/ 402703 w 475618"/>
              <a:gd name="connsiteY68" fmla="*/ 130827 h 460717"/>
              <a:gd name="connsiteX69" fmla="*/ 361465 w 475618"/>
              <a:gd name="connsiteY69" fmla="*/ 125046 h 460717"/>
              <a:gd name="connsiteX70" fmla="*/ 232268 w 475618"/>
              <a:gd name="connsiteY70" fmla="*/ 243244 h 460717"/>
              <a:gd name="connsiteX71" fmla="*/ 227830 w 475618"/>
              <a:gd name="connsiteY71" fmla="*/ 232829 h 460717"/>
              <a:gd name="connsiteX72" fmla="*/ 220183 w 475618"/>
              <a:gd name="connsiteY72" fmla="*/ 229568 h 460717"/>
              <a:gd name="connsiteX73" fmla="*/ 349993 w 475618"/>
              <a:gd name="connsiteY73" fmla="*/ 111617 h 460717"/>
              <a:gd name="connsiteX74" fmla="*/ 349993 w 475618"/>
              <a:gd name="connsiteY74" fmla="*/ 59856 h 460717"/>
              <a:gd name="connsiteX75" fmla="*/ 352861 w 475618"/>
              <a:gd name="connsiteY75" fmla="*/ 53119 h 460717"/>
              <a:gd name="connsiteX76" fmla="*/ 415174 w 475618"/>
              <a:gd name="connsiteY76" fmla="*/ 3270 h 460717"/>
              <a:gd name="connsiteX77" fmla="*/ 423821 w 475618"/>
              <a:gd name="connsiteY77" fmla="*/ 358 h 46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475618" h="460717">
                <a:moveTo>
                  <a:pt x="209021" y="242065"/>
                </a:moveTo>
                <a:cubicBezTo>
                  <a:pt x="214797" y="242065"/>
                  <a:pt x="218619" y="245890"/>
                  <a:pt x="217663" y="250672"/>
                </a:cubicBezTo>
                <a:cubicBezTo>
                  <a:pt x="217663" y="255497"/>
                  <a:pt x="213842" y="259322"/>
                  <a:pt x="209021" y="259322"/>
                </a:cubicBezTo>
                <a:lnTo>
                  <a:pt x="202641" y="252903"/>
                </a:lnTo>
                <a:lnTo>
                  <a:pt x="203011" y="248082"/>
                </a:lnTo>
                <a:close/>
                <a:moveTo>
                  <a:pt x="209021" y="224809"/>
                </a:moveTo>
                <a:lnTo>
                  <a:pt x="220183" y="229568"/>
                </a:lnTo>
                <a:lnTo>
                  <a:pt x="203250" y="244954"/>
                </a:lnTo>
                <a:lnTo>
                  <a:pt x="203011" y="248082"/>
                </a:lnTo>
                <a:lnTo>
                  <a:pt x="200423" y="250672"/>
                </a:lnTo>
                <a:lnTo>
                  <a:pt x="202641" y="252903"/>
                </a:lnTo>
                <a:lnTo>
                  <a:pt x="202294" y="257427"/>
                </a:lnTo>
                <a:cubicBezTo>
                  <a:pt x="204206" y="259339"/>
                  <a:pt x="206118" y="260295"/>
                  <a:pt x="208986" y="260295"/>
                </a:cubicBezTo>
                <a:cubicBezTo>
                  <a:pt x="211897" y="260295"/>
                  <a:pt x="213809" y="259339"/>
                  <a:pt x="215721" y="258383"/>
                </a:cubicBezTo>
                <a:lnTo>
                  <a:pt x="232268" y="243244"/>
                </a:lnTo>
                <a:lnTo>
                  <a:pt x="235859" y="251671"/>
                </a:lnTo>
                <a:cubicBezTo>
                  <a:pt x="236814" y="266059"/>
                  <a:pt x="224394" y="278490"/>
                  <a:pt x="209021" y="278490"/>
                </a:cubicBezTo>
                <a:cubicBezTo>
                  <a:pt x="193691" y="278490"/>
                  <a:pt x="182227" y="266059"/>
                  <a:pt x="182227" y="251671"/>
                </a:cubicBezTo>
                <a:cubicBezTo>
                  <a:pt x="182227" y="236284"/>
                  <a:pt x="194647" y="224809"/>
                  <a:pt x="209021" y="224809"/>
                </a:cubicBezTo>
                <a:close/>
                <a:moveTo>
                  <a:pt x="212870" y="125051"/>
                </a:moveTo>
                <a:cubicBezTo>
                  <a:pt x="235855" y="125051"/>
                  <a:pt x="257928" y="131786"/>
                  <a:pt x="277089" y="143300"/>
                </a:cubicBezTo>
                <a:cubicBezTo>
                  <a:pt x="280956" y="146168"/>
                  <a:pt x="282868" y="151903"/>
                  <a:pt x="280000" y="155770"/>
                </a:cubicBezTo>
                <a:cubicBezTo>
                  <a:pt x="277089" y="159594"/>
                  <a:pt x="272310" y="161506"/>
                  <a:pt x="267530" y="158638"/>
                </a:cubicBezTo>
                <a:cubicBezTo>
                  <a:pt x="251193" y="148080"/>
                  <a:pt x="232031" y="143300"/>
                  <a:pt x="212870" y="143300"/>
                </a:cubicBezTo>
                <a:cubicBezTo>
                  <a:pt x="154385" y="143300"/>
                  <a:pt x="107372" y="190270"/>
                  <a:pt x="107372" y="248754"/>
                </a:cubicBezTo>
                <a:cubicBezTo>
                  <a:pt x="107372" y="307281"/>
                  <a:pt x="154385" y="354251"/>
                  <a:pt x="212870" y="354251"/>
                </a:cubicBezTo>
                <a:cubicBezTo>
                  <a:pt x="271354" y="354251"/>
                  <a:pt x="318323" y="307281"/>
                  <a:pt x="318323" y="248754"/>
                </a:cubicBezTo>
                <a:cubicBezTo>
                  <a:pt x="318323" y="230548"/>
                  <a:pt x="313544" y="212343"/>
                  <a:pt x="304897" y="196049"/>
                </a:cubicBezTo>
                <a:cubicBezTo>
                  <a:pt x="302029" y="191226"/>
                  <a:pt x="303941" y="186446"/>
                  <a:pt x="307808" y="183579"/>
                </a:cubicBezTo>
                <a:cubicBezTo>
                  <a:pt x="311632" y="180667"/>
                  <a:pt x="317367" y="182623"/>
                  <a:pt x="320235" y="186446"/>
                </a:cubicBezTo>
                <a:cubicBezTo>
                  <a:pt x="330793" y="204652"/>
                  <a:pt x="336572" y="225769"/>
                  <a:pt x="336572" y="247798"/>
                </a:cubicBezTo>
                <a:cubicBezTo>
                  <a:pt x="336572" y="316840"/>
                  <a:pt x="280956" y="372456"/>
                  <a:pt x="212870" y="372456"/>
                </a:cubicBezTo>
                <a:cubicBezTo>
                  <a:pt x="144783" y="372456"/>
                  <a:pt x="89167" y="316840"/>
                  <a:pt x="89167" y="248754"/>
                </a:cubicBezTo>
                <a:cubicBezTo>
                  <a:pt x="89167" y="180667"/>
                  <a:pt x="144783" y="125051"/>
                  <a:pt x="212870" y="125051"/>
                </a:cubicBezTo>
                <a:close/>
                <a:moveTo>
                  <a:pt x="431469" y="61768"/>
                </a:moveTo>
                <a:lnTo>
                  <a:pt x="378760" y="108749"/>
                </a:lnTo>
                <a:lnTo>
                  <a:pt x="403659" y="112617"/>
                </a:lnTo>
                <a:lnTo>
                  <a:pt x="452588" y="77110"/>
                </a:lnTo>
                <a:lnTo>
                  <a:pt x="434381" y="65592"/>
                </a:lnTo>
                <a:cubicBezTo>
                  <a:pt x="432469" y="64636"/>
                  <a:pt x="431469" y="63680"/>
                  <a:pt x="431469" y="61768"/>
                </a:cubicBezTo>
                <a:close/>
                <a:moveTo>
                  <a:pt x="209021" y="42582"/>
                </a:moveTo>
                <a:cubicBezTo>
                  <a:pt x="250251" y="42582"/>
                  <a:pt x="289570" y="54097"/>
                  <a:pt x="324110" y="77126"/>
                </a:cubicBezTo>
                <a:cubicBezTo>
                  <a:pt x="327933" y="79994"/>
                  <a:pt x="329845" y="85773"/>
                  <a:pt x="326977" y="89597"/>
                </a:cubicBezTo>
                <a:cubicBezTo>
                  <a:pt x="324110" y="93421"/>
                  <a:pt x="318332" y="95333"/>
                  <a:pt x="314508" y="92465"/>
                </a:cubicBezTo>
                <a:cubicBezTo>
                  <a:pt x="282879" y="72347"/>
                  <a:pt x="247384" y="60832"/>
                  <a:pt x="209021" y="60832"/>
                </a:cubicBezTo>
                <a:cubicBezTo>
                  <a:pt x="103576" y="60832"/>
                  <a:pt x="17291" y="147127"/>
                  <a:pt x="17291" y="252627"/>
                </a:cubicBezTo>
                <a:cubicBezTo>
                  <a:pt x="17291" y="358084"/>
                  <a:pt x="103576" y="444379"/>
                  <a:pt x="209021" y="444379"/>
                </a:cubicBezTo>
                <a:cubicBezTo>
                  <a:pt x="314508" y="444379"/>
                  <a:pt x="400793" y="358084"/>
                  <a:pt x="400793" y="252627"/>
                </a:cubicBezTo>
                <a:cubicBezTo>
                  <a:pt x="400793" y="219039"/>
                  <a:pt x="392190" y="185495"/>
                  <a:pt x="374899" y="156730"/>
                </a:cubicBezTo>
                <a:cubicBezTo>
                  <a:pt x="372031" y="152862"/>
                  <a:pt x="373943" y="147127"/>
                  <a:pt x="377810" y="144259"/>
                </a:cubicBezTo>
                <a:cubicBezTo>
                  <a:pt x="382589" y="141391"/>
                  <a:pt x="387368" y="143303"/>
                  <a:pt x="390235" y="147127"/>
                </a:cubicBezTo>
                <a:cubicBezTo>
                  <a:pt x="408483" y="178760"/>
                  <a:pt x="418041" y="215216"/>
                  <a:pt x="418041" y="251671"/>
                </a:cubicBezTo>
                <a:cubicBezTo>
                  <a:pt x="419040" y="366731"/>
                  <a:pt x="325066" y="460717"/>
                  <a:pt x="209021" y="460717"/>
                </a:cubicBezTo>
                <a:cubicBezTo>
                  <a:pt x="93974" y="460717"/>
                  <a:pt x="0" y="366731"/>
                  <a:pt x="0" y="251671"/>
                </a:cubicBezTo>
                <a:cubicBezTo>
                  <a:pt x="0" y="136568"/>
                  <a:pt x="93974" y="42582"/>
                  <a:pt x="209021" y="42582"/>
                </a:cubicBezTo>
                <a:close/>
                <a:moveTo>
                  <a:pt x="415174" y="25305"/>
                </a:moveTo>
                <a:lnTo>
                  <a:pt x="368201" y="63680"/>
                </a:lnTo>
                <a:lnTo>
                  <a:pt x="368201" y="94363"/>
                </a:lnTo>
                <a:lnTo>
                  <a:pt x="419997" y="47383"/>
                </a:lnTo>
                <a:close/>
                <a:moveTo>
                  <a:pt x="423821" y="358"/>
                </a:moveTo>
                <a:cubicBezTo>
                  <a:pt x="426689" y="1358"/>
                  <a:pt x="428601" y="4226"/>
                  <a:pt x="429557" y="7095"/>
                </a:cubicBezTo>
                <a:lnTo>
                  <a:pt x="438205" y="48339"/>
                </a:lnTo>
                <a:lnTo>
                  <a:pt x="438205" y="49295"/>
                </a:lnTo>
                <a:cubicBezTo>
                  <a:pt x="439161" y="49295"/>
                  <a:pt x="441073" y="50251"/>
                  <a:pt x="442028" y="50251"/>
                </a:cubicBezTo>
                <a:lnTo>
                  <a:pt x="471751" y="68461"/>
                </a:lnTo>
                <a:cubicBezTo>
                  <a:pt x="474662" y="70373"/>
                  <a:pt x="475618" y="73285"/>
                  <a:pt x="475618" y="76153"/>
                </a:cubicBezTo>
                <a:cubicBezTo>
                  <a:pt x="475618" y="79022"/>
                  <a:pt x="474662" y="81890"/>
                  <a:pt x="471751" y="83802"/>
                </a:cubicBezTo>
                <a:lnTo>
                  <a:pt x="409438" y="128914"/>
                </a:lnTo>
                <a:cubicBezTo>
                  <a:pt x="407526" y="129870"/>
                  <a:pt x="405614" y="130827"/>
                  <a:pt x="402703" y="130827"/>
                </a:cubicBezTo>
                <a:lnTo>
                  <a:pt x="361465" y="125046"/>
                </a:lnTo>
                <a:lnTo>
                  <a:pt x="232268" y="243244"/>
                </a:lnTo>
                <a:lnTo>
                  <a:pt x="227830" y="232829"/>
                </a:lnTo>
                <a:lnTo>
                  <a:pt x="220183" y="229568"/>
                </a:lnTo>
                <a:lnTo>
                  <a:pt x="349993" y="111617"/>
                </a:lnTo>
                <a:lnTo>
                  <a:pt x="349993" y="59856"/>
                </a:lnTo>
                <a:cubicBezTo>
                  <a:pt x="349993" y="56987"/>
                  <a:pt x="350949" y="54075"/>
                  <a:pt x="352861" y="53119"/>
                </a:cubicBezTo>
                <a:lnTo>
                  <a:pt x="415174" y="3270"/>
                </a:lnTo>
                <a:cubicBezTo>
                  <a:pt x="417086" y="358"/>
                  <a:pt x="420953" y="-598"/>
                  <a:pt x="423821" y="358"/>
                </a:cubicBezTo>
                <a:close/>
              </a:path>
            </a:pathLst>
          </a:custGeom>
          <a:gradFill flip="none" rotWithShape="1">
            <a:gsLst>
              <a:gs pos="97000">
                <a:srgbClr val="1E77EC">
                  <a:alpha val="40000"/>
                </a:srgbClr>
              </a:gs>
              <a:gs pos="3000">
                <a:srgbClr val="1E77EC">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8" name="pptx_317783"/>
          <p:cNvSpPr/>
          <p:nvPr/>
        </p:nvSpPr>
        <p:spPr>
          <a:xfrm>
            <a:off x="10276420" y="5348096"/>
            <a:ext cx="1126064" cy="1126064"/>
          </a:xfrm>
          <a:custGeom>
            <a:avLst/>
            <a:gdLst>
              <a:gd name="T0" fmla="*/ 5850 w 11200"/>
              <a:gd name="T1" fmla="*/ 10400 h 11200"/>
              <a:gd name="T2" fmla="*/ 5913 w 11200"/>
              <a:gd name="T3" fmla="*/ 10400 h 11200"/>
              <a:gd name="T4" fmla="*/ 6313 w 11200"/>
              <a:gd name="T5" fmla="*/ 10800 h 11200"/>
              <a:gd name="T6" fmla="*/ 5913 w 11200"/>
              <a:gd name="T7" fmla="*/ 11200 h 11200"/>
              <a:gd name="T8" fmla="*/ 400 w 11200"/>
              <a:gd name="T9" fmla="*/ 11200 h 11200"/>
              <a:gd name="T10" fmla="*/ 0 w 11200"/>
              <a:gd name="T11" fmla="*/ 10800 h 11200"/>
              <a:gd name="T12" fmla="*/ 0 w 11200"/>
              <a:gd name="T13" fmla="*/ 3488 h 11200"/>
              <a:gd name="T14" fmla="*/ 1155 w 11200"/>
              <a:gd name="T15" fmla="*/ 265 h 11200"/>
              <a:gd name="T16" fmla="*/ 1532 w 11200"/>
              <a:gd name="T17" fmla="*/ 0 h 11200"/>
              <a:gd name="T18" fmla="*/ 9668 w 11200"/>
              <a:gd name="T19" fmla="*/ 0 h 11200"/>
              <a:gd name="T20" fmla="*/ 10045 w 11200"/>
              <a:gd name="T21" fmla="*/ 265 h 11200"/>
              <a:gd name="T22" fmla="*/ 11200 w 11200"/>
              <a:gd name="T23" fmla="*/ 3488 h 11200"/>
              <a:gd name="T24" fmla="*/ 11200 w 11200"/>
              <a:gd name="T25" fmla="*/ 6288 h 11200"/>
              <a:gd name="T26" fmla="*/ 10800 w 11200"/>
              <a:gd name="T27" fmla="*/ 6688 h 11200"/>
              <a:gd name="T28" fmla="*/ 10400 w 11200"/>
              <a:gd name="T29" fmla="*/ 6288 h 11200"/>
              <a:gd name="T30" fmla="*/ 10400 w 11200"/>
              <a:gd name="T31" fmla="*/ 3588 h 11200"/>
              <a:gd name="T32" fmla="*/ 10300 w 11200"/>
              <a:gd name="T33" fmla="*/ 3488 h 11200"/>
              <a:gd name="T34" fmla="*/ 900 w 11200"/>
              <a:gd name="T35" fmla="*/ 3488 h 11200"/>
              <a:gd name="T36" fmla="*/ 800 w 11200"/>
              <a:gd name="T37" fmla="*/ 3588 h 11200"/>
              <a:gd name="T38" fmla="*/ 800 w 11200"/>
              <a:gd name="T39" fmla="*/ 10300 h 11200"/>
              <a:gd name="T40" fmla="*/ 900 w 11200"/>
              <a:gd name="T41" fmla="*/ 10400 h 11200"/>
              <a:gd name="T42" fmla="*/ 5850 w 11200"/>
              <a:gd name="T43" fmla="*/ 10400 h 11200"/>
              <a:gd name="T44" fmla="*/ 1169 w 11200"/>
              <a:gd name="T45" fmla="*/ 2688 h 11200"/>
              <a:gd name="T46" fmla="*/ 9994 w 11200"/>
              <a:gd name="T47" fmla="*/ 2688 h 11200"/>
              <a:gd name="T48" fmla="*/ 10087 w 11200"/>
              <a:gd name="T49" fmla="*/ 2553 h 11200"/>
              <a:gd name="T50" fmla="*/ 9395 w 11200"/>
              <a:gd name="T51" fmla="*/ 690 h 11200"/>
              <a:gd name="T52" fmla="*/ 9301 w 11200"/>
              <a:gd name="T53" fmla="*/ 625 h 11200"/>
              <a:gd name="T54" fmla="*/ 1862 w 11200"/>
              <a:gd name="T55" fmla="*/ 625 h 11200"/>
              <a:gd name="T56" fmla="*/ 1768 w 11200"/>
              <a:gd name="T57" fmla="*/ 690 h 11200"/>
              <a:gd name="T58" fmla="*/ 1075 w 11200"/>
              <a:gd name="T59" fmla="*/ 2553 h 11200"/>
              <a:gd name="T60" fmla="*/ 1169 w 11200"/>
              <a:gd name="T61" fmla="*/ 2688 h 11200"/>
              <a:gd name="T62" fmla="*/ 2950 w 11200"/>
              <a:gd name="T63" fmla="*/ 4800 h 11200"/>
              <a:gd name="T64" fmla="*/ 8263 w 11200"/>
              <a:gd name="T65" fmla="*/ 4800 h 11200"/>
              <a:gd name="T66" fmla="*/ 8663 w 11200"/>
              <a:gd name="T67" fmla="*/ 5200 h 11200"/>
              <a:gd name="T68" fmla="*/ 8263 w 11200"/>
              <a:gd name="T69" fmla="*/ 5600 h 11200"/>
              <a:gd name="T70" fmla="*/ 2950 w 11200"/>
              <a:gd name="T71" fmla="*/ 5600 h 11200"/>
              <a:gd name="T72" fmla="*/ 2550 w 11200"/>
              <a:gd name="T73" fmla="*/ 5200 h 11200"/>
              <a:gd name="T74" fmla="*/ 2950 w 11200"/>
              <a:gd name="T75" fmla="*/ 4800 h 11200"/>
              <a:gd name="T76" fmla="*/ 9063 w 11200"/>
              <a:gd name="T77" fmla="*/ 9125 h 11200"/>
              <a:gd name="T78" fmla="*/ 10127 w 11200"/>
              <a:gd name="T79" fmla="*/ 9125 h 11200"/>
              <a:gd name="T80" fmla="*/ 10613 w 11200"/>
              <a:gd name="T81" fmla="*/ 9525 h 11200"/>
              <a:gd name="T82" fmla="*/ 10127 w 11200"/>
              <a:gd name="T83" fmla="*/ 9925 h 11200"/>
              <a:gd name="T84" fmla="*/ 7211 w 11200"/>
              <a:gd name="T85" fmla="*/ 9925 h 11200"/>
              <a:gd name="T86" fmla="*/ 6725 w 11200"/>
              <a:gd name="T87" fmla="*/ 9525 h 11200"/>
              <a:gd name="T88" fmla="*/ 7211 w 11200"/>
              <a:gd name="T89" fmla="*/ 9125 h 11200"/>
              <a:gd name="T90" fmla="*/ 8263 w 11200"/>
              <a:gd name="T91" fmla="*/ 9125 h 11200"/>
              <a:gd name="T92" fmla="*/ 8263 w 11200"/>
              <a:gd name="T93" fmla="*/ 8142 h 11200"/>
              <a:gd name="T94" fmla="*/ 7663 w 11200"/>
              <a:gd name="T95" fmla="*/ 7225 h 11200"/>
              <a:gd name="T96" fmla="*/ 8663 w 11200"/>
              <a:gd name="T97" fmla="*/ 6225 h 11200"/>
              <a:gd name="T98" fmla="*/ 9663 w 11200"/>
              <a:gd name="T99" fmla="*/ 7225 h 11200"/>
              <a:gd name="T100" fmla="*/ 9063 w 11200"/>
              <a:gd name="T101" fmla="*/ 8142 h 11200"/>
              <a:gd name="T102" fmla="*/ 9063 w 11200"/>
              <a:gd name="T103" fmla="*/ 9125 h 11200"/>
              <a:gd name="T104" fmla="*/ 8000 w 11200"/>
              <a:gd name="T105" fmla="*/ 10388 h 11200"/>
              <a:gd name="T106" fmla="*/ 9325 w 11200"/>
              <a:gd name="T107" fmla="*/ 10388 h 11200"/>
              <a:gd name="T108" fmla="*/ 9725 w 11200"/>
              <a:gd name="T109" fmla="*/ 10788 h 11200"/>
              <a:gd name="T110" fmla="*/ 9325 w 11200"/>
              <a:gd name="T111" fmla="*/ 11188 h 11200"/>
              <a:gd name="T112" fmla="*/ 8000 w 11200"/>
              <a:gd name="T113" fmla="*/ 11188 h 11200"/>
              <a:gd name="T114" fmla="*/ 7600 w 11200"/>
              <a:gd name="T115" fmla="*/ 10788 h 11200"/>
              <a:gd name="T116" fmla="*/ 8000 w 11200"/>
              <a:gd name="T117" fmla="*/ 10388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00" h="11200">
                <a:moveTo>
                  <a:pt x="5850" y="10400"/>
                </a:moveTo>
                <a:lnTo>
                  <a:pt x="5913" y="10400"/>
                </a:lnTo>
                <a:cubicBezTo>
                  <a:pt x="6133" y="10400"/>
                  <a:pt x="6313" y="10579"/>
                  <a:pt x="6313" y="10800"/>
                </a:cubicBezTo>
                <a:cubicBezTo>
                  <a:pt x="6313" y="11021"/>
                  <a:pt x="6133" y="11200"/>
                  <a:pt x="5913" y="11200"/>
                </a:cubicBezTo>
                <a:lnTo>
                  <a:pt x="400" y="11200"/>
                </a:lnTo>
                <a:cubicBezTo>
                  <a:pt x="179" y="11200"/>
                  <a:pt x="0" y="11021"/>
                  <a:pt x="0" y="10800"/>
                </a:cubicBezTo>
                <a:lnTo>
                  <a:pt x="0" y="3488"/>
                </a:lnTo>
                <a:lnTo>
                  <a:pt x="1155" y="265"/>
                </a:lnTo>
                <a:cubicBezTo>
                  <a:pt x="1212" y="106"/>
                  <a:pt x="1363" y="0"/>
                  <a:pt x="1532" y="0"/>
                </a:cubicBezTo>
                <a:lnTo>
                  <a:pt x="9668" y="0"/>
                </a:lnTo>
                <a:cubicBezTo>
                  <a:pt x="9837" y="0"/>
                  <a:pt x="9988" y="106"/>
                  <a:pt x="10045" y="265"/>
                </a:cubicBezTo>
                <a:lnTo>
                  <a:pt x="11200" y="3488"/>
                </a:lnTo>
                <a:lnTo>
                  <a:pt x="11200" y="6288"/>
                </a:lnTo>
                <a:cubicBezTo>
                  <a:pt x="11200" y="6508"/>
                  <a:pt x="11021" y="6688"/>
                  <a:pt x="10800" y="6688"/>
                </a:cubicBezTo>
                <a:cubicBezTo>
                  <a:pt x="10579" y="6688"/>
                  <a:pt x="10400" y="6508"/>
                  <a:pt x="10400" y="6288"/>
                </a:cubicBezTo>
                <a:lnTo>
                  <a:pt x="10400" y="3588"/>
                </a:lnTo>
                <a:cubicBezTo>
                  <a:pt x="10400" y="3532"/>
                  <a:pt x="10355" y="3488"/>
                  <a:pt x="10300" y="3488"/>
                </a:cubicBezTo>
                <a:lnTo>
                  <a:pt x="900" y="3488"/>
                </a:lnTo>
                <a:cubicBezTo>
                  <a:pt x="845" y="3488"/>
                  <a:pt x="800" y="3532"/>
                  <a:pt x="800" y="3588"/>
                </a:cubicBezTo>
                <a:lnTo>
                  <a:pt x="800" y="10300"/>
                </a:lnTo>
                <a:cubicBezTo>
                  <a:pt x="800" y="10355"/>
                  <a:pt x="845" y="10400"/>
                  <a:pt x="900" y="10400"/>
                </a:cubicBezTo>
                <a:lnTo>
                  <a:pt x="5850" y="10400"/>
                </a:lnTo>
                <a:close/>
                <a:moveTo>
                  <a:pt x="1169" y="2688"/>
                </a:moveTo>
                <a:lnTo>
                  <a:pt x="9994" y="2688"/>
                </a:lnTo>
                <a:cubicBezTo>
                  <a:pt x="10063" y="2687"/>
                  <a:pt x="10112" y="2618"/>
                  <a:pt x="10087" y="2553"/>
                </a:cubicBezTo>
                <a:lnTo>
                  <a:pt x="9395" y="690"/>
                </a:lnTo>
                <a:cubicBezTo>
                  <a:pt x="9380" y="651"/>
                  <a:pt x="9343" y="625"/>
                  <a:pt x="9301" y="625"/>
                </a:cubicBezTo>
                <a:lnTo>
                  <a:pt x="1862" y="625"/>
                </a:lnTo>
                <a:cubicBezTo>
                  <a:pt x="1820" y="625"/>
                  <a:pt x="1782" y="651"/>
                  <a:pt x="1768" y="690"/>
                </a:cubicBezTo>
                <a:lnTo>
                  <a:pt x="1075" y="2553"/>
                </a:lnTo>
                <a:cubicBezTo>
                  <a:pt x="1051" y="2618"/>
                  <a:pt x="1099" y="2687"/>
                  <a:pt x="1169" y="2688"/>
                </a:cubicBezTo>
                <a:close/>
                <a:moveTo>
                  <a:pt x="2950" y="4800"/>
                </a:moveTo>
                <a:lnTo>
                  <a:pt x="8263" y="4800"/>
                </a:lnTo>
                <a:cubicBezTo>
                  <a:pt x="8483" y="4800"/>
                  <a:pt x="8663" y="4979"/>
                  <a:pt x="8663" y="5200"/>
                </a:cubicBezTo>
                <a:cubicBezTo>
                  <a:pt x="8663" y="5421"/>
                  <a:pt x="8483" y="5600"/>
                  <a:pt x="8263" y="5600"/>
                </a:cubicBezTo>
                <a:lnTo>
                  <a:pt x="2950" y="5600"/>
                </a:lnTo>
                <a:cubicBezTo>
                  <a:pt x="2729" y="5600"/>
                  <a:pt x="2550" y="5421"/>
                  <a:pt x="2550" y="5200"/>
                </a:cubicBezTo>
                <a:cubicBezTo>
                  <a:pt x="2550" y="4979"/>
                  <a:pt x="2729" y="4800"/>
                  <a:pt x="2950" y="4800"/>
                </a:cubicBezTo>
                <a:close/>
                <a:moveTo>
                  <a:pt x="9063" y="9125"/>
                </a:moveTo>
                <a:lnTo>
                  <a:pt x="10127" y="9125"/>
                </a:lnTo>
                <a:cubicBezTo>
                  <a:pt x="10395" y="9125"/>
                  <a:pt x="10613" y="9304"/>
                  <a:pt x="10613" y="9525"/>
                </a:cubicBezTo>
                <a:cubicBezTo>
                  <a:pt x="10613" y="9746"/>
                  <a:pt x="10395" y="9925"/>
                  <a:pt x="10127" y="9925"/>
                </a:cubicBezTo>
                <a:lnTo>
                  <a:pt x="7211" y="9925"/>
                </a:lnTo>
                <a:cubicBezTo>
                  <a:pt x="6943" y="9925"/>
                  <a:pt x="6725" y="9746"/>
                  <a:pt x="6725" y="9525"/>
                </a:cubicBezTo>
                <a:cubicBezTo>
                  <a:pt x="6725" y="9304"/>
                  <a:pt x="6943" y="9125"/>
                  <a:pt x="7211" y="9125"/>
                </a:cubicBezTo>
                <a:lnTo>
                  <a:pt x="8263" y="9125"/>
                </a:lnTo>
                <a:lnTo>
                  <a:pt x="8263" y="8142"/>
                </a:lnTo>
                <a:cubicBezTo>
                  <a:pt x="7909" y="7987"/>
                  <a:pt x="7663" y="7635"/>
                  <a:pt x="7663" y="7225"/>
                </a:cubicBezTo>
                <a:cubicBezTo>
                  <a:pt x="7663" y="6673"/>
                  <a:pt x="8110" y="6225"/>
                  <a:pt x="8663" y="6225"/>
                </a:cubicBezTo>
                <a:cubicBezTo>
                  <a:pt x="9215" y="6225"/>
                  <a:pt x="9663" y="6673"/>
                  <a:pt x="9663" y="7225"/>
                </a:cubicBezTo>
                <a:cubicBezTo>
                  <a:pt x="9663" y="7635"/>
                  <a:pt x="9416" y="7987"/>
                  <a:pt x="9063" y="8142"/>
                </a:cubicBezTo>
                <a:lnTo>
                  <a:pt x="9063" y="9125"/>
                </a:lnTo>
                <a:close/>
                <a:moveTo>
                  <a:pt x="8000" y="10388"/>
                </a:moveTo>
                <a:lnTo>
                  <a:pt x="9325" y="10388"/>
                </a:lnTo>
                <a:cubicBezTo>
                  <a:pt x="9546" y="10388"/>
                  <a:pt x="9725" y="10567"/>
                  <a:pt x="9725" y="10788"/>
                </a:cubicBezTo>
                <a:cubicBezTo>
                  <a:pt x="9725" y="11008"/>
                  <a:pt x="9546" y="11188"/>
                  <a:pt x="9325" y="11188"/>
                </a:cubicBezTo>
                <a:lnTo>
                  <a:pt x="8000" y="11188"/>
                </a:lnTo>
                <a:cubicBezTo>
                  <a:pt x="7779" y="11188"/>
                  <a:pt x="7600" y="11008"/>
                  <a:pt x="7600" y="10788"/>
                </a:cubicBezTo>
                <a:cubicBezTo>
                  <a:pt x="7600" y="10567"/>
                  <a:pt x="7779" y="10388"/>
                  <a:pt x="8000" y="10388"/>
                </a:cubicBezTo>
                <a:close/>
              </a:path>
            </a:pathLst>
          </a:custGeom>
          <a:gradFill flip="none" rotWithShape="1">
            <a:gsLst>
              <a:gs pos="97000">
                <a:srgbClr val="1E77EC">
                  <a:alpha val="40000"/>
                </a:srgbClr>
              </a:gs>
              <a:gs pos="3000">
                <a:srgbClr val="1E77EC">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圆角 63"/>
          <p:cNvSpPr/>
          <p:nvPr/>
        </p:nvSpPr>
        <p:spPr>
          <a:xfrm>
            <a:off x="4279563" y="3767207"/>
            <a:ext cx="3632874" cy="2057579"/>
          </a:xfrm>
          <a:prstGeom prst="roundRect">
            <a:avLst>
              <a:gd name="adj" fmla="val 3386"/>
            </a:avLst>
          </a:prstGeom>
          <a:solidFill>
            <a:schemeClr val="bg1"/>
          </a:solidFill>
          <a:ln>
            <a:gradFill>
              <a:gsLst>
                <a:gs pos="0">
                  <a:schemeClr val="accent1">
                    <a:lumMod val="40000"/>
                    <a:lumOff val="60000"/>
                  </a:schemeClr>
                </a:gs>
                <a:gs pos="100000">
                  <a:srgbClr val="115E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微软雅黑" panose="020B0503020204020204" charset="-122"/>
              <a:cs typeface="+mn-cs"/>
            </a:endParaRPr>
          </a:p>
        </p:txBody>
      </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7561217" cy="461665"/>
            </a:xfrm>
            <a:prstGeom prst="rect">
              <a:avLst/>
            </a:prstGeom>
            <a:noFill/>
          </p:spPr>
          <p:txBody>
            <a:bodyPr wrap="square">
              <a:spAutoFit/>
            </a:bodyPr>
            <a:lstStyle/>
            <a:p>
              <a:r>
                <a:rPr lang="zh-CN" altLang="en-US" sz="2400" b="1">
                  <a:solidFill>
                    <a:srgbClr val="284B90"/>
                  </a:solidFill>
                  <a:cs typeface="+mn-ea"/>
                  <a:sym typeface="+mn-lt"/>
                </a:rPr>
                <a:t>二、用足</a:t>
              </a:r>
              <a:r>
                <a:rPr lang="en-US" altLang="zh-CN" sz="2400" b="1">
                  <a:solidFill>
                    <a:srgbClr val="284B90"/>
                  </a:solidFill>
                  <a:cs typeface="+mn-ea"/>
                  <a:sym typeface="+mn-lt"/>
                </a:rPr>
                <a:t>PPP</a:t>
              </a:r>
              <a:r>
                <a:rPr lang="zh-CN" altLang="en-US" sz="2400" b="1">
                  <a:solidFill>
                    <a:srgbClr val="284B90"/>
                  </a:solidFill>
                  <a:cs typeface="+mn-ea"/>
                  <a:sym typeface="+mn-lt"/>
                </a:rPr>
                <a:t>融资政策空间</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30" name="组合 29"/>
          <p:cNvGrpSpPr/>
          <p:nvPr/>
        </p:nvGrpSpPr>
        <p:grpSpPr>
          <a:xfrm>
            <a:off x="818608" y="1857303"/>
            <a:ext cx="10554784" cy="1268252"/>
            <a:chOff x="727583" y="1715589"/>
            <a:chExt cx="10554784" cy="1268252"/>
          </a:xfrm>
        </p:grpSpPr>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7583" y="1912114"/>
              <a:ext cx="816937" cy="857784"/>
            </a:xfrm>
            <a:prstGeom prst="rect">
              <a:avLst/>
            </a:prstGeom>
          </p:spPr>
        </p:pic>
        <p:grpSp>
          <p:nvGrpSpPr>
            <p:cNvPr id="28" name="组合 27"/>
            <p:cNvGrpSpPr/>
            <p:nvPr/>
          </p:nvGrpSpPr>
          <p:grpSpPr>
            <a:xfrm>
              <a:off x="1637210" y="1715589"/>
              <a:ext cx="9645157" cy="1268252"/>
              <a:chOff x="1637210" y="1715589"/>
              <a:chExt cx="9645157" cy="1268252"/>
            </a:xfrm>
          </p:grpSpPr>
          <p:sp>
            <p:nvSpPr>
              <p:cNvPr id="37" name="矩形: 圆角 36"/>
              <p:cNvSpPr/>
              <p:nvPr/>
            </p:nvSpPr>
            <p:spPr>
              <a:xfrm>
                <a:off x="1637210" y="1715589"/>
                <a:ext cx="9645157" cy="1268252"/>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853938" y="1718900"/>
                <a:ext cx="9211700" cy="1198880"/>
              </a:xfrm>
              <a:prstGeom prst="rect">
                <a:avLst/>
              </a:prstGeom>
              <a:noFill/>
            </p:spPr>
            <p:txBody>
              <a:bodyPr wrap="square">
                <a:spAutoFit/>
              </a:bodyPr>
              <a:lstStyle/>
              <a:p>
                <a:pPr algn="just">
                  <a:lnSpc>
                    <a:spcPct val="150000"/>
                  </a:lnSpc>
                </a:pPr>
                <a:r>
                  <a:rPr lang="zh-CN" altLang="zh-CN" sz="2400"/>
                  <a:t>我市在库</a:t>
                </a:r>
                <a:r>
                  <a:rPr lang="en-US" altLang="zh-CN" sz="2400"/>
                  <a:t>PPP</a:t>
                </a:r>
                <a:r>
                  <a:rPr lang="zh-CN" altLang="zh-CN" sz="2400"/>
                  <a:t>项目数量和投资额均</a:t>
                </a:r>
                <a:r>
                  <a:rPr lang="zh-CN" altLang="zh-CN" sz="2400" b="1">
                    <a:solidFill>
                      <a:srgbClr val="115EC5"/>
                    </a:solidFill>
                  </a:rPr>
                  <a:t>偏低</a:t>
                </a:r>
                <a:r>
                  <a:rPr lang="zh-CN" altLang="zh-CN" sz="2400"/>
                  <a:t>，与</a:t>
                </a:r>
                <a:r>
                  <a:rPr lang="en-US" altLang="zh-CN" sz="2400"/>
                  <a:t>PPP</a:t>
                </a:r>
                <a:r>
                  <a:rPr lang="zh-CN" altLang="zh-CN" sz="2400"/>
                  <a:t>成效显著的地区相比有很大的差距</a:t>
                </a:r>
                <a:endParaRPr lang="zh-CN" altLang="zh-CN" sz="2400" dirty="0"/>
              </a:p>
            </p:txBody>
          </p:sp>
        </p:grpSp>
      </p:grpSp>
      <p:grpSp>
        <p:nvGrpSpPr>
          <p:cNvPr id="40" name="组合 39"/>
          <p:cNvGrpSpPr/>
          <p:nvPr/>
        </p:nvGrpSpPr>
        <p:grpSpPr>
          <a:xfrm>
            <a:off x="8678712" y="3448656"/>
            <a:ext cx="2694680" cy="2694680"/>
            <a:chOff x="796324" y="3480525"/>
            <a:chExt cx="2694680" cy="2694680"/>
          </a:xfrm>
        </p:grpSpPr>
        <p:sp>
          <p:nvSpPr>
            <p:cNvPr id="41" name="椭圆 40"/>
            <p:cNvSpPr/>
            <p:nvPr/>
          </p:nvSpPr>
          <p:spPr>
            <a:xfrm>
              <a:off x="796324" y="3480525"/>
              <a:ext cx="2694680" cy="2694680"/>
            </a:xfrm>
            <a:prstGeom prst="ellipse">
              <a:avLst/>
            </a:prstGeom>
            <a:noFill/>
            <a:ln>
              <a:gradFill flip="none" rotWithShape="1">
                <a:gsLst>
                  <a:gs pos="100000">
                    <a:srgbClr val="49BAFF"/>
                  </a:gs>
                  <a:gs pos="53000">
                    <a:srgbClr val="1081E2">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42" name="椭圆 41"/>
            <p:cNvSpPr/>
            <p:nvPr/>
          </p:nvSpPr>
          <p:spPr>
            <a:xfrm>
              <a:off x="1114875" y="3799076"/>
              <a:ext cx="2057579" cy="2057579"/>
            </a:xfrm>
            <a:prstGeom prst="ellipse">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43" name="弧形 42"/>
            <p:cNvSpPr/>
            <p:nvPr/>
          </p:nvSpPr>
          <p:spPr>
            <a:xfrm>
              <a:off x="922193" y="3606394"/>
              <a:ext cx="2442942" cy="2442942"/>
            </a:xfrm>
            <a:prstGeom prst="arc">
              <a:avLst>
                <a:gd name="adj1" fmla="val 11123258"/>
                <a:gd name="adj2" fmla="val 0"/>
              </a:avLst>
            </a:prstGeom>
            <a:noFill/>
            <a:ln>
              <a:gradFill flip="none" rotWithShape="1">
                <a:gsLst>
                  <a:gs pos="100000">
                    <a:srgbClr val="49BAFF"/>
                  </a:gs>
                  <a:gs pos="53000">
                    <a:srgbClr val="1081E2">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grpSp>
      <p:sp>
        <p:nvSpPr>
          <p:cNvPr id="45" name="文本框 44"/>
          <p:cNvSpPr txBox="1"/>
          <p:nvPr/>
        </p:nvSpPr>
        <p:spPr>
          <a:xfrm>
            <a:off x="9163903" y="4318943"/>
            <a:ext cx="1724298" cy="954107"/>
          </a:xfrm>
          <a:prstGeom prst="rect">
            <a:avLst/>
          </a:prstGeom>
          <a:noFill/>
        </p:spPr>
        <p:txBody>
          <a:bodyPr wrap="square">
            <a:spAutoFit/>
          </a:bodyPr>
          <a:lstStyle/>
          <a:p>
            <a:pPr algn="ctr"/>
            <a:r>
              <a:rPr lang="zh-CN" altLang="zh-CN" sz="2800" b="1">
                <a:solidFill>
                  <a:schemeClr val="bg1"/>
                </a:solidFill>
              </a:rPr>
              <a:t>综合</a:t>
            </a:r>
            <a:endParaRPr lang="en-US" altLang="zh-CN" sz="2800" b="1">
              <a:solidFill>
                <a:schemeClr val="bg1"/>
              </a:solidFill>
            </a:endParaRPr>
          </a:p>
          <a:p>
            <a:pPr algn="ctr"/>
            <a:r>
              <a:rPr lang="zh-CN" altLang="zh-CN" sz="2800" b="1">
                <a:solidFill>
                  <a:schemeClr val="bg1"/>
                </a:solidFill>
              </a:rPr>
              <a:t>债务率</a:t>
            </a:r>
            <a:endParaRPr lang="zh-CN" altLang="en-US" sz="2800" b="1">
              <a:solidFill>
                <a:schemeClr val="bg1"/>
              </a:solidFill>
            </a:endParaRPr>
          </a:p>
        </p:txBody>
      </p:sp>
      <p:sp>
        <p:nvSpPr>
          <p:cNvPr id="50" name="椭圆 49"/>
          <p:cNvSpPr/>
          <p:nvPr/>
        </p:nvSpPr>
        <p:spPr>
          <a:xfrm flipH="1">
            <a:off x="818608" y="3448656"/>
            <a:ext cx="2694680" cy="2694680"/>
          </a:xfrm>
          <a:prstGeom prst="ellipse">
            <a:avLst/>
          </a:prstGeom>
          <a:noFill/>
          <a:ln>
            <a:gradFill flip="none" rotWithShape="1">
              <a:gsLst>
                <a:gs pos="100000">
                  <a:srgbClr val="49BAFF"/>
                </a:gs>
                <a:gs pos="53000">
                  <a:srgbClr val="1081E2">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51" name="椭圆 50"/>
          <p:cNvSpPr/>
          <p:nvPr/>
        </p:nvSpPr>
        <p:spPr>
          <a:xfrm flipH="1">
            <a:off x="1137158" y="3767207"/>
            <a:ext cx="2057579" cy="2057579"/>
          </a:xfrm>
          <a:prstGeom prst="ellipse">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52" name="弧形 51"/>
          <p:cNvSpPr/>
          <p:nvPr/>
        </p:nvSpPr>
        <p:spPr>
          <a:xfrm flipH="1">
            <a:off x="944477" y="3574525"/>
            <a:ext cx="2442942" cy="2442942"/>
          </a:xfrm>
          <a:prstGeom prst="arc">
            <a:avLst>
              <a:gd name="adj1" fmla="val 11123258"/>
              <a:gd name="adj2" fmla="val 0"/>
            </a:avLst>
          </a:prstGeom>
          <a:noFill/>
          <a:ln>
            <a:gradFill flip="none" rotWithShape="1">
              <a:gsLst>
                <a:gs pos="100000">
                  <a:srgbClr val="49BAFF"/>
                </a:gs>
                <a:gs pos="53000">
                  <a:srgbClr val="1081E2">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49" name="文本框 48"/>
          <p:cNvSpPr txBox="1"/>
          <p:nvPr/>
        </p:nvSpPr>
        <p:spPr>
          <a:xfrm>
            <a:off x="1303799" y="4318943"/>
            <a:ext cx="1724298" cy="954107"/>
          </a:xfrm>
          <a:prstGeom prst="rect">
            <a:avLst/>
          </a:prstGeom>
          <a:noFill/>
        </p:spPr>
        <p:txBody>
          <a:bodyPr wrap="square">
            <a:spAutoFit/>
          </a:bodyPr>
          <a:lstStyle/>
          <a:p>
            <a:pPr algn="ctr"/>
            <a:r>
              <a:rPr lang="zh-CN" altLang="en-US" sz="2800" b="1">
                <a:solidFill>
                  <a:schemeClr val="bg1"/>
                </a:solidFill>
              </a:rPr>
              <a:t>财政承受能力占比</a:t>
            </a:r>
          </a:p>
        </p:txBody>
      </p:sp>
      <p:sp>
        <p:nvSpPr>
          <p:cNvPr id="54" name="文本框 53"/>
          <p:cNvSpPr txBox="1"/>
          <p:nvPr/>
        </p:nvSpPr>
        <p:spPr>
          <a:xfrm>
            <a:off x="4249783" y="4167603"/>
            <a:ext cx="3692434" cy="1134862"/>
          </a:xfrm>
          <a:prstGeom prst="rect">
            <a:avLst/>
          </a:prstGeom>
          <a:noFill/>
        </p:spPr>
        <p:txBody>
          <a:bodyPr wrap="square">
            <a:spAutoFit/>
          </a:bodyPr>
          <a:lstStyle/>
          <a:p>
            <a:pPr algn="ctr">
              <a:lnSpc>
                <a:spcPct val="150000"/>
              </a:lnSpc>
            </a:pPr>
            <a:r>
              <a:rPr lang="zh-CN" altLang="zh-CN" sz="2400" b="1">
                <a:solidFill>
                  <a:srgbClr val="115EC5"/>
                </a:solidFill>
              </a:rPr>
              <a:t>评判</a:t>
            </a:r>
            <a:r>
              <a:rPr lang="en-US" altLang="zh-CN" sz="2400" b="1">
                <a:solidFill>
                  <a:srgbClr val="115EC5"/>
                </a:solidFill>
              </a:rPr>
              <a:t>PPP</a:t>
            </a:r>
            <a:r>
              <a:rPr lang="zh-CN" altLang="zh-CN" sz="2400" b="1">
                <a:solidFill>
                  <a:srgbClr val="115EC5"/>
                </a:solidFill>
              </a:rPr>
              <a:t>项目是否能顺利入库的两大重要指标</a:t>
            </a:r>
            <a:endParaRPr lang="en-US" altLang="zh-CN" sz="2400" b="1" dirty="0">
              <a:solidFill>
                <a:srgbClr val="115EC5"/>
              </a:solidFill>
            </a:endParaRPr>
          </a:p>
        </p:txBody>
      </p:sp>
      <p:grpSp>
        <p:nvGrpSpPr>
          <p:cNvPr id="58" name="组合 57"/>
          <p:cNvGrpSpPr/>
          <p:nvPr/>
        </p:nvGrpSpPr>
        <p:grpSpPr>
          <a:xfrm>
            <a:off x="3120613" y="4059809"/>
            <a:ext cx="1078722" cy="1472374"/>
            <a:chOff x="2216166" y="4021089"/>
            <a:chExt cx="1332002" cy="1818082"/>
          </a:xfrm>
        </p:grpSpPr>
        <p:sp>
          <p:nvSpPr>
            <p:cNvPr id="55" name="箭头: 右 54"/>
            <p:cNvSpPr/>
            <p:nvPr/>
          </p:nvSpPr>
          <p:spPr>
            <a:xfrm>
              <a:off x="2422409" y="4730351"/>
              <a:ext cx="1125759" cy="399558"/>
            </a:xfrm>
            <a:prstGeom prst="rightArrow">
              <a:avLst/>
            </a:prstGeom>
            <a:gradFill flip="none" rotWithShape="1">
              <a:gsLst>
                <a:gs pos="40000">
                  <a:srgbClr val="49BAFF">
                    <a:alpha val="0"/>
                  </a:srgbClr>
                </a:gs>
                <a:gs pos="85000">
                  <a:srgbClr val="0374DB">
                    <a:alpha val="26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56" name="箭头: 右 55"/>
            <p:cNvSpPr/>
            <p:nvPr/>
          </p:nvSpPr>
          <p:spPr>
            <a:xfrm>
              <a:off x="2216166" y="4021089"/>
              <a:ext cx="1125759" cy="399558"/>
            </a:xfrm>
            <a:prstGeom prst="rightArrow">
              <a:avLst/>
            </a:prstGeom>
            <a:gradFill flip="none" rotWithShape="1">
              <a:gsLst>
                <a:gs pos="40000">
                  <a:srgbClr val="49BAFF">
                    <a:alpha val="0"/>
                  </a:srgbClr>
                </a:gs>
                <a:gs pos="85000">
                  <a:srgbClr val="0374DB">
                    <a:alpha val="26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57" name="箭头: 右 56"/>
            <p:cNvSpPr/>
            <p:nvPr/>
          </p:nvSpPr>
          <p:spPr>
            <a:xfrm>
              <a:off x="2216166" y="5439613"/>
              <a:ext cx="1125759" cy="399558"/>
            </a:xfrm>
            <a:prstGeom prst="rightArrow">
              <a:avLst/>
            </a:prstGeom>
            <a:gradFill flip="none" rotWithShape="1">
              <a:gsLst>
                <a:gs pos="40000">
                  <a:srgbClr val="49BAFF">
                    <a:alpha val="0"/>
                  </a:srgbClr>
                </a:gs>
                <a:gs pos="85000">
                  <a:srgbClr val="0374DB">
                    <a:alpha val="26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grpSp>
      <p:grpSp>
        <p:nvGrpSpPr>
          <p:cNvPr id="59" name="组合 58"/>
          <p:cNvGrpSpPr/>
          <p:nvPr/>
        </p:nvGrpSpPr>
        <p:grpSpPr>
          <a:xfrm flipH="1">
            <a:off x="7992666" y="4059809"/>
            <a:ext cx="1078722" cy="1472374"/>
            <a:chOff x="2216166" y="4021089"/>
            <a:chExt cx="1332002" cy="1818082"/>
          </a:xfrm>
        </p:grpSpPr>
        <p:sp>
          <p:nvSpPr>
            <p:cNvPr id="60" name="箭头: 右 59"/>
            <p:cNvSpPr/>
            <p:nvPr/>
          </p:nvSpPr>
          <p:spPr>
            <a:xfrm>
              <a:off x="2422409" y="4730351"/>
              <a:ext cx="1125759" cy="399558"/>
            </a:xfrm>
            <a:prstGeom prst="rightArrow">
              <a:avLst/>
            </a:prstGeom>
            <a:gradFill flip="none" rotWithShape="1">
              <a:gsLst>
                <a:gs pos="40000">
                  <a:srgbClr val="49BAFF">
                    <a:alpha val="0"/>
                  </a:srgbClr>
                </a:gs>
                <a:gs pos="85000">
                  <a:srgbClr val="0374DB">
                    <a:alpha val="26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61" name="箭头: 右 60"/>
            <p:cNvSpPr/>
            <p:nvPr/>
          </p:nvSpPr>
          <p:spPr>
            <a:xfrm>
              <a:off x="2216166" y="4021089"/>
              <a:ext cx="1125759" cy="399558"/>
            </a:xfrm>
            <a:prstGeom prst="rightArrow">
              <a:avLst/>
            </a:prstGeom>
            <a:gradFill flip="none" rotWithShape="1">
              <a:gsLst>
                <a:gs pos="40000">
                  <a:srgbClr val="49BAFF">
                    <a:alpha val="0"/>
                  </a:srgbClr>
                </a:gs>
                <a:gs pos="85000">
                  <a:srgbClr val="0374DB">
                    <a:alpha val="26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sp>
          <p:nvSpPr>
            <p:cNvPr id="62" name="箭头: 右 61"/>
            <p:cNvSpPr/>
            <p:nvPr/>
          </p:nvSpPr>
          <p:spPr>
            <a:xfrm>
              <a:off x="2216166" y="5439613"/>
              <a:ext cx="1125759" cy="399558"/>
            </a:xfrm>
            <a:prstGeom prst="rightArrow">
              <a:avLst/>
            </a:prstGeom>
            <a:gradFill flip="none" rotWithShape="1">
              <a:gsLst>
                <a:gs pos="40000">
                  <a:srgbClr val="49BAFF">
                    <a:alpha val="0"/>
                  </a:srgbClr>
                </a:gs>
                <a:gs pos="85000">
                  <a:srgbClr val="0374DB">
                    <a:alpha val="26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grpSp>
      <p:grpSp>
        <p:nvGrpSpPr>
          <p:cNvPr id="44" name="组合 43"/>
          <p:cNvGrpSpPr/>
          <p:nvPr/>
        </p:nvGrpSpPr>
        <p:grpSpPr>
          <a:xfrm>
            <a:off x="591696" y="1016684"/>
            <a:ext cx="3940547" cy="508519"/>
            <a:chOff x="525021" y="1016684"/>
            <a:chExt cx="3940547" cy="508519"/>
          </a:xfrm>
        </p:grpSpPr>
        <p:grpSp>
          <p:nvGrpSpPr>
            <p:cNvPr id="46" name="组合 45"/>
            <p:cNvGrpSpPr/>
            <p:nvPr/>
          </p:nvGrpSpPr>
          <p:grpSpPr>
            <a:xfrm>
              <a:off x="525021" y="1181101"/>
              <a:ext cx="311718" cy="179686"/>
              <a:chOff x="850900" y="671681"/>
              <a:chExt cx="622467" cy="358815"/>
            </a:xfrm>
          </p:grpSpPr>
          <p:sp>
            <p:nvSpPr>
              <p:cNvPr id="53" name="椭圆 52"/>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63" name="椭圆 62"/>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47" name="矩形: 圆角 46"/>
            <p:cNvSpPr/>
            <p:nvPr/>
          </p:nvSpPr>
          <p:spPr>
            <a:xfrm>
              <a:off x="982719" y="1016684"/>
              <a:ext cx="3482849"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48" name="文本框 47"/>
            <p:cNvSpPr txBox="1"/>
            <p:nvPr/>
          </p:nvSpPr>
          <p:spPr>
            <a:xfrm>
              <a:off x="1002480" y="1040111"/>
              <a:ext cx="3433272" cy="461665"/>
            </a:xfrm>
            <a:prstGeom prst="rect">
              <a:avLst/>
            </a:prstGeom>
            <a:noFill/>
          </p:spPr>
          <p:txBody>
            <a:bodyPr wrap="square">
              <a:spAutoFit/>
            </a:bodyPr>
            <a:lstStyle/>
            <a:p>
              <a:r>
                <a:rPr lang="zh-CN" altLang="en-US" sz="2400" b="1">
                  <a:cs typeface="+mn-ea"/>
                  <a:sym typeface="+mn-lt"/>
                </a:rPr>
                <a:t>（二）发展现状及前景</a:t>
              </a: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圆角 29"/>
          <p:cNvSpPr/>
          <p:nvPr/>
        </p:nvSpPr>
        <p:spPr>
          <a:xfrm>
            <a:off x="766354" y="5189710"/>
            <a:ext cx="10659292" cy="1344114"/>
          </a:xfrm>
          <a:prstGeom prst="roundRect">
            <a:avLst>
              <a:gd name="adj" fmla="val 2507"/>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7561217" cy="461665"/>
            </a:xfrm>
            <a:prstGeom prst="rect">
              <a:avLst/>
            </a:prstGeom>
            <a:noFill/>
          </p:spPr>
          <p:txBody>
            <a:bodyPr wrap="square">
              <a:spAutoFit/>
            </a:bodyPr>
            <a:lstStyle/>
            <a:p>
              <a:r>
                <a:rPr lang="zh-CN" altLang="en-US" sz="2400" b="1" dirty="0">
                  <a:solidFill>
                    <a:srgbClr val="284B90"/>
                  </a:solidFill>
                  <a:cs typeface="+mn-ea"/>
                  <a:sym typeface="+mn-lt"/>
                </a:rPr>
                <a:t>二、用足</a:t>
              </a:r>
              <a:r>
                <a:rPr lang="en-US" altLang="zh-CN" sz="2400" b="1" dirty="0">
                  <a:solidFill>
                    <a:srgbClr val="284B90"/>
                  </a:solidFill>
                  <a:cs typeface="+mn-ea"/>
                  <a:sym typeface="+mn-lt"/>
                </a:rPr>
                <a:t>PPP</a:t>
              </a:r>
              <a:r>
                <a:rPr lang="zh-CN" altLang="en-US" sz="2400" b="1" dirty="0">
                  <a:solidFill>
                    <a:srgbClr val="284B90"/>
                  </a:solidFill>
                  <a:cs typeface="+mn-ea"/>
                  <a:sym typeface="+mn-lt"/>
                </a:rPr>
                <a:t>融资政策空间</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1" name="组合 20"/>
          <p:cNvGrpSpPr/>
          <p:nvPr/>
        </p:nvGrpSpPr>
        <p:grpSpPr>
          <a:xfrm>
            <a:off x="757865" y="1885829"/>
            <a:ext cx="5555849" cy="559038"/>
            <a:chOff x="4401498" y="903929"/>
            <a:chExt cx="5555849" cy="559038"/>
          </a:xfrm>
        </p:grpSpPr>
        <p:sp>
          <p:nvSpPr>
            <p:cNvPr id="22" name="矩形: 圆角 21"/>
            <p:cNvSpPr/>
            <p:nvPr/>
          </p:nvSpPr>
          <p:spPr>
            <a:xfrm flipH="1">
              <a:off x="4401498" y="903929"/>
              <a:ext cx="5503597"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marR="0" lvl="0" indent="-285750" algn="ctr" defTabSz="914400" rtl="0" eaLnBrk="1" fontAlgn="auto" latinLnBrk="0" hangingPunct="1">
                <a:lnSpc>
                  <a:spcPct val="100000"/>
                </a:lnSpc>
                <a:spcBef>
                  <a:spcPts val="0"/>
                </a:spcBef>
                <a:spcAft>
                  <a:spcPts val="0"/>
                </a:spcAft>
                <a:buClrTx/>
                <a:buSzTx/>
                <a:buFont typeface="Wingdings" panose="05000000000000000000" pitchFamily="2" charset="2"/>
                <a:buChar char="l"/>
                <a:defRPr/>
              </a:pPr>
              <a:endParaRPr kumimoji="0" lang="zh-CN" altLang="en-US" sz="1400" b="1" i="0" u="none" strike="noStrike" kern="1200" cap="none" spc="0" normalizeH="0" baseline="0" noProof="0">
                <a:ln>
                  <a:noFill/>
                </a:ln>
                <a:solidFill>
                  <a:srgbClr val="115EC5"/>
                </a:solidFill>
                <a:effectLst/>
                <a:uLnTx/>
                <a:uFillTx/>
                <a:latin typeface="微软雅黑" panose="020B0503020204020204" charset="-122"/>
                <a:ea typeface="微软雅黑" panose="020B0503020204020204" charset="-122"/>
                <a:cs typeface="+mn-cs"/>
              </a:endParaRPr>
            </a:p>
          </p:txBody>
        </p:sp>
        <p:sp>
          <p:nvSpPr>
            <p:cNvPr id="23" name="文本框 22"/>
            <p:cNvSpPr txBox="1"/>
            <p:nvPr/>
          </p:nvSpPr>
          <p:spPr>
            <a:xfrm>
              <a:off x="4613766" y="952616"/>
              <a:ext cx="5343581"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b="1">
                  <a:solidFill>
                    <a:srgbClr val="115EC5"/>
                  </a:solidFill>
                </a:rPr>
                <a:t>深入开展调研，加大项目储备力度</a:t>
              </a:r>
              <a:endParaRPr lang="zh-CN" altLang="en-US" sz="2400">
                <a:solidFill>
                  <a:srgbClr val="115EC5"/>
                </a:solidFill>
              </a:endParaRPr>
            </a:p>
          </p:txBody>
        </p:sp>
      </p:grpSp>
      <p:sp>
        <p:nvSpPr>
          <p:cNvPr id="24" name="矩形: 圆角 23"/>
          <p:cNvSpPr/>
          <p:nvPr/>
        </p:nvSpPr>
        <p:spPr>
          <a:xfrm>
            <a:off x="766353" y="2637333"/>
            <a:ext cx="6348821" cy="1344114"/>
          </a:xfrm>
          <a:prstGeom prst="roundRect">
            <a:avLst>
              <a:gd name="adj" fmla="val 2507"/>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25" name="文本框 24"/>
          <p:cNvSpPr txBox="1"/>
          <p:nvPr/>
        </p:nvSpPr>
        <p:spPr>
          <a:xfrm>
            <a:off x="1104899" y="2693039"/>
            <a:ext cx="5686425" cy="1198880"/>
          </a:xfrm>
          <a:prstGeom prst="rect">
            <a:avLst/>
          </a:prstGeom>
          <a:noFill/>
        </p:spPr>
        <p:txBody>
          <a:bodyPr wrap="square">
            <a:spAutoFit/>
          </a:bodyPr>
          <a:lstStyle/>
          <a:p>
            <a:pPr algn="just">
              <a:lnSpc>
                <a:spcPct val="150000"/>
              </a:lnSpc>
            </a:pPr>
            <a:r>
              <a:rPr lang="zh-CN" altLang="en-US" sz="2400"/>
              <a:t>聚焦“两新一重”，支持中央重大政策与发展战略</a:t>
            </a:r>
          </a:p>
        </p:txBody>
      </p:sp>
      <p:grpSp>
        <p:nvGrpSpPr>
          <p:cNvPr id="27" name="组合 26"/>
          <p:cNvGrpSpPr/>
          <p:nvPr/>
        </p:nvGrpSpPr>
        <p:grpSpPr>
          <a:xfrm>
            <a:off x="757865" y="4439347"/>
            <a:ext cx="4902706" cy="559038"/>
            <a:chOff x="4401498" y="903929"/>
            <a:chExt cx="4902706" cy="559038"/>
          </a:xfrm>
        </p:grpSpPr>
        <p:sp>
          <p:nvSpPr>
            <p:cNvPr id="29" name="矩形: 圆角 28"/>
            <p:cNvSpPr/>
            <p:nvPr/>
          </p:nvSpPr>
          <p:spPr>
            <a:xfrm flipH="1">
              <a:off x="4401498" y="903929"/>
              <a:ext cx="4902706"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marR="0" lvl="0" indent="-285750" algn="ctr" defTabSz="914400" rtl="0" eaLnBrk="1" fontAlgn="auto" latinLnBrk="0" hangingPunct="1">
                <a:lnSpc>
                  <a:spcPct val="100000"/>
                </a:lnSpc>
                <a:spcBef>
                  <a:spcPts val="0"/>
                </a:spcBef>
                <a:spcAft>
                  <a:spcPts val="0"/>
                </a:spcAft>
                <a:buClrTx/>
                <a:buSzTx/>
                <a:buFont typeface="Wingdings" panose="05000000000000000000" pitchFamily="2" charset="2"/>
                <a:buChar char="l"/>
                <a:defRPr/>
              </a:pPr>
              <a:endParaRPr kumimoji="0" lang="zh-CN" altLang="en-US" sz="1400" b="1" i="0" u="none" strike="noStrike" kern="1200" cap="none" spc="0" normalizeH="0" baseline="0" noProof="0">
                <a:ln>
                  <a:noFill/>
                </a:ln>
                <a:solidFill>
                  <a:srgbClr val="115EC5"/>
                </a:solidFill>
                <a:effectLst/>
                <a:uLnTx/>
                <a:uFillTx/>
                <a:latin typeface="微软雅黑" panose="020B0503020204020204" charset="-122"/>
                <a:ea typeface="微软雅黑" panose="020B0503020204020204" charset="-122"/>
                <a:cs typeface="+mn-cs"/>
              </a:endParaRPr>
            </a:p>
          </p:txBody>
        </p:sp>
        <p:sp>
          <p:nvSpPr>
            <p:cNvPr id="31" name="文本框 30"/>
            <p:cNvSpPr txBox="1"/>
            <p:nvPr/>
          </p:nvSpPr>
          <p:spPr>
            <a:xfrm>
              <a:off x="4613766" y="952616"/>
              <a:ext cx="4673021" cy="461665"/>
            </a:xfrm>
            <a:prstGeom prst="rect">
              <a:avLst/>
            </a:prstGeom>
            <a:noFill/>
          </p:spPr>
          <p:txBody>
            <a:bodyPr wrap="square">
              <a:spAutoFit/>
            </a:bodyPr>
            <a:lstStyle/>
            <a:p>
              <a:pPr marL="342900" indent="-342900">
                <a:buFont typeface="Wingdings" panose="05000000000000000000" pitchFamily="2" charset="2"/>
                <a:buChar char="l"/>
              </a:pPr>
              <a:r>
                <a:rPr lang="zh-CN" altLang="en-US" sz="2400" b="1">
                  <a:solidFill>
                    <a:srgbClr val="115EC5"/>
                  </a:solidFill>
                </a:rPr>
                <a:t>抓住政策机遇，加大应用力度</a:t>
              </a:r>
            </a:p>
          </p:txBody>
        </p:sp>
      </p:grpSp>
      <p:sp>
        <p:nvSpPr>
          <p:cNvPr id="34" name="文本框 33"/>
          <p:cNvSpPr txBox="1"/>
          <p:nvPr/>
        </p:nvSpPr>
        <p:spPr>
          <a:xfrm>
            <a:off x="1104900" y="5256236"/>
            <a:ext cx="9982200" cy="1198880"/>
          </a:xfrm>
          <a:prstGeom prst="rect">
            <a:avLst/>
          </a:prstGeom>
          <a:noFill/>
        </p:spPr>
        <p:txBody>
          <a:bodyPr wrap="square">
            <a:spAutoFit/>
          </a:bodyPr>
          <a:lstStyle/>
          <a:p>
            <a:pPr algn="just">
              <a:lnSpc>
                <a:spcPct val="150000"/>
              </a:lnSpc>
            </a:pPr>
            <a:r>
              <a:rPr lang="zh-CN" altLang="en-US" sz="2400"/>
              <a:t>推进符合条件的存量项目转型为</a:t>
            </a:r>
            <a:r>
              <a:rPr lang="en-US" altLang="zh-CN" sz="2400"/>
              <a:t>PPP</a:t>
            </a:r>
            <a:r>
              <a:rPr lang="zh-CN" altLang="en-US" sz="2400"/>
              <a:t>模式，通过项目提质增效，盘活存量资产</a:t>
            </a:r>
          </a:p>
        </p:txBody>
      </p:sp>
      <p:grpSp>
        <p:nvGrpSpPr>
          <p:cNvPr id="36" name="组合 35"/>
          <p:cNvGrpSpPr/>
          <p:nvPr/>
        </p:nvGrpSpPr>
        <p:grpSpPr>
          <a:xfrm>
            <a:off x="591696" y="1016684"/>
            <a:ext cx="5729592" cy="508519"/>
            <a:chOff x="525021" y="1016684"/>
            <a:chExt cx="5729592" cy="508519"/>
          </a:xfrm>
        </p:grpSpPr>
        <p:grpSp>
          <p:nvGrpSpPr>
            <p:cNvPr id="37" name="组合 36"/>
            <p:cNvGrpSpPr/>
            <p:nvPr/>
          </p:nvGrpSpPr>
          <p:grpSpPr>
            <a:xfrm>
              <a:off x="525021" y="1181101"/>
              <a:ext cx="311718" cy="179686"/>
              <a:chOff x="850900" y="671681"/>
              <a:chExt cx="622467" cy="358815"/>
            </a:xfrm>
          </p:grpSpPr>
          <p:sp>
            <p:nvSpPr>
              <p:cNvPr id="40" name="椭圆 39"/>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41" name="椭圆 40"/>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38" name="矩形: 圆角 37"/>
            <p:cNvSpPr/>
            <p:nvPr/>
          </p:nvSpPr>
          <p:spPr>
            <a:xfrm>
              <a:off x="982719" y="1016684"/>
              <a:ext cx="5271894"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39" name="文本框 38"/>
            <p:cNvSpPr txBox="1"/>
            <p:nvPr/>
          </p:nvSpPr>
          <p:spPr>
            <a:xfrm>
              <a:off x="1002479" y="1040111"/>
              <a:ext cx="5252133" cy="461665"/>
            </a:xfrm>
            <a:prstGeom prst="rect">
              <a:avLst/>
            </a:prstGeom>
            <a:noFill/>
          </p:spPr>
          <p:txBody>
            <a:bodyPr wrap="square">
              <a:spAutoFit/>
            </a:bodyPr>
            <a:lstStyle/>
            <a:p>
              <a:r>
                <a:rPr lang="zh-CN" altLang="en-US" sz="2400" b="1">
                  <a:cs typeface="+mn-ea"/>
                  <a:sym typeface="+mn-lt"/>
                </a:rPr>
                <a:t>（三）用足“财承”，深挖政策空间</a:t>
              </a:r>
            </a:p>
          </p:txBody>
        </p:sp>
      </p:gr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8021" b="6521"/>
          <a:stretch>
            <a:fillRect/>
          </a:stretch>
        </p:blipFill>
        <p:spPr>
          <a:xfrm>
            <a:off x="7226508" y="1928888"/>
            <a:ext cx="5327442" cy="2731630"/>
          </a:xfrm>
          <a:prstGeom prst="rect">
            <a:avLst/>
          </a:prstGeom>
          <a:effectLst>
            <a:softEdge rad="635000"/>
          </a:effec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t="8888" b="2625"/>
          <a:stretch>
            <a:fillRect/>
          </a:stretch>
        </p:blipFill>
        <p:spPr>
          <a:xfrm>
            <a:off x="0" y="2831224"/>
            <a:ext cx="12192000" cy="4026776"/>
          </a:xfrm>
          <a:prstGeom prst="rect">
            <a:avLst/>
          </a:prstGeom>
        </p:spPr>
      </p:pic>
      <p:sp>
        <p:nvSpPr>
          <p:cNvPr id="37" name="矩形 36"/>
          <p:cNvSpPr/>
          <p:nvPr/>
        </p:nvSpPr>
        <p:spPr>
          <a:xfrm>
            <a:off x="0" y="1791791"/>
            <a:ext cx="12192000" cy="6895008"/>
          </a:xfrm>
          <a:prstGeom prst="rect">
            <a:avLst/>
          </a:prstGeom>
          <a:gradFill flip="none" rotWithShape="1">
            <a:gsLst>
              <a:gs pos="83000">
                <a:srgbClr val="FFFFFF">
                  <a:alpha val="0"/>
                </a:srgbClr>
              </a:gs>
              <a:gs pos="41000">
                <a:srgbClr val="FFFFFF">
                  <a:alpha val="96000"/>
                </a:srgbClr>
              </a:gs>
              <a:gs pos="0">
                <a:schemeClr val="bg1"/>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7561217" cy="461665"/>
            </a:xfrm>
            <a:prstGeom prst="rect">
              <a:avLst/>
            </a:prstGeom>
            <a:noFill/>
          </p:spPr>
          <p:txBody>
            <a:bodyPr wrap="square">
              <a:spAutoFit/>
            </a:bodyPr>
            <a:lstStyle/>
            <a:p>
              <a:r>
                <a:rPr lang="zh-CN" altLang="en-US" sz="2400" b="1">
                  <a:solidFill>
                    <a:srgbClr val="284B90"/>
                  </a:solidFill>
                  <a:cs typeface="+mn-ea"/>
                  <a:sym typeface="+mn-lt"/>
                </a:rPr>
                <a:t>二、用足</a:t>
              </a:r>
              <a:r>
                <a:rPr lang="en-US" altLang="zh-CN" sz="2400" b="1">
                  <a:solidFill>
                    <a:srgbClr val="284B90"/>
                  </a:solidFill>
                  <a:cs typeface="+mn-ea"/>
                  <a:sym typeface="+mn-lt"/>
                </a:rPr>
                <a:t>PPP</a:t>
              </a:r>
              <a:r>
                <a:rPr lang="zh-CN" altLang="en-US" sz="2400" b="1">
                  <a:solidFill>
                    <a:srgbClr val="284B90"/>
                  </a:solidFill>
                  <a:cs typeface="+mn-ea"/>
                  <a:sym typeface="+mn-lt"/>
                </a:rPr>
                <a:t>融资政策空间</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4" name="文本框 43"/>
          <p:cNvSpPr txBox="1"/>
          <p:nvPr/>
        </p:nvSpPr>
        <p:spPr>
          <a:xfrm>
            <a:off x="714375" y="1956209"/>
            <a:ext cx="10763250" cy="2699906"/>
          </a:xfrm>
          <a:prstGeom prst="rect">
            <a:avLst/>
          </a:prstGeom>
          <a:noFill/>
        </p:spPr>
        <p:txBody>
          <a:bodyPr wrap="square">
            <a:spAutoFit/>
          </a:bodyPr>
          <a:lstStyle/>
          <a:p>
            <a:pPr algn="just">
              <a:lnSpc>
                <a:spcPct val="150000"/>
              </a:lnSpc>
              <a:spcAft>
                <a:spcPts val="1000"/>
              </a:spcAft>
            </a:pPr>
            <a:r>
              <a:rPr lang="zh-CN" altLang="zh-CN" sz="2200" dirty="0"/>
              <a:t>聊城大学东昌学院</a:t>
            </a:r>
            <a:r>
              <a:rPr lang="en-US" altLang="zh-CN" sz="2200" dirty="0"/>
              <a:t>PPP</a:t>
            </a:r>
            <a:r>
              <a:rPr lang="zh-CN" altLang="zh-CN" sz="2200" dirty="0"/>
              <a:t>项目是市本级</a:t>
            </a:r>
            <a:r>
              <a:rPr lang="zh-CN" altLang="zh-CN" sz="2200" b="1" dirty="0">
                <a:solidFill>
                  <a:srgbClr val="115EC5"/>
                </a:solidFill>
              </a:rPr>
              <a:t>第一个</a:t>
            </a:r>
            <a:r>
              <a:rPr lang="en-US" altLang="zh-CN" sz="2200" b="1" dirty="0">
                <a:solidFill>
                  <a:srgbClr val="115EC5"/>
                </a:solidFill>
              </a:rPr>
              <a:t>PPP</a:t>
            </a:r>
            <a:r>
              <a:rPr lang="zh-CN" altLang="zh-CN" sz="2200" b="1" dirty="0">
                <a:solidFill>
                  <a:srgbClr val="115EC5"/>
                </a:solidFill>
              </a:rPr>
              <a:t>项目</a:t>
            </a:r>
            <a:r>
              <a:rPr lang="zh-CN" altLang="zh-CN" sz="2200" dirty="0"/>
              <a:t>。项目总投资</a:t>
            </a:r>
            <a:r>
              <a:rPr lang="en-US" altLang="zh-CN" sz="2200" b="1" dirty="0">
                <a:solidFill>
                  <a:srgbClr val="115EC5"/>
                </a:solidFill>
              </a:rPr>
              <a:t>25.47</a:t>
            </a:r>
            <a:r>
              <a:rPr lang="zh-CN" altLang="zh-CN" sz="2200" dirty="0"/>
              <a:t>亿元，项目建成后可容纳在校生</a:t>
            </a:r>
            <a:r>
              <a:rPr lang="en-US" altLang="zh-CN" sz="2200" b="1" dirty="0">
                <a:solidFill>
                  <a:srgbClr val="115EC5"/>
                </a:solidFill>
              </a:rPr>
              <a:t>10000</a:t>
            </a:r>
            <a:r>
              <a:rPr lang="zh-CN" altLang="zh-CN" sz="2200" dirty="0"/>
              <a:t>人，将改变我市高等教育相对薄弱的现状，从而提升我市高等教育水平。该项目于</a:t>
            </a:r>
            <a:r>
              <a:rPr lang="en-US" altLang="zh-CN" sz="2200" dirty="0"/>
              <a:t>2020</a:t>
            </a:r>
            <a:r>
              <a:rPr lang="zh-CN" altLang="zh-CN" sz="2200" dirty="0"/>
              <a:t>年</a:t>
            </a:r>
            <a:r>
              <a:rPr lang="en-US" altLang="zh-CN" sz="2200" dirty="0"/>
              <a:t>12</a:t>
            </a:r>
            <a:r>
              <a:rPr lang="zh-CN" altLang="zh-CN" sz="2200" dirty="0"/>
              <a:t>月发起，</a:t>
            </a:r>
            <a:r>
              <a:rPr lang="en-US" altLang="zh-CN" sz="2200" dirty="0"/>
              <a:t>2021</a:t>
            </a:r>
            <a:r>
              <a:rPr lang="zh-CN" altLang="zh-CN" sz="2200" dirty="0"/>
              <a:t>年</a:t>
            </a:r>
            <a:r>
              <a:rPr lang="en-US" altLang="zh-CN" sz="2200" dirty="0"/>
              <a:t>8</a:t>
            </a:r>
            <a:r>
              <a:rPr lang="zh-CN" altLang="zh-CN" sz="2200" dirty="0"/>
              <a:t>月成立</a:t>
            </a:r>
            <a:r>
              <a:rPr lang="en-US" altLang="zh-CN" sz="2200" dirty="0"/>
              <a:t>PPP</a:t>
            </a:r>
            <a:r>
              <a:rPr lang="zh-CN" altLang="zh-CN" sz="2200" dirty="0"/>
              <a:t>项目公司并开工建设，计划今年</a:t>
            </a:r>
            <a:r>
              <a:rPr lang="en-US" altLang="zh-CN" sz="2200" dirty="0"/>
              <a:t>9</a:t>
            </a:r>
            <a:r>
              <a:rPr lang="zh-CN" altLang="zh-CN" sz="2200" dirty="0"/>
              <a:t>月建设完工并投入使用。</a:t>
            </a:r>
          </a:p>
          <a:p>
            <a:pPr algn="just">
              <a:lnSpc>
                <a:spcPct val="150000"/>
              </a:lnSpc>
              <a:spcAft>
                <a:spcPts val="1000"/>
              </a:spcAft>
            </a:pPr>
            <a:r>
              <a:rPr lang="zh-CN" altLang="en-US" sz="2200" b="1" dirty="0">
                <a:solidFill>
                  <a:schemeClr val="tx1">
                    <a:lumMod val="85000"/>
                    <a:lumOff val="15000"/>
                  </a:schemeClr>
                </a:solidFill>
                <a:sym typeface="+mn-ea"/>
              </a:rPr>
              <a:t>该项目在实施过程中具有以下三个显著特点：</a:t>
            </a:r>
            <a:r>
              <a:rPr lang="zh-CN" altLang="en-US" sz="2200" b="1" kern="100" dirty="0">
                <a:solidFill>
                  <a:srgbClr val="115EC5"/>
                </a:solidFill>
                <a:latin typeface="微软雅黑" panose="020B0503020204020204" charset="-122"/>
                <a:ea typeface="微软雅黑" panose="020B0503020204020204" charset="-122"/>
                <a:cs typeface="Times New Roman" panose="02020603050405020304" pitchFamily="18" charset="0"/>
                <a:sym typeface="+mn-ea"/>
              </a:rPr>
              <a:t>入库审核快</a:t>
            </a:r>
            <a:r>
              <a:rPr lang="zh-CN" altLang="en-US" sz="2200" b="1"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2200" b="1" kern="100" dirty="0">
                <a:solidFill>
                  <a:srgbClr val="115EC5"/>
                </a:solidFill>
                <a:latin typeface="微软雅黑" panose="020B0503020204020204" charset="-122"/>
                <a:ea typeface="微软雅黑" panose="020B0503020204020204" charset="-122"/>
                <a:cs typeface="Times New Roman" panose="02020603050405020304" pitchFamily="18" charset="0"/>
                <a:sym typeface="+mn-ea"/>
              </a:rPr>
              <a:t>手续办理快</a:t>
            </a:r>
            <a:r>
              <a:rPr lang="zh-CN" altLang="en-US" sz="2200" b="1"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2200" b="1" kern="100" dirty="0">
                <a:solidFill>
                  <a:srgbClr val="115EC5"/>
                </a:solidFill>
                <a:latin typeface="微软雅黑" panose="020B0503020204020204" charset="-122"/>
                <a:ea typeface="微软雅黑" panose="020B0503020204020204" charset="-122"/>
                <a:cs typeface="Times New Roman" panose="02020603050405020304" pitchFamily="18" charset="0"/>
                <a:sym typeface="+mn-ea"/>
              </a:rPr>
              <a:t>开工建设快</a:t>
            </a:r>
            <a:r>
              <a:rPr lang="zh-CN" altLang="en-US" sz="2200" b="1"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sym typeface="+mn-ea"/>
              </a:rPr>
              <a:t>。</a:t>
            </a:r>
            <a:endParaRPr lang="zh-CN" altLang="en-US" sz="2200" b="1"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endParaRPr>
          </a:p>
        </p:txBody>
      </p:sp>
      <p:grpSp>
        <p:nvGrpSpPr>
          <p:cNvPr id="22" name="组合 21"/>
          <p:cNvGrpSpPr/>
          <p:nvPr/>
        </p:nvGrpSpPr>
        <p:grpSpPr>
          <a:xfrm>
            <a:off x="591696" y="1016684"/>
            <a:ext cx="5729592" cy="508519"/>
            <a:chOff x="525021" y="1016684"/>
            <a:chExt cx="5729592" cy="508519"/>
          </a:xfrm>
        </p:grpSpPr>
        <p:grpSp>
          <p:nvGrpSpPr>
            <p:cNvPr id="23" name="组合 22"/>
            <p:cNvGrpSpPr/>
            <p:nvPr/>
          </p:nvGrpSpPr>
          <p:grpSpPr>
            <a:xfrm>
              <a:off x="525021" y="1181101"/>
              <a:ext cx="311718" cy="179686"/>
              <a:chOff x="850900" y="671681"/>
              <a:chExt cx="622467" cy="358815"/>
            </a:xfrm>
          </p:grpSpPr>
          <p:sp>
            <p:nvSpPr>
              <p:cNvPr id="26" name="椭圆 25"/>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27" name="椭圆 26"/>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24" name="矩形: 圆角 23"/>
            <p:cNvSpPr/>
            <p:nvPr/>
          </p:nvSpPr>
          <p:spPr>
            <a:xfrm>
              <a:off x="982719" y="1016684"/>
              <a:ext cx="5271894"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25" name="文本框 24"/>
            <p:cNvSpPr txBox="1"/>
            <p:nvPr/>
          </p:nvSpPr>
          <p:spPr>
            <a:xfrm>
              <a:off x="1002479" y="1040111"/>
              <a:ext cx="5252133" cy="461665"/>
            </a:xfrm>
            <a:prstGeom prst="rect">
              <a:avLst/>
            </a:prstGeom>
            <a:noFill/>
          </p:spPr>
          <p:txBody>
            <a:bodyPr wrap="square">
              <a:spAutoFit/>
            </a:bodyPr>
            <a:lstStyle/>
            <a:p>
              <a:r>
                <a:rPr lang="zh-CN" altLang="en-US" sz="2400" b="1">
                  <a:cs typeface="+mn-ea"/>
                  <a:sym typeface="+mn-lt"/>
                </a:rPr>
                <a:t>（三）用足“财承”，深挖政策空间</a:t>
              </a: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75" y="4129712"/>
            <a:ext cx="12195175" cy="2829928"/>
            <a:chOff x="-3175" y="3717373"/>
            <a:chExt cx="12195175" cy="3242267"/>
          </a:xfrm>
        </p:grpSpPr>
        <p:sp>
          <p:nvSpPr>
            <p:cNvPr id="2" name="Freeform 6"/>
            <p:cNvSpPr/>
            <p:nvPr/>
          </p:nvSpPr>
          <p:spPr bwMode="auto">
            <a:xfrm>
              <a:off x="-3175" y="3717373"/>
              <a:ext cx="11814175" cy="3092450"/>
            </a:xfrm>
            <a:custGeom>
              <a:avLst/>
              <a:gdLst>
                <a:gd name="T0" fmla="*/ 3721 w 3721"/>
                <a:gd name="T1" fmla="*/ 486 h 1070"/>
                <a:gd name="T2" fmla="*/ 2514 w 3721"/>
                <a:gd name="T3" fmla="*/ 574 h 1070"/>
                <a:gd name="T4" fmla="*/ 54 w 3721"/>
                <a:gd name="T5" fmla="*/ 33 h 1070"/>
                <a:gd name="T6" fmla="*/ 0 w 3721"/>
                <a:gd name="T7" fmla="*/ 0 h 1070"/>
                <a:gd name="T8" fmla="*/ 0 w 3721"/>
                <a:gd name="T9" fmla="*/ 937 h 1070"/>
                <a:gd name="T10" fmla="*/ 3721 w 3721"/>
                <a:gd name="T11" fmla="*/ 486 h 1070"/>
              </a:gdLst>
              <a:ahLst/>
              <a:cxnLst>
                <a:cxn ang="0">
                  <a:pos x="T0" y="T1"/>
                </a:cxn>
                <a:cxn ang="0">
                  <a:pos x="T2" y="T3"/>
                </a:cxn>
                <a:cxn ang="0">
                  <a:pos x="T4" y="T5"/>
                </a:cxn>
                <a:cxn ang="0">
                  <a:pos x="T6" y="T7"/>
                </a:cxn>
                <a:cxn ang="0">
                  <a:pos x="T8" y="T9"/>
                </a:cxn>
                <a:cxn ang="0">
                  <a:pos x="T10" y="T11"/>
                </a:cxn>
              </a:cxnLst>
              <a:rect l="0" t="0" r="r" b="b"/>
              <a:pathLst>
                <a:path w="3721" h="1070">
                  <a:moveTo>
                    <a:pt x="3721" y="486"/>
                  </a:moveTo>
                  <a:cubicBezTo>
                    <a:pt x="3336" y="547"/>
                    <a:pt x="2921" y="578"/>
                    <a:pt x="2514" y="574"/>
                  </a:cubicBezTo>
                  <a:cubicBezTo>
                    <a:pt x="1553" y="566"/>
                    <a:pt x="586" y="358"/>
                    <a:pt x="54" y="33"/>
                  </a:cubicBezTo>
                  <a:cubicBezTo>
                    <a:pt x="35" y="22"/>
                    <a:pt x="18" y="11"/>
                    <a:pt x="0" y="0"/>
                  </a:cubicBezTo>
                  <a:cubicBezTo>
                    <a:pt x="0" y="937"/>
                    <a:pt x="0" y="937"/>
                    <a:pt x="0" y="937"/>
                  </a:cubicBezTo>
                  <a:cubicBezTo>
                    <a:pt x="499" y="980"/>
                    <a:pt x="2207" y="1070"/>
                    <a:pt x="3721" y="486"/>
                  </a:cubicBezTo>
                  <a:close/>
                </a:path>
              </a:pathLst>
            </a:custGeom>
            <a:solidFill>
              <a:srgbClr val="1E77EC">
                <a:alpha val="95000"/>
              </a:srgb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 name="任意多边形: 形状 7"/>
            <p:cNvSpPr/>
            <p:nvPr/>
          </p:nvSpPr>
          <p:spPr bwMode="auto">
            <a:xfrm>
              <a:off x="2136775" y="3807860"/>
              <a:ext cx="10055225" cy="1573213"/>
            </a:xfrm>
            <a:custGeom>
              <a:avLst/>
              <a:gdLst>
                <a:gd name="T0" fmla="*/ 10055225 w 10055225"/>
                <a:gd name="T1" fmla="*/ 0 h 1568809"/>
                <a:gd name="T2" fmla="*/ 10055225 w 10055225"/>
                <a:gd name="T3" fmla="*/ 1255981 h 1568809"/>
                <a:gd name="T4" fmla="*/ 10055215 w 10055225"/>
                <a:gd name="T5" fmla="*/ 1255984 h 1568809"/>
                <a:gd name="T6" fmla="*/ 5841817 w 10055225"/>
                <a:gd name="T7" fmla="*/ 1572156 h 1568809"/>
                <a:gd name="T8" fmla="*/ 0 w 10055225"/>
                <a:gd name="T9" fmla="*/ 789387 h 1568809"/>
                <a:gd name="T10" fmla="*/ 10041195 w 10055225"/>
                <a:gd name="T11" fmla="*/ 298 h 15688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55225" h="1568809">
                  <a:moveTo>
                    <a:pt x="10055225" y="0"/>
                  </a:moveTo>
                  <a:lnTo>
                    <a:pt x="10055225" y="1252335"/>
                  </a:lnTo>
                  <a:lnTo>
                    <a:pt x="10055215" y="1252338"/>
                  </a:lnTo>
                  <a:cubicBezTo>
                    <a:pt x="8727676" y="1469125"/>
                    <a:pt x="7270727" y="1581930"/>
                    <a:pt x="5841817" y="1567593"/>
                  </a:cubicBezTo>
                  <a:cubicBezTo>
                    <a:pt x="3752912" y="1550105"/>
                    <a:pt x="1657536" y="1263997"/>
                    <a:pt x="0" y="787096"/>
                  </a:cubicBezTo>
                  <a:cubicBezTo>
                    <a:pt x="6006816" y="1526946"/>
                    <a:pt x="9237770" y="610169"/>
                    <a:pt x="10041195" y="297"/>
                  </a:cubicBezTo>
                  <a:lnTo>
                    <a:pt x="10055225" y="0"/>
                  </a:lnTo>
                  <a:close/>
                </a:path>
              </a:pathLst>
            </a:custGeom>
            <a:solidFill>
              <a:srgbClr val="284B90"/>
            </a:solidFill>
            <a:ln w="9525">
              <a:noFill/>
              <a:round/>
            </a:ln>
          </p:spPr>
          <p:txBody>
            <a:bodyPr/>
            <a:lstStyle/>
            <a:p>
              <a:pPr>
                <a:defRPr/>
              </a:pPr>
              <a:endParaRPr lang="zh-CN" altLang="en-US"/>
            </a:p>
          </p:txBody>
        </p:sp>
        <p:sp>
          <p:nvSpPr>
            <p:cNvPr id="4" name="任意多边形: 形状 9"/>
            <p:cNvSpPr/>
            <p:nvPr/>
          </p:nvSpPr>
          <p:spPr bwMode="auto">
            <a:xfrm>
              <a:off x="0" y="5124125"/>
              <a:ext cx="11811000" cy="1835515"/>
            </a:xfrm>
            <a:custGeom>
              <a:avLst/>
              <a:gdLst>
                <a:gd name="connsiteX0" fmla="*/ 11811000 w 11811000"/>
                <a:gd name="connsiteY0" fmla="*/ 0 h 1852788"/>
                <a:gd name="connsiteX1" fmla="*/ 156461 w 11811000"/>
                <a:gd name="connsiteY1" fmla="*/ 1836662 h 1852788"/>
                <a:gd name="connsiteX2" fmla="*/ 0 w 11811000"/>
                <a:gd name="connsiteY2" fmla="*/ 1826394 h 1852788"/>
                <a:gd name="connsiteX3" fmla="*/ 0 w 11811000"/>
                <a:gd name="connsiteY3" fmla="*/ 107330 h 1852788"/>
                <a:gd name="connsiteX4" fmla="*/ 118698 w 11811000"/>
                <a:gd name="connsiteY4" fmla="*/ 159825 h 1852788"/>
                <a:gd name="connsiteX5" fmla="*/ 6307957 w 11811000"/>
                <a:gd name="connsiteY5" fmla="*/ 588033 h 1852788"/>
                <a:gd name="connsiteX6" fmla="*/ 11811000 w 11811000"/>
                <a:gd name="connsiteY6" fmla="*/ 0 h 1852788"/>
                <a:gd name="connsiteX0-1" fmla="*/ 11811000 w 11811000"/>
                <a:gd name="connsiteY0-2" fmla="*/ 0 h 1835688"/>
                <a:gd name="connsiteX1-3" fmla="*/ 156461 w 11811000"/>
                <a:gd name="connsiteY1-4" fmla="*/ 1818970 h 1835688"/>
                <a:gd name="connsiteX2-5" fmla="*/ 0 w 11811000"/>
                <a:gd name="connsiteY2-6" fmla="*/ 1808702 h 1835688"/>
                <a:gd name="connsiteX3-7" fmla="*/ 0 w 11811000"/>
                <a:gd name="connsiteY3-8" fmla="*/ 89638 h 1835688"/>
                <a:gd name="connsiteX4-9" fmla="*/ 118698 w 11811000"/>
                <a:gd name="connsiteY4-10" fmla="*/ 142133 h 1835688"/>
                <a:gd name="connsiteX5-11" fmla="*/ 6307957 w 11811000"/>
                <a:gd name="connsiteY5-12" fmla="*/ 570341 h 1835688"/>
                <a:gd name="connsiteX6-13" fmla="*/ 11811000 w 11811000"/>
                <a:gd name="connsiteY6-14" fmla="*/ 0 h 18356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1811000" h="1835688">
                  <a:moveTo>
                    <a:pt x="11811000" y="0"/>
                  </a:moveTo>
                  <a:cubicBezTo>
                    <a:pt x="7154037" y="1635314"/>
                    <a:pt x="1919424" y="1914879"/>
                    <a:pt x="156461" y="1818970"/>
                  </a:cubicBezTo>
                  <a:lnTo>
                    <a:pt x="0" y="1808702"/>
                  </a:lnTo>
                  <a:lnTo>
                    <a:pt x="0" y="89638"/>
                  </a:lnTo>
                  <a:lnTo>
                    <a:pt x="118698" y="142133"/>
                  </a:lnTo>
                  <a:cubicBezTo>
                    <a:pt x="1363171" y="603258"/>
                    <a:pt x="4446118" y="579829"/>
                    <a:pt x="6307957" y="570341"/>
                  </a:cubicBezTo>
                  <a:cubicBezTo>
                    <a:pt x="8293920" y="560222"/>
                    <a:pt x="10588233" y="176410"/>
                    <a:pt x="11811000" y="0"/>
                  </a:cubicBezTo>
                  <a:close/>
                </a:path>
              </a:pathLst>
            </a:custGeom>
            <a:solidFill>
              <a:srgbClr val="19BCF3">
                <a:alpha val="23000"/>
              </a:srgbClr>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sp>
        <p:nvSpPr>
          <p:cNvPr id="35" name="椭圆 34"/>
          <p:cNvSpPr/>
          <p:nvPr/>
        </p:nvSpPr>
        <p:spPr>
          <a:xfrm>
            <a:off x="9604299" y="1042892"/>
            <a:ext cx="858431" cy="858429"/>
          </a:xfrm>
          <a:prstGeom prst="ellipse">
            <a:avLst/>
          </a:prstGeom>
          <a:gradFill flip="none" rotWithShape="1">
            <a:gsLst>
              <a:gs pos="0">
                <a:srgbClr val="1E77EC">
                  <a:alpha val="24000"/>
                </a:srgbClr>
              </a:gs>
              <a:gs pos="83000">
                <a:srgbClr val="284B90">
                  <a:alpha val="0"/>
                </a:srgbClr>
              </a:gs>
            </a:gsLst>
            <a:lin ang="8100000" scaled="1"/>
            <a:tileRect/>
          </a:gradFill>
          <a:ln>
            <a:noFill/>
          </a:ln>
          <a:effectLst>
            <a:innerShdw blurRad="355600">
              <a:schemeClr val="accent1">
                <a:lumMod val="7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Segoe UI" panose="020B0502040204020203"/>
              <a:ea typeface="微软雅黑 Light" panose="020B0502040204020203" charset="-122"/>
              <a:cs typeface="+mn-cs"/>
            </a:endParaRPr>
          </a:p>
        </p:txBody>
      </p:sp>
      <p:grpSp>
        <p:nvGrpSpPr>
          <p:cNvPr id="36" name="组合 35"/>
          <p:cNvGrpSpPr/>
          <p:nvPr/>
        </p:nvGrpSpPr>
        <p:grpSpPr>
          <a:xfrm>
            <a:off x="1872476" y="702666"/>
            <a:ext cx="8456720" cy="1422246"/>
            <a:chOff x="2724222" y="1066070"/>
            <a:chExt cx="8456720" cy="1422246"/>
          </a:xfrm>
        </p:grpSpPr>
        <p:grpSp>
          <p:nvGrpSpPr>
            <p:cNvPr id="37" name="组合 36"/>
            <p:cNvGrpSpPr/>
            <p:nvPr/>
          </p:nvGrpSpPr>
          <p:grpSpPr>
            <a:xfrm>
              <a:off x="2724222" y="1066070"/>
              <a:ext cx="1787726" cy="1422246"/>
              <a:chOff x="2653102" y="1682238"/>
              <a:chExt cx="1787726" cy="1422246"/>
            </a:xfrm>
          </p:grpSpPr>
          <p:sp>
            <p:nvSpPr>
              <p:cNvPr id="67" name="文本框 66"/>
              <p:cNvSpPr txBox="1"/>
              <p:nvPr/>
            </p:nvSpPr>
            <p:spPr>
              <a:xfrm>
                <a:off x="2653102" y="2250719"/>
                <a:ext cx="861623" cy="769441"/>
              </a:xfrm>
              <a:prstGeom prst="rect">
                <a:avLst/>
              </a:prstGeom>
              <a:noFill/>
            </p:spPr>
            <p:txBody>
              <a:bodyPr wrap="square">
                <a:spAutoFit/>
              </a:bodyPr>
              <a:lstStyle>
                <a:defPPr>
                  <a:defRPr lang="zh-CN"/>
                </a:defPPr>
                <a:lvl1pPr algn="just">
                  <a:defRPr sz="4000" b="1" spc="300">
                    <a:solidFill>
                      <a:srgbClr val="284B90"/>
                    </a:solidFill>
                  </a:defRPr>
                </a:lvl1pPr>
              </a:lstStyle>
              <a:p>
                <a:r>
                  <a:rPr lang="zh-CN" altLang="en-US" sz="4400" dirty="0"/>
                  <a:t>篇</a:t>
                </a:r>
              </a:p>
            </p:txBody>
          </p:sp>
          <p:sp>
            <p:nvSpPr>
              <p:cNvPr id="68" name="文本框 67"/>
              <p:cNvSpPr txBox="1"/>
              <p:nvPr/>
            </p:nvSpPr>
            <p:spPr>
              <a:xfrm>
                <a:off x="2974390" y="1682238"/>
                <a:ext cx="1060998" cy="769441"/>
              </a:xfrm>
              <a:prstGeom prst="rect">
                <a:avLst/>
              </a:prstGeom>
              <a:noFill/>
            </p:spPr>
            <p:txBody>
              <a:bodyPr wrap="square">
                <a:spAutoFit/>
              </a:bodyPr>
              <a:lstStyle>
                <a:defPPr>
                  <a:defRPr lang="zh-CN"/>
                </a:defPPr>
                <a:lvl1pPr algn="just">
                  <a:defRPr sz="4000" b="1" spc="300">
                    <a:solidFill>
                      <a:srgbClr val="284B90"/>
                    </a:solidFill>
                  </a:defRPr>
                </a:lvl1pPr>
              </a:lstStyle>
              <a:p>
                <a:pPr algn="ctr"/>
                <a:r>
                  <a:rPr lang="zh-CN" altLang="en-US" sz="4400" dirty="0"/>
                  <a:t>下</a:t>
                </a:r>
              </a:p>
            </p:txBody>
          </p:sp>
          <p:sp>
            <p:nvSpPr>
              <p:cNvPr id="69" name="任意多边形: 形状 68"/>
              <p:cNvSpPr/>
              <p:nvPr/>
            </p:nvSpPr>
            <p:spPr>
              <a:xfrm>
                <a:off x="2909208" y="1892904"/>
                <a:ext cx="1531620" cy="1211580"/>
              </a:xfrm>
              <a:custGeom>
                <a:avLst/>
                <a:gdLst>
                  <a:gd name="connsiteX0" fmla="*/ 975360 w 1531620"/>
                  <a:gd name="connsiteY0" fmla="*/ 0 h 1211580"/>
                  <a:gd name="connsiteX1" fmla="*/ 0 w 1531620"/>
                  <a:gd name="connsiteY1" fmla="*/ 1211580 h 1211580"/>
                  <a:gd name="connsiteX2" fmla="*/ 1524000 w 1531620"/>
                  <a:gd name="connsiteY2" fmla="*/ 1211580 h 1211580"/>
                  <a:gd name="connsiteX3" fmla="*/ 1531620 w 1531620"/>
                  <a:gd name="connsiteY3" fmla="*/ 7620 h 1211580"/>
                  <a:gd name="connsiteX4" fmla="*/ 975360 w 1531620"/>
                  <a:gd name="connsiteY4" fmla="*/ 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1620" h="1211580">
                    <a:moveTo>
                      <a:pt x="975360" y="0"/>
                    </a:moveTo>
                    <a:lnTo>
                      <a:pt x="0" y="1211580"/>
                    </a:lnTo>
                    <a:lnTo>
                      <a:pt x="1524000" y="1211580"/>
                    </a:lnTo>
                    <a:lnTo>
                      <a:pt x="1531620" y="7620"/>
                    </a:lnTo>
                    <a:lnTo>
                      <a:pt x="9753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p:nvPr/>
            </p:nvCxnSpPr>
            <p:spPr>
              <a:xfrm flipH="1">
                <a:off x="2909208" y="1914312"/>
                <a:ext cx="972459" cy="1190172"/>
              </a:xfrm>
              <a:prstGeom prst="line">
                <a:avLst/>
              </a:prstGeom>
              <a:ln w="25400">
                <a:solidFill>
                  <a:srgbClr val="284B90"/>
                </a:solidFill>
              </a:ln>
            </p:spPr>
            <p:style>
              <a:lnRef idx="1">
                <a:schemeClr val="accent1"/>
              </a:lnRef>
              <a:fillRef idx="0">
                <a:schemeClr val="accent1"/>
              </a:fillRef>
              <a:effectRef idx="0">
                <a:schemeClr val="accent1"/>
              </a:effectRef>
              <a:fontRef idx="minor">
                <a:schemeClr val="tx1"/>
              </a:fontRef>
            </p:style>
          </p:cxnSp>
        </p:grpSp>
        <p:sp>
          <p:nvSpPr>
            <p:cNvPr id="66" name="文本框 65"/>
            <p:cNvSpPr txBox="1"/>
            <p:nvPr/>
          </p:nvSpPr>
          <p:spPr>
            <a:xfrm>
              <a:off x="3841952" y="1589688"/>
              <a:ext cx="7338990" cy="646331"/>
            </a:xfrm>
            <a:prstGeom prst="rect">
              <a:avLst/>
            </a:prstGeom>
            <a:noFill/>
          </p:spPr>
          <p:txBody>
            <a:bodyPr wrap="square">
              <a:spAutoFit/>
            </a:bodyPr>
            <a:lstStyle/>
            <a:p>
              <a:r>
                <a:rPr lang="zh-CN" altLang="en-US" sz="3600" b="1" spc="300" dirty="0">
                  <a:solidFill>
                    <a:schemeClr val="tx1">
                      <a:lumMod val="95000"/>
                      <a:lumOff val="5000"/>
                    </a:schemeClr>
                  </a:solidFill>
                </a:rPr>
                <a:t>破解财政“紧平衡”的几点思考</a:t>
              </a:r>
            </a:p>
          </p:txBody>
        </p:sp>
      </p:grpSp>
      <p:sp>
        <p:nvSpPr>
          <p:cNvPr id="20" name="文本框 19"/>
          <p:cNvSpPr txBox="1"/>
          <p:nvPr/>
        </p:nvSpPr>
        <p:spPr>
          <a:xfrm>
            <a:off x="2952115" y="2453005"/>
            <a:ext cx="7874635" cy="491490"/>
          </a:xfrm>
          <a:prstGeom prst="rect">
            <a:avLst/>
          </a:prstGeom>
          <a:noFill/>
        </p:spPr>
        <p:txBody>
          <a:bodyPr wrap="square">
            <a:spAutoFit/>
          </a:bodyPr>
          <a:lstStyle/>
          <a:p>
            <a:r>
              <a:rPr lang="zh-CN" altLang="en-US" sz="2600">
                <a:solidFill>
                  <a:srgbClr val="284B90"/>
                </a:solidFill>
              </a:rPr>
              <a:t>第三部分   抢抓减税降费红利</a:t>
            </a:r>
            <a:endParaRPr lang="zh-CN" altLang="en-US" sz="2600" b="1" dirty="0">
              <a:solidFill>
                <a:srgbClr val="284B90"/>
              </a:solidFill>
            </a:endParaRPr>
          </a:p>
        </p:txBody>
      </p:sp>
      <p:grpSp>
        <p:nvGrpSpPr>
          <p:cNvPr id="21" name="组合 20"/>
          <p:cNvGrpSpPr/>
          <p:nvPr/>
        </p:nvGrpSpPr>
        <p:grpSpPr>
          <a:xfrm>
            <a:off x="2740792" y="2608654"/>
            <a:ext cx="199458" cy="177994"/>
            <a:chOff x="4064440" y="1928816"/>
            <a:chExt cx="199458" cy="177994"/>
          </a:xfrm>
        </p:grpSpPr>
        <p:sp>
          <p:nvSpPr>
            <p:cNvPr id="22" name="等腰三角形 21"/>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4098180" y="1941092"/>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2952115" y="3265805"/>
            <a:ext cx="7649845" cy="491490"/>
          </a:xfrm>
          <a:prstGeom prst="rect">
            <a:avLst/>
          </a:prstGeom>
          <a:noFill/>
        </p:spPr>
        <p:txBody>
          <a:bodyPr wrap="square">
            <a:spAutoFit/>
          </a:bodyPr>
          <a:lstStyle/>
          <a:p>
            <a:r>
              <a:rPr lang="zh-CN" altLang="en-US" sz="2600">
                <a:solidFill>
                  <a:srgbClr val="284B90"/>
                </a:solidFill>
              </a:rPr>
              <a:t>第四部分   畅通两大融资渠道</a:t>
            </a:r>
          </a:p>
        </p:txBody>
      </p:sp>
      <p:grpSp>
        <p:nvGrpSpPr>
          <p:cNvPr id="9" name="组合 8"/>
          <p:cNvGrpSpPr/>
          <p:nvPr/>
        </p:nvGrpSpPr>
        <p:grpSpPr>
          <a:xfrm>
            <a:off x="2740636" y="3423191"/>
            <a:ext cx="211231" cy="177994"/>
            <a:chOff x="4064440" y="1928815"/>
            <a:chExt cx="199458" cy="177994"/>
          </a:xfrm>
        </p:grpSpPr>
        <p:sp>
          <p:nvSpPr>
            <p:cNvPr id="11" name="等腰三角形 10"/>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098180"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flipH="1">
            <a:off x="10602208" y="3406681"/>
            <a:ext cx="211231" cy="177994"/>
            <a:chOff x="3637409" y="1928815"/>
            <a:chExt cx="199458" cy="177994"/>
          </a:xfrm>
        </p:grpSpPr>
        <p:sp>
          <p:nvSpPr>
            <p:cNvPr id="19" name="等腰三角形 18"/>
            <p:cNvSpPr/>
            <p:nvPr/>
          </p:nvSpPr>
          <p:spPr>
            <a:xfrm rot="5400000">
              <a:off x="3627590"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671149"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2952115" y="4059555"/>
            <a:ext cx="7874000" cy="491490"/>
          </a:xfrm>
          <a:prstGeom prst="rect">
            <a:avLst/>
          </a:prstGeom>
          <a:noFill/>
        </p:spPr>
        <p:txBody>
          <a:bodyPr wrap="square">
            <a:spAutoFit/>
          </a:bodyPr>
          <a:lstStyle/>
          <a:p>
            <a:r>
              <a:rPr lang="zh-CN" altLang="en-US" sz="2600" b="1">
                <a:solidFill>
                  <a:srgbClr val="284B90"/>
                </a:solidFill>
              </a:rPr>
              <a:t>第五部分   破解平台融资困境</a:t>
            </a:r>
            <a:endParaRPr lang="zh-CN" altLang="en-US" sz="2600" dirty="0">
              <a:solidFill>
                <a:srgbClr val="284B90"/>
              </a:solidFill>
            </a:endParaRPr>
          </a:p>
        </p:txBody>
      </p:sp>
      <p:grpSp>
        <p:nvGrpSpPr>
          <p:cNvPr id="32" name="组合 31"/>
          <p:cNvGrpSpPr/>
          <p:nvPr/>
        </p:nvGrpSpPr>
        <p:grpSpPr>
          <a:xfrm flipH="1">
            <a:off x="10602208" y="2590751"/>
            <a:ext cx="211231" cy="177994"/>
            <a:chOff x="3637409" y="1928815"/>
            <a:chExt cx="199458" cy="177994"/>
          </a:xfrm>
        </p:grpSpPr>
        <p:sp>
          <p:nvSpPr>
            <p:cNvPr id="5" name="等腰三角形 4"/>
            <p:cNvSpPr/>
            <p:nvPr/>
          </p:nvSpPr>
          <p:spPr>
            <a:xfrm rot="5400000">
              <a:off x="3627590"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3671149"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2740636" y="4213766"/>
            <a:ext cx="211231" cy="177994"/>
            <a:chOff x="4064440" y="1928815"/>
            <a:chExt cx="199458" cy="177994"/>
          </a:xfrm>
        </p:grpSpPr>
        <p:sp>
          <p:nvSpPr>
            <p:cNvPr id="38" name="等腰三角形 37"/>
            <p:cNvSpPr/>
            <p:nvPr/>
          </p:nvSpPr>
          <p:spPr>
            <a:xfrm rot="5400000">
              <a:off x="4054621"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4098180"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flipH="1">
            <a:off x="10602208" y="4197256"/>
            <a:ext cx="211231" cy="177994"/>
            <a:chOff x="3637409" y="1928815"/>
            <a:chExt cx="199458" cy="177994"/>
          </a:xfrm>
        </p:grpSpPr>
        <p:sp>
          <p:nvSpPr>
            <p:cNvPr id="41" name="等腰三角形 40"/>
            <p:cNvSpPr/>
            <p:nvPr/>
          </p:nvSpPr>
          <p:spPr>
            <a:xfrm rot="5400000">
              <a:off x="3627590" y="1956444"/>
              <a:ext cx="142375" cy="122737"/>
            </a:xfrm>
            <a:prstGeom prst="triangle">
              <a:avLst/>
            </a:prstGeom>
            <a:solidFill>
              <a:srgbClr val="1E77E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5400000">
              <a:off x="3671149" y="1941091"/>
              <a:ext cx="177994" cy="153442"/>
            </a:xfrm>
            <a:prstGeom prst="triangle">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8902700" cy="460375"/>
            </a:xfrm>
            <a:prstGeom prst="rect">
              <a:avLst/>
            </a:prstGeom>
            <a:noFill/>
          </p:spPr>
          <p:txBody>
            <a:bodyPr wrap="square">
              <a:spAutoFit/>
            </a:bodyPr>
            <a:lstStyle/>
            <a:p>
              <a:r>
                <a:rPr lang="zh-CN" altLang="en-US" sz="2400" b="1" dirty="0">
                  <a:solidFill>
                    <a:srgbClr val="284B90"/>
                  </a:solidFill>
                </a:rPr>
                <a:t>财政的内涵和职能</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 name="组合 5"/>
          <p:cNvGrpSpPr/>
          <p:nvPr/>
        </p:nvGrpSpPr>
        <p:grpSpPr>
          <a:xfrm>
            <a:off x="417909" y="903634"/>
            <a:ext cx="11356182" cy="1730383"/>
            <a:chOff x="711200" y="2275358"/>
            <a:chExt cx="11356182" cy="1730383"/>
          </a:xfrm>
        </p:grpSpPr>
        <p:sp>
          <p:nvSpPr>
            <p:cNvPr id="22" name="矩形: 圆角 21"/>
            <p:cNvSpPr/>
            <p:nvPr/>
          </p:nvSpPr>
          <p:spPr bwMode="auto">
            <a:xfrm>
              <a:off x="711200" y="2489911"/>
              <a:ext cx="11356182" cy="1515830"/>
            </a:xfrm>
            <a:prstGeom prst="roundRect">
              <a:avLst>
                <a:gd name="adj" fmla="val 4175"/>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latin typeface="微软雅黑" panose="020B0503020204020204" charset="-122"/>
                <a:ea typeface="微软雅黑" panose="020B0503020204020204" charset="-122"/>
              </a:endParaRPr>
            </a:p>
          </p:txBody>
        </p:sp>
        <p:grpSp>
          <p:nvGrpSpPr>
            <p:cNvPr id="23" name="组合 22"/>
            <p:cNvGrpSpPr/>
            <p:nvPr/>
          </p:nvGrpSpPr>
          <p:grpSpPr>
            <a:xfrm>
              <a:off x="4968161" y="2275358"/>
              <a:ext cx="2842260" cy="447712"/>
              <a:chOff x="5069761" y="2440353"/>
              <a:chExt cx="2842260" cy="447712"/>
            </a:xfrm>
          </p:grpSpPr>
          <p:sp>
            <p:nvSpPr>
              <p:cNvPr id="24" name="梯形 23"/>
              <p:cNvSpPr/>
              <p:nvPr/>
            </p:nvSpPr>
            <p:spPr>
              <a:xfrm>
                <a:off x="5069761" y="2440353"/>
                <a:ext cx="2842260" cy="447712"/>
              </a:xfrm>
              <a:prstGeom prst="trapezoid">
                <a:avLst>
                  <a:gd name="adj" fmla="val 30737"/>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97B8"/>
                  </a:solidFill>
                </a:endParaRPr>
              </a:p>
            </p:txBody>
          </p:sp>
          <p:sp>
            <p:nvSpPr>
              <p:cNvPr id="25" name="文本框 24"/>
              <p:cNvSpPr txBox="1"/>
              <p:nvPr/>
            </p:nvSpPr>
            <p:spPr>
              <a:xfrm>
                <a:off x="5302171" y="2448766"/>
                <a:ext cx="2377440" cy="430887"/>
              </a:xfrm>
              <a:prstGeom prst="rect">
                <a:avLst/>
              </a:prstGeom>
              <a:noFill/>
            </p:spPr>
            <p:txBody>
              <a:bodyPr wrap="square">
                <a:spAutoFit/>
              </a:bodyPr>
              <a:lstStyle/>
              <a:p>
                <a:pPr algn="ctr"/>
                <a:r>
                  <a:rPr lang="zh-CN" altLang="en-US" sz="2200" dirty="0">
                    <a:solidFill>
                      <a:schemeClr val="bg1"/>
                    </a:solidFill>
                    <a:effectLst>
                      <a:outerShdw blurRad="50800" dist="38100" dir="2700000" algn="tl" rotWithShape="0">
                        <a:prstClr val="black">
                          <a:alpha val="40000"/>
                        </a:prstClr>
                      </a:outerShdw>
                    </a:effectLst>
                  </a:rPr>
                  <a:t>关于财政的内涵</a:t>
                </a:r>
              </a:p>
            </p:txBody>
          </p:sp>
        </p:grpSp>
        <p:sp>
          <p:nvSpPr>
            <p:cNvPr id="26" name="文本框 25"/>
            <p:cNvSpPr txBox="1"/>
            <p:nvPr/>
          </p:nvSpPr>
          <p:spPr>
            <a:xfrm>
              <a:off x="1300636" y="2753460"/>
              <a:ext cx="10177311" cy="1038860"/>
            </a:xfrm>
            <a:prstGeom prst="rect">
              <a:avLst/>
            </a:prstGeom>
            <a:noFill/>
          </p:spPr>
          <p:txBody>
            <a:bodyPr wrap="square">
              <a:spAutoFit/>
            </a:bodyPr>
            <a:lstStyle>
              <a:defPPr>
                <a:defRPr lang="zh-CN"/>
              </a:defPPr>
              <a:lvl1pPr marL="342900" indent="-342900">
                <a:buClr>
                  <a:srgbClr val="1E77EC"/>
                </a:buClr>
                <a:buFont typeface="Arial" panose="020B0604020202020204" pitchFamily="34" charset="0"/>
                <a:buChar char="•"/>
                <a:defRPr kumimoji="0" sz="2000" b="0" i="0" u="none" strike="noStrike" cap="none" spc="0" normalizeH="0" baseline="0">
                  <a:ln>
                    <a:noFill/>
                  </a:ln>
                  <a:solidFill>
                    <a:prstClr val="black"/>
                  </a:solidFill>
                  <a:effectLst/>
                  <a:uLnTx/>
                  <a:uFillTx/>
                  <a:latin typeface="Times New Roman" panose="02020603050405020304"/>
                  <a:ea typeface="微软雅黑" panose="020B0503020204020204" charset="-122"/>
                </a:defRPr>
              </a:lvl1pPr>
            </a:lstStyle>
            <a:p>
              <a:pPr>
                <a:lnSpc>
                  <a:spcPct val="140000"/>
                </a:lnSpc>
              </a:pPr>
              <a:r>
                <a:rPr lang="zh-CN" altLang="en-US" sz="2200" dirty="0"/>
                <a:t>从经济学角度理解，财政是一种国家为主体的分配活动。</a:t>
              </a:r>
              <a:endParaRPr lang="en-US" altLang="zh-CN" sz="2200" dirty="0"/>
            </a:p>
            <a:p>
              <a:pPr>
                <a:lnSpc>
                  <a:spcPct val="140000"/>
                </a:lnSpc>
              </a:pPr>
              <a:r>
                <a:rPr lang="zh-CN" altLang="en-US" sz="2200" dirty="0"/>
                <a:t>从政治学角度理解，财政是一种国家治理活动。</a:t>
              </a:r>
            </a:p>
          </p:txBody>
        </p:sp>
      </p:grpSp>
      <p:grpSp>
        <p:nvGrpSpPr>
          <p:cNvPr id="28" name="组合 27"/>
          <p:cNvGrpSpPr/>
          <p:nvPr/>
        </p:nvGrpSpPr>
        <p:grpSpPr>
          <a:xfrm>
            <a:off x="433265" y="2817027"/>
            <a:ext cx="7783635" cy="3811481"/>
            <a:chOff x="359568" y="1808391"/>
            <a:chExt cx="9005173" cy="3811481"/>
          </a:xfrm>
        </p:grpSpPr>
        <p:sp>
          <p:nvSpPr>
            <p:cNvPr id="29" name="矩形: 圆角 28"/>
            <p:cNvSpPr/>
            <p:nvPr/>
          </p:nvSpPr>
          <p:spPr>
            <a:xfrm>
              <a:off x="359568" y="1808391"/>
              <a:ext cx="9005173" cy="3811481"/>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29"/>
            <p:cNvSpPr txBox="1"/>
            <p:nvPr/>
          </p:nvSpPr>
          <p:spPr>
            <a:xfrm>
              <a:off x="540969" y="1898531"/>
              <a:ext cx="6370025" cy="429895"/>
            </a:xfrm>
            <a:prstGeom prst="rect">
              <a:avLst/>
            </a:prstGeom>
            <a:noFill/>
          </p:spPr>
          <p:txBody>
            <a:bodyPr wrap="square">
              <a:spAutoFit/>
            </a:bodyPr>
            <a:lstStyle/>
            <a:p>
              <a:r>
                <a:rPr lang="zh-CN" altLang="en-US" sz="2200" b="1" dirty="0">
                  <a:solidFill>
                    <a:srgbClr val="115EC5"/>
                  </a:solidFill>
                </a:rPr>
                <a:t>我国著名学者贾康对财政的解释</a:t>
              </a:r>
            </a:p>
          </p:txBody>
        </p:sp>
        <p:grpSp>
          <p:nvGrpSpPr>
            <p:cNvPr id="31" name="组合 30"/>
            <p:cNvGrpSpPr/>
            <p:nvPr/>
          </p:nvGrpSpPr>
          <p:grpSpPr>
            <a:xfrm>
              <a:off x="359568" y="1912966"/>
              <a:ext cx="90885" cy="570088"/>
              <a:chOff x="359568" y="1930026"/>
              <a:chExt cx="136604" cy="612011"/>
            </a:xfrm>
          </p:grpSpPr>
          <p:sp>
            <p:nvSpPr>
              <p:cNvPr id="33" name="矩形 32"/>
              <p:cNvSpPr/>
              <p:nvPr/>
            </p:nvSpPr>
            <p:spPr>
              <a:xfrm>
                <a:off x="359568" y="1930027"/>
                <a:ext cx="90884" cy="612010"/>
              </a:xfrm>
              <a:prstGeom prst="rect">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50452" y="1930026"/>
                <a:ext cx="45720" cy="612010"/>
              </a:xfrm>
              <a:prstGeom prst="rect">
                <a:avLst/>
              </a:prstGeom>
              <a:solidFill>
                <a:srgbClr val="19B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540969" y="2364466"/>
              <a:ext cx="8642347" cy="2630170"/>
            </a:xfrm>
            <a:prstGeom prst="rect">
              <a:avLst/>
            </a:prstGeom>
            <a:noFill/>
          </p:spPr>
          <p:txBody>
            <a:bodyPr wrap="square">
              <a:spAutoFit/>
            </a:bodyPr>
            <a:lstStyle/>
            <a:p>
              <a:pPr>
                <a:lnSpc>
                  <a:spcPct val="150000"/>
                </a:lnSpc>
              </a:pPr>
              <a:r>
                <a:rPr lang="zh-CN" altLang="en-US" sz="2200" dirty="0"/>
                <a:t>        财政是</a:t>
              </a:r>
              <a:r>
                <a:rPr lang="zh-CN" altLang="en-US" sz="2200" b="1" dirty="0">
                  <a:solidFill>
                    <a:srgbClr val="C00000"/>
                  </a:solidFill>
                </a:rPr>
                <a:t>“以政控财，以财行政”</a:t>
              </a:r>
              <a:r>
                <a:rPr lang="zh-CN" altLang="en-US" sz="2200" dirty="0"/>
                <a:t>。“以政控财”是说国家凭借政治权力、国有资产所有权或者信用原则筹集财政收入，“以财行政”是说国家运用财政资金进行国家治理活动，实现</a:t>
              </a:r>
              <a:r>
                <a:rPr lang="zh-CN" altLang="en-US" sz="2200" b="1" dirty="0"/>
                <a:t>优化资源配置、维护市场统一、促进社会公平、实现国家长治久安的制度保障</a:t>
              </a:r>
              <a:r>
                <a:rPr lang="zh-CN" altLang="en-US" sz="2200" dirty="0"/>
                <a:t>。</a:t>
              </a:r>
            </a:p>
          </p:txBody>
        </p:sp>
      </p:gr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196" t="1331" r="17312" b="2061"/>
          <a:stretch>
            <a:fillRect/>
          </a:stretch>
        </p:blipFill>
        <p:spPr bwMode="auto">
          <a:xfrm>
            <a:off x="8269165" y="2817028"/>
            <a:ext cx="3515642" cy="38114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611"/>
              <a:ext cx="6370955" cy="460375"/>
            </a:xfrm>
            <a:prstGeom prst="rect">
              <a:avLst/>
            </a:prstGeom>
            <a:noFill/>
          </p:spPr>
          <p:txBody>
            <a:bodyPr wrap="square">
              <a:spAutoFit/>
            </a:bodyPr>
            <a:lstStyle/>
            <a:p>
              <a:r>
                <a:rPr lang="zh-CN" altLang="en-US" sz="2400" b="1">
                  <a:solidFill>
                    <a:srgbClr val="284B90"/>
                  </a:solidFill>
                  <a:cs typeface="+mn-ea"/>
                  <a:sym typeface="+mn-lt"/>
                </a:rPr>
                <a:t>转型发力，壮大平台企业融资实力</a:t>
              </a: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 name="组合 1"/>
          <p:cNvGrpSpPr/>
          <p:nvPr/>
        </p:nvGrpSpPr>
        <p:grpSpPr>
          <a:xfrm>
            <a:off x="688578" y="5887894"/>
            <a:ext cx="10814844" cy="607264"/>
            <a:chOff x="688578" y="5887894"/>
            <a:chExt cx="10814844" cy="607264"/>
          </a:xfrm>
        </p:grpSpPr>
        <p:sp>
          <p:nvSpPr>
            <p:cNvPr id="35" name="矩形: 圆角 34"/>
            <p:cNvSpPr/>
            <p:nvPr/>
          </p:nvSpPr>
          <p:spPr>
            <a:xfrm>
              <a:off x="688578" y="5887894"/>
              <a:ext cx="10814844" cy="607264"/>
            </a:xfrm>
            <a:prstGeom prst="roundRect">
              <a:avLst>
                <a:gd name="adj" fmla="val 50000"/>
              </a:avLst>
            </a:prstGeom>
            <a:gradFill>
              <a:gsLst>
                <a:gs pos="0">
                  <a:srgbClr val="115EC5"/>
                </a:gs>
                <a:gs pos="100000">
                  <a:srgbClr val="1E77EC"/>
                </a:gs>
              </a:gsLst>
              <a:lin ang="0" scaled="1"/>
            </a:gradFill>
            <a:ln>
              <a:gradFill flip="none" rotWithShape="1">
                <a:gsLst>
                  <a:gs pos="0">
                    <a:srgbClr val="115EC5"/>
                  </a:gs>
                  <a:gs pos="100000">
                    <a:srgbClr val="1E77EC"/>
                  </a:gs>
                </a:gsLst>
                <a:lin ang="0" scaled="1"/>
                <a:tileRect/>
              </a:gradFill>
            </a:ln>
            <a:effectLst>
              <a:outerShdw blurRad="228600" dist="88900" dir="5400000" sx="98000" sy="98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endParaRPr>
            </a:p>
          </p:txBody>
        </p:sp>
        <p:sp>
          <p:nvSpPr>
            <p:cNvPr id="34" name="文本框 33"/>
            <p:cNvSpPr txBox="1"/>
            <p:nvPr/>
          </p:nvSpPr>
          <p:spPr>
            <a:xfrm>
              <a:off x="1057275" y="5960694"/>
              <a:ext cx="10077450" cy="460375"/>
            </a:xfrm>
            <a:prstGeom prst="rect">
              <a:avLst/>
            </a:prstGeom>
            <a:noFill/>
          </p:spPr>
          <p:txBody>
            <a:bodyPr wrap="square">
              <a:spAutoFit/>
            </a:bodyPr>
            <a:lstStyle/>
            <a:p>
              <a:pPr algn="ctr"/>
              <a:r>
                <a:rPr lang="zh-CN" altLang="zh-CN" sz="2400" b="1">
                  <a:solidFill>
                    <a:schemeClr val="bg1"/>
                  </a:solidFill>
                </a:rPr>
                <a:t>市属企业平台要认真研读政策，找到契合自己的突破口，化解资金压力</a:t>
              </a:r>
              <a:endParaRPr lang="zh-CN" altLang="en-US" sz="2400" b="1">
                <a:solidFill>
                  <a:schemeClr val="bg1"/>
                </a:solidFill>
              </a:endParaRPr>
            </a:p>
          </p:txBody>
        </p:sp>
      </p:grpSp>
      <p:grpSp>
        <p:nvGrpSpPr>
          <p:cNvPr id="13" name="组合 12"/>
          <p:cNvGrpSpPr/>
          <p:nvPr/>
        </p:nvGrpSpPr>
        <p:grpSpPr>
          <a:xfrm>
            <a:off x="688578" y="1802997"/>
            <a:ext cx="11143615" cy="1643380"/>
            <a:chOff x="688578" y="1763183"/>
            <a:chExt cx="11143615" cy="1643380"/>
          </a:xfrm>
        </p:grpSpPr>
        <p:sp>
          <p:nvSpPr>
            <p:cNvPr id="44" name="矩形: 圆角 43"/>
            <p:cNvSpPr/>
            <p:nvPr/>
          </p:nvSpPr>
          <p:spPr>
            <a:xfrm>
              <a:off x="688578" y="1763183"/>
              <a:ext cx="11143615" cy="1643380"/>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869979" y="1860307"/>
              <a:ext cx="3304224" cy="430887"/>
            </a:xfrm>
            <a:prstGeom prst="rect">
              <a:avLst/>
            </a:prstGeom>
            <a:noFill/>
          </p:spPr>
          <p:txBody>
            <a:bodyPr wrap="square">
              <a:spAutoFit/>
            </a:bodyPr>
            <a:lstStyle/>
            <a:p>
              <a:r>
                <a:rPr lang="zh-CN" altLang="en-US" sz="2200" b="1">
                  <a:solidFill>
                    <a:srgbClr val="115EC5"/>
                  </a:solidFill>
                </a:rPr>
                <a:t>在严禁新增隐性债务方面：</a:t>
              </a:r>
              <a:endParaRPr lang="zh-CN" altLang="en-US" sz="2200" b="1" dirty="0">
                <a:solidFill>
                  <a:srgbClr val="115EC5"/>
                </a:solidFill>
              </a:endParaRPr>
            </a:p>
          </p:txBody>
        </p:sp>
        <p:grpSp>
          <p:nvGrpSpPr>
            <p:cNvPr id="46" name="组合 45"/>
            <p:cNvGrpSpPr/>
            <p:nvPr/>
          </p:nvGrpSpPr>
          <p:grpSpPr>
            <a:xfrm>
              <a:off x="688578" y="1874743"/>
              <a:ext cx="90885" cy="340460"/>
              <a:chOff x="359568" y="1930028"/>
              <a:chExt cx="136604" cy="365497"/>
            </a:xfrm>
          </p:grpSpPr>
          <p:sp>
            <p:nvSpPr>
              <p:cNvPr id="48" name="矩形 47"/>
              <p:cNvSpPr/>
              <p:nvPr/>
            </p:nvSpPr>
            <p:spPr>
              <a:xfrm>
                <a:off x="359568" y="1930028"/>
                <a:ext cx="90885" cy="365497"/>
              </a:xfrm>
              <a:prstGeom prst="rect">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450453" y="1930028"/>
                <a:ext cx="45719" cy="365497"/>
              </a:xfrm>
              <a:prstGeom prst="rect">
                <a:avLst/>
              </a:prstGeom>
              <a:solidFill>
                <a:srgbClr val="19B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p:cNvSpPr txBox="1"/>
            <p:nvPr/>
          </p:nvSpPr>
          <p:spPr>
            <a:xfrm>
              <a:off x="868520" y="2249387"/>
              <a:ext cx="10783730" cy="1047979"/>
            </a:xfrm>
            <a:prstGeom prst="rect">
              <a:avLst/>
            </a:prstGeom>
            <a:noFill/>
          </p:spPr>
          <p:txBody>
            <a:bodyPr wrap="square">
              <a:spAutoFit/>
            </a:bodyPr>
            <a:lstStyle/>
            <a:p>
              <a:pPr algn="just">
                <a:lnSpc>
                  <a:spcPct val="150000"/>
                </a:lnSpc>
              </a:pPr>
              <a:r>
                <a:rPr lang="zh-CN" altLang="en-US" sz="2200"/>
                <a:t>对必要的在建项目允许在不扩大建设规模和防范风险的前</a:t>
              </a:r>
              <a:r>
                <a:rPr lang="zh-CN" altLang="en-US" sz="2200">
                  <a:sym typeface="+mn-ea"/>
                </a:rPr>
                <a:t>提</a:t>
              </a:r>
              <a:r>
                <a:rPr lang="zh-CN" altLang="en-US" sz="2200"/>
                <a:t>下，继续提供融资，避免出现工程烂尾。</a:t>
              </a:r>
              <a:endParaRPr lang="zh-CN" altLang="en-US" sz="2200" dirty="0"/>
            </a:p>
          </p:txBody>
        </p:sp>
      </p:grpSp>
      <p:grpSp>
        <p:nvGrpSpPr>
          <p:cNvPr id="50" name="组合 49"/>
          <p:cNvGrpSpPr/>
          <p:nvPr/>
        </p:nvGrpSpPr>
        <p:grpSpPr>
          <a:xfrm>
            <a:off x="688578" y="3566912"/>
            <a:ext cx="11143615" cy="2162175"/>
            <a:chOff x="688578" y="1770167"/>
            <a:chExt cx="11143615" cy="2162175"/>
          </a:xfrm>
        </p:grpSpPr>
        <p:sp>
          <p:nvSpPr>
            <p:cNvPr id="51" name="矩形: 圆角 50"/>
            <p:cNvSpPr/>
            <p:nvPr/>
          </p:nvSpPr>
          <p:spPr>
            <a:xfrm>
              <a:off x="688578" y="1770167"/>
              <a:ext cx="11143615" cy="2162175"/>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869979" y="1860307"/>
              <a:ext cx="3304224" cy="430887"/>
            </a:xfrm>
            <a:prstGeom prst="rect">
              <a:avLst/>
            </a:prstGeom>
            <a:noFill/>
          </p:spPr>
          <p:txBody>
            <a:bodyPr wrap="square">
              <a:spAutoFit/>
            </a:bodyPr>
            <a:lstStyle/>
            <a:p>
              <a:r>
                <a:rPr lang="zh-CN" altLang="en-US" sz="2200" b="1">
                  <a:solidFill>
                    <a:srgbClr val="115EC5"/>
                  </a:solidFill>
                </a:rPr>
                <a:t>在存量隐性债务化解方面：</a:t>
              </a:r>
              <a:endParaRPr lang="zh-CN" altLang="en-US" sz="2200" b="1" dirty="0">
                <a:solidFill>
                  <a:srgbClr val="115EC5"/>
                </a:solidFill>
              </a:endParaRPr>
            </a:p>
          </p:txBody>
        </p:sp>
        <p:grpSp>
          <p:nvGrpSpPr>
            <p:cNvPr id="53" name="组合 52"/>
            <p:cNvGrpSpPr/>
            <p:nvPr/>
          </p:nvGrpSpPr>
          <p:grpSpPr>
            <a:xfrm>
              <a:off x="688578" y="1874743"/>
              <a:ext cx="90885" cy="340460"/>
              <a:chOff x="359568" y="1930028"/>
              <a:chExt cx="136604" cy="365497"/>
            </a:xfrm>
          </p:grpSpPr>
          <p:sp>
            <p:nvSpPr>
              <p:cNvPr id="55" name="矩形 54"/>
              <p:cNvSpPr/>
              <p:nvPr/>
            </p:nvSpPr>
            <p:spPr>
              <a:xfrm>
                <a:off x="359568" y="1930028"/>
                <a:ext cx="90885" cy="365497"/>
              </a:xfrm>
              <a:prstGeom prst="rect">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450453" y="1930028"/>
                <a:ext cx="45719" cy="365497"/>
              </a:xfrm>
              <a:prstGeom prst="rect">
                <a:avLst/>
              </a:prstGeom>
              <a:solidFill>
                <a:srgbClr val="19B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p:cNvSpPr txBox="1"/>
            <p:nvPr/>
          </p:nvSpPr>
          <p:spPr>
            <a:xfrm>
              <a:off x="868521" y="2262619"/>
              <a:ext cx="10751980" cy="1555811"/>
            </a:xfrm>
            <a:prstGeom prst="rect">
              <a:avLst/>
            </a:prstGeom>
            <a:noFill/>
          </p:spPr>
          <p:txBody>
            <a:bodyPr wrap="square">
              <a:spAutoFit/>
            </a:bodyPr>
            <a:lstStyle/>
            <a:p>
              <a:pPr algn="just">
                <a:lnSpc>
                  <a:spcPct val="150000"/>
                </a:lnSpc>
              </a:pPr>
              <a:r>
                <a:rPr lang="zh-CN" altLang="en-US" sz="2200"/>
                <a:t>优先化解期限短、涉众广、利率高、刚性兑付预期强的债务，防范存量隐性债务资金链断裂的风险；承接条件基本合规的到期地方政府隐性债务，可适当延长期限，探索降低债务利息成本。</a:t>
              </a:r>
              <a:endParaRPr lang="zh-CN" altLang="en-US" sz="2200" dirty="0"/>
            </a:p>
          </p:txBody>
        </p:sp>
      </p:grpSp>
      <p:grpSp>
        <p:nvGrpSpPr>
          <p:cNvPr id="43" name="组合 42"/>
          <p:cNvGrpSpPr/>
          <p:nvPr/>
        </p:nvGrpSpPr>
        <p:grpSpPr>
          <a:xfrm>
            <a:off x="591696" y="1016684"/>
            <a:ext cx="5346988" cy="508519"/>
            <a:chOff x="525021" y="1016684"/>
            <a:chExt cx="5346988" cy="508519"/>
          </a:xfrm>
        </p:grpSpPr>
        <p:grpSp>
          <p:nvGrpSpPr>
            <p:cNvPr id="57" name="组合 56"/>
            <p:cNvGrpSpPr/>
            <p:nvPr/>
          </p:nvGrpSpPr>
          <p:grpSpPr>
            <a:xfrm>
              <a:off x="525021" y="1181101"/>
              <a:ext cx="311718" cy="179686"/>
              <a:chOff x="850900" y="671681"/>
              <a:chExt cx="622467" cy="358815"/>
            </a:xfrm>
          </p:grpSpPr>
          <p:sp>
            <p:nvSpPr>
              <p:cNvPr id="60" name="椭圆 59"/>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61" name="椭圆 60"/>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58" name="矩形: 圆角 57"/>
            <p:cNvSpPr/>
            <p:nvPr/>
          </p:nvSpPr>
          <p:spPr>
            <a:xfrm>
              <a:off x="982718" y="1016684"/>
              <a:ext cx="3748749"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59" name="文本框 58"/>
            <p:cNvSpPr txBox="1"/>
            <p:nvPr/>
          </p:nvSpPr>
          <p:spPr>
            <a:xfrm>
              <a:off x="1002479" y="1040111"/>
              <a:ext cx="4869530" cy="460375"/>
            </a:xfrm>
            <a:prstGeom prst="rect">
              <a:avLst/>
            </a:prstGeom>
            <a:noFill/>
          </p:spPr>
          <p:txBody>
            <a:bodyPr wrap="square">
              <a:spAutoFit/>
            </a:bodyPr>
            <a:lstStyle/>
            <a:p>
              <a:r>
                <a:rPr lang="zh-CN" altLang="en-US" sz="2400" b="1">
                  <a:cs typeface="+mn-ea"/>
                  <a:sym typeface="+mn-lt"/>
                </a:rPr>
                <a:t>一、充分运用政策空间</a:t>
              </a: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 y="2183651"/>
            <a:ext cx="7048567" cy="3909387"/>
            <a:chOff x="0" y="2616929"/>
            <a:chExt cx="5657850" cy="3138046"/>
          </a:xfrm>
        </p:grpSpPr>
        <p:pic>
          <p:nvPicPr>
            <p:cNvPr id="43" name="图片 42"/>
            <p:cNvPicPr>
              <a:picLocks noChangeAspect="1"/>
            </p:cNvPicPr>
            <p:nvPr/>
          </p:nvPicPr>
          <p:blipFill rotWithShape="1">
            <a:blip r:embed="rId3"/>
            <a:srcRect l="9082" r="22465" b="91816"/>
            <a:stretch>
              <a:fillRect/>
            </a:stretch>
          </p:blipFill>
          <p:spPr>
            <a:xfrm>
              <a:off x="0" y="2616929"/>
              <a:ext cx="5657850" cy="780629"/>
            </a:xfrm>
            <a:prstGeom prst="rect">
              <a:avLst/>
            </a:prstGeom>
            <a:ln w="6350">
              <a:solidFill>
                <a:schemeClr val="bg1">
                  <a:lumMod val="65000"/>
                </a:schemeClr>
              </a:solidFill>
            </a:ln>
          </p:spPr>
        </p:pic>
        <p:pic>
          <p:nvPicPr>
            <p:cNvPr id="13" name="图片 12"/>
            <p:cNvPicPr>
              <a:picLocks noChangeAspect="1"/>
            </p:cNvPicPr>
            <p:nvPr/>
          </p:nvPicPr>
          <p:blipFill rotWithShape="1">
            <a:blip r:embed="rId3"/>
            <a:srcRect l="14811" t="27428" r="14782" b="54913"/>
            <a:stretch>
              <a:fillRect/>
            </a:stretch>
          </p:blipFill>
          <p:spPr>
            <a:xfrm>
              <a:off x="0" y="3399155"/>
              <a:ext cx="5657850" cy="2355820"/>
            </a:xfrm>
            <a:prstGeom prst="rect">
              <a:avLst/>
            </a:prstGeom>
            <a:ln w="6350">
              <a:solidFill>
                <a:schemeClr val="bg1">
                  <a:lumMod val="65000"/>
                </a:schemeClr>
              </a:solidFill>
            </a:ln>
          </p:spPr>
        </p:pic>
      </p:grpSp>
      <p:sp>
        <p:nvSpPr>
          <p:cNvPr id="69" name="矩形 68"/>
          <p:cNvSpPr/>
          <p:nvPr/>
        </p:nvSpPr>
        <p:spPr>
          <a:xfrm>
            <a:off x="7153341" y="2183651"/>
            <a:ext cx="4756501" cy="3909388"/>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611"/>
              <a:ext cx="6197600" cy="460375"/>
            </a:xfrm>
            <a:prstGeom prst="rect">
              <a:avLst/>
            </a:prstGeom>
            <a:noFill/>
          </p:spPr>
          <p:txBody>
            <a:bodyPr wrap="square">
              <a:spAutoFit/>
            </a:bodyPr>
            <a:lstStyle/>
            <a:p>
              <a:r>
                <a:rPr lang="zh-CN" altLang="en-US" sz="2400" b="1">
                  <a:solidFill>
                    <a:srgbClr val="284B90"/>
                  </a:solidFill>
                  <a:cs typeface="+mn-ea"/>
                  <a:sym typeface="+mn-lt"/>
                </a:rPr>
                <a:t>转型发力，壮大平台企业融资实力</a:t>
              </a:r>
              <a:endParaRPr lang="zh-CN" altLang="en-US" sz="2400" b="1" dirty="0">
                <a:solidFill>
                  <a:srgbClr val="284B90"/>
                </a:solidFill>
                <a:cs typeface="+mn-ea"/>
                <a:sym typeface="+mn-lt"/>
              </a:endParaRP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30" name="组合 29"/>
          <p:cNvGrpSpPr/>
          <p:nvPr/>
        </p:nvGrpSpPr>
        <p:grpSpPr>
          <a:xfrm>
            <a:off x="591696" y="1016684"/>
            <a:ext cx="5346988" cy="508519"/>
            <a:chOff x="525021" y="1016684"/>
            <a:chExt cx="5346988" cy="508519"/>
          </a:xfrm>
        </p:grpSpPr>
        <p:grpSp>
          <p:nvGrpSpPr>
            <p:cNvPr id="31" name="组合 30"/>
            <p:cNvGrpSpPr/>
            <p:nvPr/>
          </p:nvGrpSpPr>
          <p:grpSpPr>
            <a:xfrm>
              <a:off x="525021" y="1181101"/>
              <a:ext cx="311718" cy="179686"/>
              <a:chOff x="850900" y="671681"/>
              <a:chExt cx="622467" cy="358815"/>
            </a:xfrm>
          </p:grpSpPr>
          <p:sp>
            <p:nvSpPr>
              <p:cNvPr id="35" name="椭圆 34"/>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44" name="椭圆 43"/>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32" name="矩形: 圆角 31"/>
            <p:cNvSpPr/>
            <p:nvPr/>
          </p:nvSpPr>
          <p:spPr>
            <a:xfrm>
              <a:off x="982718" y="1016684"/>
              <a:ext cx="3748749"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34" name="文本框 33"/>
            <p:cNvSpPr txBox="1"/>
            <p:nvPr/>
          </p:nvSpPr>
          <p:spPr>
            <a:xfrm>
              <a:off x="1002479" y="1040111"/>
              <a:ext cx="4869530" cy="460375"/>
            </a:xfrm>
            <a:prstGeom prst="rect">
              <a:avLst/>
            </a:prstGeom>
            <a:noFill/>
          </p:spPr>
          <p:txBody>
            <a:bodyPr wrap="square">
              <a:spAutoFit/>
            </a:bodyPr>
            <a:lstStyle/>
            <a:p>
              <a:r>
                <a:rPr lang="zh-CN" altLang="en-US" sz="2400" b="1">
                  <a:cs typeface="+mn-ea"/>
                  <a:sym typeface="+mn-lt"/>
                </a:rPr>
                <a:t>一、充分运用政策空间</a:t>
              </a:r>
            </a:p>
          </p:txBody>
        </p:sp>
      </p:grpSp>
      <p:pic>
        <p:nvPicPr>
          <p:cNvPr id="70" name="图片 69"/>
          <p:cNvPicPr>
            <a:picLocks noChangeAspect="1"/>
          </p:cNvPicPr>
          <p:nvPr/>
        </p:nvPicPr>
        <p:blipFill rotWithShape="1">
          <a:blip r:embed="rId4" cstate="print">
            <a:extLst>
              <a:ext uri="{28A0092B-C50C-407E-A947-70E740481C1C}">
                <a14:useLocalDpi xmlns:a14="http://schemas.microsoft.com/office/drawing/2010/main" val="0"/>
              </a:ext>
            </a:extLst>
          </a:blip>
          <a:srcRect l="43915" t="58058" r="2050"/>
          <a:stretch>
            <a:fillRect/>
          </a:stretch>
        </p:blipFill>
        <p:spPr>
          <a:xfrm>
            <a:off x="10188244" y="4581524"/>
            <a:ext cx="1712558" cy="1661733"/>
          </a:xfrm>
          <a:prstGeom prst="rect">
            <a:avLst/>
          </a:prstGeom>
        </p:spPr>
      </p:pic>
      <p:grpSp>
        <p:nvGrpSpPr>
          <p:cNvPr id="58" name="组合 57"/>
          <p:cNvGrpSpPr/>
          <p:nvPr/>
        </p:nvGrpSpPr>
        <p:grpSpPr>
          <a:xfrm>
            <a:off x="7252504" y="2377326"/>
            <a:ext cx="1317495" cy="449978"/>
            <a:chOff x="405011" y="3321050"/>
            <a:chExt cx="1714302" cy="455722"/>
          </a:xfrm>
        </p:grpSpPr>
        <p:sp>
          <p:nvSpPr>
            <p:cNvPr id="64" name="任意多边形: 形状 63"/>
            <p:cNvSpPr/>
            <p:nvPr/>
          </p:nvSpPr>
          <p:spPr>
            <a:xfrm>
              <a:off x="405011" y="3321050"/>
              <a:ext cx="1654770"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dirty="0"/>
            </a:p>
          </p:txBody>
        </p:sp>
        <p:sp>
          <p:nvSpPr>
            <p:cNvPr id="65" name="任意多边形: 形状 64"/>
            <p:cNvSpPr/>
            <p:nvPr/>
          </p:nvSpPr>
          <p:spPr>
            <a:xfrm>
              <a:off x="517141" y="3326993"/>
              <a:ext cx="1602172"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dirty="0"/>
            </a:p>
          </p:txBody>
        </p:sp>
        <p:sp>
          <p:nvSpPr>
            <p:cNvPr id="66" name="文本框 65"/>
            <p:cNvSpPr txBox="1"/>
            <p:nvPr/>
          </p:nvSpPr>
          <p:spPr>
            <a:xfrm>
              <a:off x="631678" y="3330941"/>
              <a:ext cx="1279116" cy="430887"/>
            </a:xfrm>
            <a:prstGeom prst="rect">
              <a:avLst/>
            </a:prstGeom>
            <a:noFill/>
          </p:spPr>
          <p:txBody>
            <a:bodyPr wrap="square">
              <a:spAutoFit/>
            </a:bodyPr>
            <a:lstStyle>
              <a:defPPr>
                <a:defRPr lang="zh-CN"/>
              </a:defPPr>
              <a:lvl1pPr>
                <a:defRPr sz="2400"/>
              </a:lvl1pPr>
            </a:lstStyle>
            <a:p>
              <a:pPr algn="r"/>
              <a:r>
                <a:rPr lang="zh-CN" altLang="en-US" sz="2200" b="1">
                  <a:solidFill>
                    <a:schemeClr val="bg1"/>
                  </a:solidFill>
                </a:rPr>
                <a:t>提  出</a:t>
              </a:r>
              <a:endParaRPr lang="zh-CN" altLang="en-US" sz="2200" b="1" dirty="0">
                <a:solidFill>
                  <a:schemeClr val="bg1"/>
                </a:solidFill>
              </a:endParaRPr>
            </a:p>
          </p:txBody>
        </p:sp>
      </p:grpSp>
      <p:sp>
        <p:nvSpPr>
          <p:cNvPr id="67" name="文本框 66"/>
          <p:cNvSpPr txBox="1"/>
          <p:nvPr/>
        </p:nvSpPr>
        <p:spPr>
          <a:xfrm>
            <a:off x="7375202" y="2827304"/>
            <a:ext cx="4312779" cy="1106805"/>
          </a:xfrm>
          <a:prstGeom prst="rect">
            <a:avLst/>
          </a:prstGeom>
          <a:noFill/>
        </p:spPr>
        <p:txBody>
          <a:bodyPr wrap="square">
            <a:spAutoFit/>
          </a:bodyPr>
          <a:lstStyle/>
          <a:p>
            <a:pPr algn="just">
              <a:lnSpc>
                <a:spcPct val="150000"/>
              </a:lnSpc>
            </a:pPr>
            <a:r>
              <a:rPr lang="zh-CN" altLang="zh-CN" sz="2200" dirty="0"/>
              <a:t>在依法合规的前提下</a:t>
            </a:r>
            <a:r>
              <a:rPr lang="zh-CN" altLang="zh-CN" sz="2200" b="1" dirty="0">
                <a:solidFill>
                  <a:srgbClr val="115EC5"/>
                </a:solidFill>
              </a:rPr>
              <a:t>创新性</a:t>
            </a:r>
            <a:r>
              <a:rPr lang="zh-CN" altLang="zh-CN" sz="2200" dirty="0"/>
              <a:t>开展工作，积极探索</a:t>
            </a:r>
            <a:r>
              <a:rPr lang="zh-CN" altLang="zh-CN" sz="2200" b="1" dirty="0">
                <a:solidFill>
                  <a:srgbClr val="115EC5"/>
                </a:solidFill>
              </a:rPr>
              <a:t>新的融资模式</a:t>
            </a:r>
            <a:endParaRPr lang="zh-CN" altLang="en-US" sz="2200" dirty="0"/>
          </a:p>
        </p:txBody>
      </p:sp>
      <p:sp>
        <p:nvSpPr>
          <p:cNvPr id="68" name="文本框 67"/>
          <p:cNvSpPr txBox="1"/>
          <p:nvPr/>
        </p:nvSpPr>
        <p:spPr>
          <a:xfrm>
            <a:off x="7426704" y="4686431"/>
            <a:ext cx="3567511" cy="1106805"/>
          </a:xfrm>
          <a:prstGeom prst="rect">
            <a:avLst/>
          </a:prstGeom>
          <a:noFill/>
        </p:spPr>
        <p:txBody>
          <a:bodyPr wrap="square">
            <a:spAutoFit/>
          </a:bodyPr>
          <a:lstStyle/>
          <a:p>
            <a:pPr algn="just">
              <a:lnSpc>
                <a:spcPct val="150000"/>
              </a:lnSpc>
            </a:pPr>
            <a:r>
              <a:rPr lang="zh-CN" altLang="en-US" sz="2200" dirty="0"/>
              <a:t>我市可尽快出台相关落实措施，为平台融资创造条件</a:t>
            </a:r>
          </a:p>
        </p:txBody>
      </p:sp>
      <p:sp>
        <p:nvSpPr>
          <p:cNvPr id="71" name="箭头: 右 70"/>
          <p:cNvSpPr/>
          <p:nvPr/>
        </p:nvSpPr>
        <p:spPr>
          <a:xfrm rot="5400000">
            <a:off x="7656314" y="4167698"/>
            <a:ext cx="721823" cy="314851"/>
          </a:xfrm>
          <a:prstGeom prst="rightArrow">
            <a:avLst/>
          </a:prstGeom>
          <a:gradFill flip="none" rotWithShape="1">
            <a:gsLst>
              <a:gs pos="97000">
                <a:srgbClr val="1E77EC"/>
              </a:gs>
              <a:gs pos="3000">
                <a:srgbClr val="1E77E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l="15598" r="13676" b="11835"/>
          <a:stretch>
            <a:fillRect/>
          </a:stretch>
        </p:blipFill>
        <p:spPr>
          <a:xfrm>
            <a:off x="617067" y="2674973"/>
            <a:ext cx="3294378" cy="2464001"/>
          </a:xfrm>
          <a:prstGeom prst="roundRect">
            <a:avLst>
              <a:gd name="adj" fmla="val 3137"/>
            </a:avLst>
          </a:prstGeom>
          <a:effectLst>
            <a:reflection blurRad="25400" stA="22000" endPos="10000" dist="63500" dir="5400000" sy="-100000" algn="bl" rotWithShape="0"/>
          </a:effectLst>
        </p:spPr>
      </p:pic>
      <p:pic>
        <p:nvPicPr>
          <p:cNvPr id="37" name="图片 36"/>
          <p:cNvPicPr>
            <a:picLocks noChangeAspect="1"/>
          </p:cNvPicPr>
          <p:nvPr/>
        </p:nvPicPr>
        <p:blipFill>
          <a:blip r:embed="rId5" cstate="print">
            <a:extLst>
              <a:ext uri="{28A0092B-C50C-407E-A947-70E740481C1C}">
                <a14:useLocalDpi xmlns:a14="http://schemas.microsoft.com/office/drawing/2010/main" val="0"/>
              </a:ext>
            </a:extLst>
          </a:blip>
          <a:srcRect l="5495" r="5495"/>
          <a:stretch>
            <a:fillRect/>
          </a:stretch>
        </p:blipFill>
        <p:spPr>
          <a:xfrm>
            <a:off x="4071298" y="2674973"/>
            <a:ext cx="3294378" cy="2464001"/>
          </a:xfrm>
          <a:prstGeom prst="roundRect">
            <a:avLst>
              <a:gd name="adj" fmla="val 3137"/>
            </a:avLst>
          </a:prstGeom>
          <a:effectLst>
            <a:reflection blurRad="25400" stA="22000" endPos="10000" dist="63500" dir="5400000" sy="-100000" algn="bl" rotWithShape="0"/>
          </a:effectLst>
        </p:spPr>
      </p:pic>
      <p:pic>
        <p:nvPicPr>
          <p:cNvPr id="38" name="图片 37"/>
          <p:cNvPicPr>
            <a:picLocks noChangeAspect="1"/>
          </p:cNvPicPr>
          <p:nvPr/>
        </p:nvPicPr>
        <p:blipFill rotWithShape="1">
          <a:blip r:embed="rId6" cstate="print">
            <a:extLst>
              <a:ext uri="{28A0092B-C50C-407E-A947-70E740481C1C}">
                <a14:useLocalDpi xmlns:a14="http://schemas.microsoft.com/office/drawing/2010/main" val="0"/>
              </a:ext>
            </a:extLst>
          </a:blip>
          <a:srcRect l="8747" t="3700" r="8747" b="6478"/>
          <a:stretch>
            <a:fillRect/>
          </a:stretch>
        </p:blipFill>
        <p:spPr>
          <a:xfrm>
            <a:off x="7551252" y="2674973"/>
            <a:ext cx="4023681" cy="2464001"/>
          </a:xfrm>
          <a:prstGeom prst="roundRect">
            <a:avLst>
              <a:gd name="adj" fmla="val 3137"/>
            </a:avLst>
          </a:prstGeom>
          <a:effectLst>
            <a:reflection blurRad="25400" stA="22000" endPos="10000" dist="63500" dir="5400000" sy="-100000" algn="bl" rotWithShape="0"/>
          </a:effectLst>
        </p:spPr>
      </p:pic>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611"/>
              <a:ext cx="5735320" cy="460375"/>
            </a:xfrm>
            <a:prstGeom prst="rect">
              <a:avLst/>
            </a:prstGeom>
            <a:noFill/>
          </p:spPr>
          <p:txBody>
            <a:bodyPr wrap="square">
              <a:spAutoFit/>
            </a:bodyPr>
            <a:lstStyle/>
            <a:p>
              <a:r>
                <a:rPr lang="zh-CN" altLang="en-US" sz="2400" b="1">
                  <a:solidFill>
                    <a:srgbClr val="284B90"/>
                  </a:solidFill>
                  <a:cs typeface="+mn-ea"/>
                  <a:sym typeface="+mn-lt"/>
                </a:rPr>
                <a:t>转型发力，壮大平台企业融资实力</a:t>
              </a:r>
              <a:endParaRPr lang="zh-CN" altLang="en-US" sz="2400" b="1" dirty="0">
                <a:solidFill>
                  <a:srgbClr val="284B90"/>
                </a:solidFill>
                <a:cs typeface="+mn-ea"/>
                <a:sym typeface="+mn-lt"/>
              </a:endParaRP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 name="组合 1"/>
          <p:cNvGrpSpPr/>
          <p:nvPr/>
        </p:nvGrpSpPr>
        <p:grpSpPr>
          <a:xfrm>
            <a:off x="617067" y="5549040"/>
            <a:ext cx="10957867" cy="785347"/>
            <a:chOff x="804911" y="5485211"/>
            <a:chExt cx="10431224" cy="785347"/>
          </a:xfrm>
        </p:grpSpPr>
        <p:sp>
          <p:nvSpPr>
            <p:cNvPr id="53" name="矩形 52"/>
            <p:cNvSpPr/>
            <p:nvPr/>
          </p:nvSpPr>
          <p:spPr>
            <a:xfrm>
              <a:off x="955866" y="5485211"/>
              <a:ext cx="10280269" cy="785347"/>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0" name="组合 59"/>
            <p:cNvGrpSpPr/>
            <p:nvPr/>
          </p:nvGrpSpPr>
          <p:grpSpPr>
            <a:xfrm>
              <a:off x="804911" y="5647052"/>
              <a:ext cx="1714302" cy="461665"/>
              <a:chOff x="405011" y="3313316"/>
              <a:chExt cx="1714302" cy="461665"/>
            </a:xfrm>
          </p:grpSpPr>
          <p:sp>
            <p:nvSpPr>
              <p:cNvPr id="61" name="任意多边形: 形状 60"/>
              <p:cNvSpPr/>
              <p:nvPr/>
            </p:nvSpPr>
            <p:spPr>
              <a:xfrm>
                <a:off x="405011" y="3321050"/>
                <a:ext cx="1654770"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任意多边形: 形状 61"/>
              <p:cNvSpPr/>
              <p:nvPr/>
            </p:nvSpPr>
            <p:spPr>
              <a:xfrm>
                <a:off x="517141" y="3319259"/>
                <a:ext cx="1602172"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文本框 62"/>
              <p:cNvSpPr txBox="1"/>
              <p:nvPr/>
            </p:nvSpPr>
            <p:spPr>
              <a:xfrm>
                <a:off x="554845" y="3313316"/>
                <a:ext cx="1279115" cy="461665"/>
              </a:xfrm>
              <a:prstGeom prst="rect">
                <a:avLst/>
              </a:prstGeom>
              <a:noFill/>
            </p:spPr>
            <p:txBody>
              <a:bodyPr wrap="square">
                <a:spAutoFit/>
              </a:bodyPr>
              <a:lstStyle>
                <a:defPPr>
                  <a:defRPr lang="zh-CN"/>
                </a:defPPr>
                <a:lvl1pPr>
                  <a:defRPr sz="2400"/>
                </a:lvl1pPr>
              </a:lstStyle>
              <a:p>
                <a:pPr algn="r"/>
                <a:r>
                  <a:rPr lang="zh-CN" altLang="en-US" b="1" dirty="0">
                    <a:solidFill>
                      <a:schemeClr val="bg1"/>
                    </a:solidFill>
                  </a:rPr>
                  <a:t>实 现</a:t>
                </a:r>
              </a:p>
            </p:txBody>
          </p:sp>
        </p:grpSp>
        <p:sp>
          <p:nvSpPr>
            <p:cNvPr id="64" name="文本框 63"/>
            <p:cNvSpPr txBox="1"/>
            <p:nvPr/>
          </p:nvSpPr>
          <p:spPr>
            <a:xfrm>
              <a:off x="2733024" y="5647052"/>
              <a:ext cx="3260147" cy="460375"/>
            </a:xfrm>
            <a:prstGeom prst="rect">
              <a:avLst/>
            </a:prstGeom>
            <a:noFill/>
          </p:spPr>
          <p:txBody>
            <a:bodyPr wrap="square">
              <a:spAutoFit/>
            </a:bodyPr>
            <a:lstStyle/>
            <a:p>
              <a:pPr algn="just"/>
              <a:r>
                <a:rPr lang="zh-CN" altLang="en-US" sz="2400" b="1" dirty="0"/>
                <a:t>“一超多巨”</a:t>
              </a:r>
              <a:r>
                <a:rPr lang="zh-CN" altLang="en-US" sz="2400" dirty="0"/>
                <a:t>的格局</a:t>
              </a:r>
            </a:p>
          </p:txBody>
        </p:sp>
      </p:grpSp>
      <p:grpSp>
        <p:nvGrpSpPr>
          <p:cNvPr id="52" name="组合 51"/>
          <p:cNvGrpSpPr/>
          <p:nvPr/>
        </p:nvGrpSpPr>
        <p:grpSpPr>
          <a:xfrm>
            <a:off x="591696" y="1016684"/>
            <a:ext cx="3953640" cy="508519"/>
            <a:chOff x="525021" y="1016684"/>
            <a:chExt cx="3953640" cy="508519"/>
          </a:xfrm>
        </p:grpSpPr>
        <p:grpSp>
          <p:nvGrpSpPr>
            <p:cNvPr id="54" name="组合 53"/>
            <p:cNvGrpSpPr/>
            <p:nvPr/>
          </p:nvGrpSpPr>
          <p:grpSpPr>
            <a:xfrm>
              <a:off x="525021" y="1181101"/>
              <a:ext cx="311718" cy="179686"/>
              <a:chOff x="850900" y="671681"/>
              <a:chExt cx="622467" cy="358815"/>
            </a:xfrm>
          </p:grpSpPr>
          <p:sp>
            <p:nvSpPr>
              <p:cNvPr id="69" name="椭圆 68"/>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70" name="椭圆 69"/>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67" name="矩形: 圆角 66"/>
            <p:cNvSpPr/>
            <p:nvPr/>
          </p:nvSpPr>
          <p:spPr>
            <a:xfrm>
              <a:off x="982718" y="1016684"/>
              <a:ext cx="3186265"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68" name="文本框 67"/>
            <p:cNvSpPr txBox="1"/>
            <p:nvPr/>
          </p:nvSpPr>
          <p:spPr>
            <a:xfrm>
              <a:off x="1002478" y="1040111"/>
              <a:ext cx="3476183" cy="460375"/>
            </a:xfrm>
            <a:prstGeom prst="rect">
              <a:avLst/>
            </a:prstGeom>
            <a:noFill/>
          </p:spPr>
          <p:txBody>
            <a:bodyPr wrap="square">
              <a:spAutoFit/>
            </a:bodyPr>
            <a:lstStyle/>
            <a:p>
              <a:r>
                <a:rPr lang="zh-CN" altLang="en-US" sz="2400" b="1" dirty="0">
                  <a:cs typeface="+mn-ea"/>
                  <a:sym typeface="+mn-lt"/>
                </a:rPr>
                <a:t>二、营造规模优势</a:t>
              </a:r>
            </a:p>
          </p:txBody>
        </p:sp>
      </p:grpSp>
      <p:grpSp>
        <p:nvGrpSpPr>
          <p:cNvPr id="28" name="组合 27"/>
          <p:cNvGrpSpPr/>
          <p:nvPr/>
        </p:nvGrpSpPr>
        <p:grpSpPr>
          <a:xfrm>
            <a:off x="617067" y="2024672"/>
            <a:ext cx="3294379" cy="559038"/>
            <a:chOff x="4401503" y="903929"/>
            <a:chExt cx="3294379" cy="559038"/>
          </a:xfrm>
        </p:grpSpPr>
        <p:sp>
          <p:nvSpPr>
            <p:cNvPr id="66" name="矩形: 圆角 65"/>
            <p:cNvSpPr/>
            <p:nvPr/>
          </p:nvSpPr>
          <p:spPr>
            <a:xfrm flipH="1">
              <a:off x="4401503" y="903929"/>
              <a:ext cx="3294379"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R="0" lvl="0" algn="ctr" defTabSz="914400" rtl="0" eaLnBrk="1" fontAlgn="auto" latinLnBrk="0" hangingPunct="1">
                <a:lnSpc>
                  <a:spcPct val="100000"/>
                </a:lnSpc>
                <a:spcBef>
                  <a:spcPts val="0"/>
                </a:spcBef>
                <a:spcAft>
                  <a:spcPts val="0"/>
                </a:spcAft>
                <a:buClrTx/>
                <a:buSzTx/>
                <a:defRPr/>
              </a:pPr>
              <a:endParaRPr kumimoji="0" lang="zh-CN" altLang="en-US" sz="1400" b="1" i="0" u="none" strike="noStrike" kern="1200" cap="none" spc="0" normalizeH="0" baseline="0" noProof="0">
                <a:ln>
                  <a:noFill/>
                </a:ln>
                <a:solidFill>
                  <a:srgbClr val="115EC5"/>
                </a:solidFill>
                <a:effectLst/>
                <a:uLnTx/>
                <a:uFillTx/>
                <a:latin typeface="微软雅黑" panose="020B0503020204020204" charset="-122"/>
                <a:ea typeface="微软雅黑" panose="020B0503020204020204" charset="-122"/>
                <a:cs typeface="+mn-cs"/>
              </a:endParaRPr>
            </a:p>
          </p:txBody>
        </p:sp>
        <p:sp>
          <p:nvSpPr>
            <p:cNvPr id="65" name="文本框 64"/>
            <p:cNvSpPr txBox="1"/>
            <p:nvPr/>
          </p:nvSpPr>
          <p:spPr>
            <a:xfrm>
              <a:off x="4598198" y="952616"/>
              <a:ext cx="2900988" cy="461665"/>
            </a:xfrm>
            <a:prstGeom prst="rect">
              <a:avLst/>
            </a:prstGeom>
            <a:noFill/>
          </p:spPr>
          <p:txBody>
            <a:bodyPr wrap="square">
              <a:spAutoFit/>
            </a:bodyPr>
            <a:lstStyle/>
            <a:p>
              <a:pPr algn="ctr"/>
              <a:r>
                <a:rPr lang="zh-CN" altLang="zh-CN" sz="2400" b="1" dirty="0">
                  <a:solidFill>
                    <a:srgbClr val="115EC5"/>
                  </a:solidFill>
                </a:rPr>
                <a:t>提升企业信用评级</a:t>
              </a:r>
              <a:endParaRPr lang="zh-CN" altLang="en-US" sz="2400" dirty="0">
                <a:solidFill>
                  <a:srgbClr val="115EC5"/>
                </a:solidFill>
              </a:endParaRPr>
            </a:p>
          </p:txBody>
        </p:sp>
      </p:grpSp>
      <p:grpSp>
        <p:nvGrpSpPr>
          <p:cNvPr id="12" name="组合 11"/>
          <p:cNvGrpSpPr/>
          <p:nvPr/>
        </p:nvGrpSpPr>
        <p:grpSpPr>
          <a:xfrm>
            <a:off x="4071298" y="2024672"/>
            <a:ext cx="3255862" cy="559038"/>
            <a:chOff x="4401502" y="903929"/>
            <a:chExt cx="2775905" cy="559038"/>
          </a:xfrm>
        </p:grpSpPr>
        <p:sp>
          <p:nvSpPr>
            <p:cNvPr id="15" name="矩形: 圆角 53"/>
            <p:cNvSpPr/>
            <p:nvPr/>
          </p:nvSpPr>
          <p:spPr>
            <a:xfrm flipH="1">
              <a:off x="4401502" y="903929"/>
              <a:ext cx="2775905"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R="0" lvl="0" algn="ctr" defTabSz="914400" rtl="0" eaLnBrk="1" fontAlgn="auto" latinLnBrk="0" hangingPunct="1">
                <a:lnSpc>
                  <a:spcPct val="100000"/>
                </a:lnSpc>
                <a:spcBef>
                  <a:spcPts val="0"/>
                </a:spcBef>
                <a:spcAft>
                  <a:spcPts val="0"/>
                </a:spcAft>
                <a:buClrTx/>
                <a:buSzTx/>
                <a:defRPr/>
              </a:pPr>
              <a:endParaRPr kumimoji="0" lang="zh-CN" altLang="en-US" sz="1400" b="1" i="0" u="none" strike="noStrike" kern="1200" cap="none" spc="0" normalizeH="0" baseline="0" noProof="0">
                <a:ln>
                  <a:noFill/>
                </a:ln>
                <a:solidFill>
                  <a:srgbClr val="115EC5"/>
                </a:solidFill>
                <a:effectLst/>
                <a:uLnTx/>
                <a:uFillTx/>
                <a:latin typeface="微软雅黑" panose="020B0503020204020204" charset="-122"/>
                <a:ea typeface="微软雅黑" panose="020B0503020204020204" charset="-122"/>
                <a:cs typeface="+mn-cs"/>
              </a:endParaRPr>
            </a:p>
          </p:txBody>
        </p:sp>
        <p:sp>
          <p:nvSpPr>
            <p:cNvPr id="16" name="文本框 15"/>
            <p:cNvSpPr txBox="1"/>
            <p:nvPr/>
          </p:nvSpPr>
          <p:spPr>
            <a:xfrm>
              <a:off x="4813205" y="952616"/>
              <a:ext cx="1952499" cy="461665"/>
            </a:xfrm>
            <a:prstGeom prst="rect">
              <a:avLst/>
            </a:prstGeom>
            <a:noFill/>
          </p:spPr>
          <p:txBody>
            <a:bodyPr wrap="square">
              <a:spAutoFit/>
            </a:bodyPr>
            <a:lstStyle/>
            <a:p>
              <a:pPr algn="ctr"/>
              <a:r>
                <a:rPr lang="zh-CN" altLang="en-US" sz="2400" b="1">
                  <a:solidFill>
                    <a:srgbClr val="115EC5"/>
                  </a:solidFill>
                </a:rPr>
                <a:t>注入优质资产</a:t>
              </a:r>
              <a:endParaRPr lang="zh-CN" altLang="en-US" sz="2400">
                <a:solidFill>
                  <a:srgbClr val="115EC5"/>
                </a:solidFill>
              </a:endParaRPr>
            </a:p>
          </p:txBody>
        </p:sp>
      </p:grpSp>
      <p:grpSp>
        <p:nvGrpSpPr>
          <p:cNvPr id="19" name="组合 18"/>
          <p:cNvGrpSpPr/>
          <p:nvPr/>
        </p:nvGrpSpPr>
        <p:grpSpPr>
          <a:xfrm>
            <a:off x="7551253" y="2024672"/>
            <a:ext cx="4023681" cy="559038"/>
            <a:chOff x="4401501" y="903929"/>
            <a:chExt cx="4023681" cy="559038"/>
          </a:xfrm>
        </p:grpSpPr>
        <p:sp>
          <p:nvSpPr>
            <p:cNvPr id="20" name="矩形: 圆角 68"/>
            <p:cNvSpPr/>
            <p:nvPr/>
          </p:nvSpPr>
          <p:spPr>
            <a:xfrm flipH="1">
              <a:off x="4401501" y="903929"/>
              <a:ext cx="4023681" cy="559038"/>
            </a:xfrm>
            <a:prstGeom prst="roundRect">
              <a:avLst>
                <a:gd name="adj" fmla="val 50000"/>
              </a:avLst>
            </a:prstGeom>
            <a:gradFill flip="none" rotWithShape="1">
              <a:gsLst>
                <a:gs pos="0">
                  <a:srgbClr val="E8F8FE"/>
                </a:gs>
                <a:gs pos="100000">
                  <a:srgbClr val="D5E5FB"/>
                </a:gs>
              </a:gsLst>
              <a:lin ang="162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R="0" lvl="0" algn="ctr" defTabSz="914400" rtl="0" eaLnBrk="1" fontAlgn="auto" latinLnBrk="0" hangingPunct="1">
                <a:lnSpc>
                  <a:spcPct val="100000"/>
                </a:lnSpc>
                <a:spcBef>
                  <a:spcPts val="0"/>
                </a:spcBef>
                <a:spcAft>
                  <a:spcPts val="0"/>
                </a:spcAft>
                <a:buClrTx/>
                <a:buSzTx/>
                <a:defRPr/>
              </a:pPr>
              <a:endParaRPr kumimoji="0" lang="zh-CN" altLang="en-US" sz="1400" b="1" i="0" u="none" strike="noStrike" kern="1200" cap="none" spc="0" normalizeH="0" baseline="0" noProof="0">
                <a:ln>
                  <a:noFill/>
                </a:ln>
                <a:solidFill>
                  <a:srgbClr val="115EC5"/>
                </a:solidFill>
                <a:effectLst/>
                <a:uLnTx/>
                <a:uFillTx/>
                <a:latin typeface="微软雅黑" panose="020B0503020204020204" charset="-122"/>
                <a:ea typeface="微软雅黑" panose="020B0503020204020204" charset="-122"/>
                <a:cs typeface="+mn-cs"/>
              </a:endParaRPr>
            </a:p>
          </p:txBody>
        </p:sp>
        <p:sp>
          <p:nvSpPr>
            <p:cNvPr id="22" name="文本框 21"/>
            <p:cNvSpPr txBox="1"/>
            <p:nvPr/>
          </p:nvSpPr>
          <p:spPr>
            <a:xfrm>
              <a:off x="4601460" y="952616"/>
              <a:ext cx="3623762" cy="461665"/>
            </a:xfrm>
            <a:prstGeom prst="rect">
              <a:avLst/>
            </a:prstGeom>
            <a:noFill/>
          </p:spPr>
          <p:txBody>
            <a:bodyPr wrap="square">
              <a:spAutoFit/>
            </a:bodyPr>
            <a:lstStyle/>
            <a:p>
              <a:pPr algn="ctr"/>
              <a:r>
                <a:rPr lang="zh-CN" altLang="en-US" sz="2400" b="1">
                  <a:solidFill>
                    <a:srgbClr val="115EC5"/>
                  </a:solidFill>
                </a:rPr>
                <a:t>通过并购迅速壮大资产</a:t>
              </a:r>
              <a:endParaRPr lang="zh-CN" altLang="en-US" sz="2400">
                <a:solidFill>
                  <a:srgbClr val="115EC5"/>
                </a:solidFill>
              </a:endParaRPr>
            </a:p>
          </p:txBody>
        </p:sp>
      </p:gr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611"/>
              <a:ext cx="5814695" cy="460375"/>
            </a:xfrm>
            <a:prstGeom prst="rect">
              <a:avLst/>
            </a:prstGeom>
            <a:noFill/>
          </p:spPr>
          <p:txBody>
            <a:bodyPr wrap="square">
              <a:spAutoFit/>
            </a:bodyPr>
            <a:lstStyle/>
            <a:p>
              <a:r>
                <a:rPr lang="zh-CN" altLang="en-US" sz="2400" b="1">
                  <a:solidFill>
                    <a:srgbClr val="284B90"/>
                  </a:solidFill>
                  <a:cs typeface="+mn-ea"/>
                  <a:sym typeface="+mn-lt"/>
                </a:rPr>
                <a:t>转型发力，壮大平台企业融资实力</a:t>
              </a:r>
              <a:endParaRPr lang="zh-CN" altLang="en-US" sz="2400" b="1" dirty="0">
                <a:solidFill>
                  <a:srgbClr val="284B90"/>
                </a:solidFill>
                <a:cs typeface="+mn-ea"/>
                <a:sym typeface="+mn-lt"/>
              </a:endParaRP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50" name="组合 49"/>
          <p:cNvGrpSpPr/>
          <p:nvPr/>
        </p:nvGrpSpPr>
        <p:grpSpPr>
          <a:xfrm>
            <a:off x="591696" y="1016684"/>
            <a:ext cx="3953640" cy="508519"/>
            <a:chOff x="525021" y="1016684"/>
            <a:chExt cx="3953640" cy="508519"/>
          </a:xfrm>
        </p:grpSpPr>
        <p:grpSp>
          <p:nvGrpSpPr>
            <p:cNvPr id="51" name="组合 50"/>
            <p:cNvGrpSpPr/>
            <p:nvPr/>
          </p:nvGrpSpPr>
          <p:grpSpPr>
            <a:xfrm>
              <a:off x="525021" y="1181101"/>
              <a:ext cx="311718" cy="179686"/>
              <a:chOff x="850900" y="671681"/>
              <a:chExt cx="622467" cy="358815"/>
            </a:xfrm>
          </p:grpSpPr>
          <p:sp>
            <p:nvSpPr>
              <p:cNvPr id="54" name="椭圆 53"/>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55" name="椭圆 54"/>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52" name="矩形: 圆角 51"/>
            <p:cNvSpPr/>
            <p:nvPr/>
          </p:nvSpPr>
          <p:spPr>
            <a:xfrm>
              <a:off x="982718" y="1016684"/>
              <a:ext cx="3423547"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53" name="文本框 52"/>
            <p:cNvSpPr txBox="1"/>
            <p:nvPr/>
          </p:nvSpPr>
          <p:spPr>
            <a:xfrm>
              <a:off x="1002478" y="1040111"/>
              <a:ext cx="3476183" cy="460375"/>
            </a:xfrm>
            <a:prstGeom prst="rect">
              <a:avLst/>
            </a:prstGeom>
            <a:noFill/>
          </p:spPr>
          <p:txBody>
            <a:bodyPr wrap="square">
              <a:spAutoFit/>
            </a:bodyPr>
            <a:lstStyle/>
            <a:p>
              <a:r>
                <a:rPr lang="zh-CN" altLang="en-US" sz="2400" b="1">
                  <a:cs typeface="+mn-ea"/>
                  <a:sym typeface="+mn-lt"/>
                </a:rPr>
                <a:t>三、加快市场化转型</a:t>
              </a:r>
            </a:p>
          </p:txBody>
        </p:sp>
      </p:grpSp>
      <p:grpSp>
        <p:nvGrpSpPr>
          <p:cNvPr id="18" name="组合 17"/>
          <p:cNvGrpSpPr/>
          <p:nvPr/>
        </p:nvGrpSpPr>
        <p:grpSpPr>
          <a:xfrm>
            <a:off x="459212" y="1816085"/>
            <a:ext cx="3952399" cy="4633672"/>
            <a:chOff x="202406" y="2146929"/>
            <a:chExt cx="3952399" cy="4633672"/>
          </a:xfrm>
        </p:grpSpPr>
        <p:grpSp>
          <p:nvGrpSpPr>
            <p:cNvPr id="12" name="组合 11"/>
            <p:cNvGrpSpPr/>
            <p:nvPr/>
          </p:nvGrpSpPr>
          <p:grpSpPr>
            <a:xfrm>
              <a:off x="202406" y="2146929"/>
              <a:ext cx="3952399" cy="941294"/>
              <a:chOff x="722811" y="1785258"/>
              <a:chExt cx="10786462" cy="935513"/>
            </a:xfrm>
          </p:grpSpPr>
          <p:sp>
            <p:nvSpPr>
              <p:cNvPr id="32" name="矩形: 圆角 31"/>
              <p:cNvSpPr/>
              <p:nvPr/>
            </p:nvSpPr>
            <p:spPr>
              <a:xfrm>
                <a:off x="722811" y="1785258"/>
                <a:ext cx="10786462" cy="935513"/>
              </a:xfrm>
              <a:prstGeom prst="roundRect">
                <a:avLst>
                  <a:gd name="adj" fmla="val 2507"/>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4" name="文本框 33"/>
              <p:cNvSpPr txBox="1"/>
              <p:nvPr/>
            </p:nvSpPr>
            <p:spPr>
              <a:xfrm>
                <a:off x="790323" y="1840591"/>
                <a:ext cx="10651437" cy="824848"/>
              </a:xfrm>
              <a:prstGeom prst="rect">
                <a:avLst/>
              </a:prstGeom>
              <a:noFill/>
            </p:spPr>
            <p:txBody>
              <a:bodyPr wrap="square">
                <a:spAutoFit/>
              </a:bodyPr>
              <a:lstStyle/>
              <a:p>
                <a:pPr algn="ctr"/>
                <a:r>
                  <a:rPr lang="zh-CN" altLang="en-US" sz="2400" b="1" dirty="0">
                    <a:solidFill>
                      <a:schemeClr val="bg1"/>
                    </a:solidFill>
                  </a:rPr>
                  <a:t>企业转变观念，聚焦</a:t>
                </a:r>
                <a:r>
                  <a:rPr lang="en-US" altLang="zh-CN" sz="2400" b="1" dirty="0">
                    <a:solidFill>
                      <a:schemeClr val="bg1"/>
                    </a:solidFill>
                  </a:rPr>
                  <a:t>         </a:t>
                </a:r>
                <a:r>
                  <a:rPr lang="zh-CN" altLang="en-US" sz="2400" b="1" dirty="0">
                    <a:solidFill>
                      <a:schemeClr val="bg1"/>
                    </a:solidFill>
                  </a:rPr>
                  <a:t>主营业务，增强造血功能</a:t>
                </a:r>
              </a:p>
            </p:txBody>
          </p:sp>
        </p:grpSp>
        <p:grpSp>
          <p:nvGrpSpPr>
            <p:cNvPr id="16" name="组合 15"/>
            <p:cNvGrpSpPr/>
            <p:nvPr/>
          </p:nvGrpSpPr>
          <p:grpSpPr>
            <a:xfrm>
              <a:off x="202565" y="3137607"/>
              <a:ext cx="3952240" cy="3642994"/>
              <a:chOff x="690150" y="3175212"/>
              <a:chExt cx="10728960" cy="3643414"/>
            </a:xfrm>
          </p:grpSpPr>
          <p:sp>
            <p:nvSpPr>
              <p:cNvPr id="43" name="矩形 42"/>
              <p:cNvSpPr/>
              <p:nvPr/>
            </p:nvSpPr>
            <p:spPr>
              <a:xfrm>
                <a:off x="690150" y="3175212"/>
                <a:ext cx="10728960" cy="3643414"/>
              </a:xfrm>
              <a:prstGeom prst="rect">
                <a:avLst/>
              </a:prstGeom>
              <a:gradFill flip="none" rotWithShape="1">
                <a:gsLst>
                  <a:gs pos="97000">
                    <a:srgbClr val="D5E5FB">
                      <a:alpha val="48000"/>
                    </a:srgbClr>
                  </a:gs>
                  <a:gs pos="1000">
                    <a:srgbClr val="D5E5FB">
                      <a:alpha val="0"/>
                    </a:srgbClr>
                  </a:gs>
                </a:gsLst>
                <a:lin ang="5400000" scaled="1"/>
                <a:tileRect/>
              </a:gradFill>
              <a:ln>
                <a:gradFill flip="none" rotWithShape="1">
                  <a:gsLst>
                    <a:gs pos="0">
                      <a:srgbClr val="115EC5">
                        <a:alpha val="0"/>
                      </a:srgbClr>
                    </a:gs>
                    <a:gs pos="100000">
                      <a:srgbClr val="115E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224918" y="3283643"/>
                <a:ext cx="9659425" cy="3269798"/>
              </a:xfrm>
              <a:prstGeom prst="rect">
                <a:avLst/>
              </a:prstGeom>
              <a:noFill/>
            </p:spPr>
            <p:txBody>
              <a:bodyPr wrap="square">
                <a:spAutoFit/>
              </a:bodyPr>
              <a:lstStyle/>
              <a:p>
                <a:pPr algn="just">
                  <a:lnSpc>
                    <a:spcPct val="150000"/>
                  </a:lnSpc>
                </a:pPr>
                <a:r>
                  <a:rPr lang="zh-CN" altLang="zh-CN" sz="2000" b="1" dirty="0">
                    <a:solidFill>
                      <a:srgbClr val="115EC5"/>
                    </a:solidFill>
                  </a:rPr>
                  <a:t>树立经营理念</a:t>
                </a:r>
                <a:r>
                  <a:rPr lang="zh-CN" altLang="zh-CN" sz="2000" dirty="0"/>
                  <a:t>，承担项目建设要做好资金平衡方案，融资前要想好“拿什么还”，避免涸泽而渔；立足优势、提质增效，向市场要效益，挖掘利润增长点，探索一条适合本企业的新路子</a:t>
                </a:r>
                <a:r>
                  <a:rPr lang="zh-CN" altLang="en-US" sz="2000" dirty="0"/>
                  <a:t>。</a:t>
                </a:r>
                <a:endParaRPr lang="en-US" altLang="zh-CN" sz="2000" dirty="0"/>
              </a:p>
            </p:txBody>
          </p:sp>
        </p:grpSp>
      </p:grpSp>
      <p:grpSp>
        <p:nvGrpSpPr>
          <p:cNvPr id="24" name="组合 23"/>
          <p:cNvGrpSpPr/>
          <p:nvPr/>
        </p:nvGrpSpPr>
        <p:grpSpPr>
          <a:xfrm>
            <a:off x="4208584" y="3068914"/>
            <a:ext cx="7478645" cy="3834767"/>
            <a:chOff x="4328040" y="7628628"/>
            <a:chExt cx="7530537" cy="3861376"/>
          </a:xfrm>
        </p:grpSpPr>
        <p:sp>
          <p:nvSpPr>
            <p:cNvPr id="66" name="弧形 65"/>
            <p:cNvSpPr/>
            <p:nvPr/>
          </p:nvSpPr>
          <p:spPr>
            <a:xfrm rot="822531">
              <a:off x="5083762" y="8183559"/>
              <a:ext cx="6774815" cy="3306445"/>
            </a:xfrm>
            <a:prstGeom prst="arc">
              <a:avLst>
                <a:gd name="adj1" fmla="val 9123790"/>
                <a:gd name="adj2" fmla="val 11297332"/>
              </a:avLst>
            </a:prstGeom>
            <a:noFill/>
            <a:ln w="25400">
              <a:gradFill flip="none" rotWithShape="1">
                <a:gsLst>
                  <a:gs pos="5000">
                    <a:schemeClr val="accent1"/>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457200"/>
              <a:endParaRPr lang="zh-CN" altLang="en-US">
                <a:solidFill>
                  <a:prstClr val="white"/>
                </a:solidFill>
                <a:latin typeface="Arial" panose="020B0604020202020204"/>
                <a:ea typeface="微软雅黑 Light" panose="020B0502040204020203" charset="-122"/>
              </a:endParaRPr>
            </a:p>
          </p:txBody>
        </p:sp>
        <p:sp>
          <p:nvSpPr>
            <p:cNvPr id="38" name="弧形 37"/>
            <p:cNvSpPr/>
            <p:nvPr/>
          </p:nvSpPr>
          <p:spPr>
            <a:xfrm rot="21424732">
              <a:off x="4328040" y="7694182"/>
              <a:ext cx="6774815" cy="3306445"/>
            </a:xfrm>
            <a:prstGeom prst="arc">
              <a:avLst>
                <a:gd name="adj1" fmla="val 17539945"/>
                <a:gd name="adj2" fmla="val 20892389"/>
              </a:avLst>
            </a:prstGeom>
            <a:noFill/>
            <a:ln w="25400">
              <a:gradFill flip="none" rotWithShape="1">
                <a:gsLst>
                  <a:gs pos="100000">
                    <a:schemeClr val="accent1"/>
                  </a:gs>
                  <a:gs pos="32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457200"/>
              <a:endParaRPr lang="zh-CN" altLang="en-US">
                <a:solidFill>
                  <a:prstClr val="white"/>
                </a:solidFill>
                <a:latin typeface="Arial" panose="020B0604020202020204"/>
                <a:ea typeface="微软雅黑 Light" panose="020B0502040204020203" charset="-122"/>
              </a:endParaRPr>
            </a:p>
          </p:txBody>
        </p:sp>
        <p:sp>
          <p:nvSpPr>
            <p:cNvPr id="64" name="弧形 63"/>
            <p:cNvSpPr/>
            <p:nvPr/>
          </p:nvSpPr>
          <p:spPr>
            <a:xfrm>
              <a:off x="4572354" y="7810128"/>
              <a:ext cx="6774815" cy="3306445"/>
            </a:xfrm>
            <a:prstGeom prst="arc">
              <a:avLst>
                <a:gd name="adj1" fmla="val 20930433"/>
                <a:gd name="adj2" fmla="val 1533852"/>
              </a:avLst>
            </a:prstGeom>
            <a:noFill/>
            <a:ln w="25400">
              <a:gradFill flip="none" rotWithShape="1">
                <a:gsLst>
                  <a:gs pos="100000">
                    <a:schemeClr val="accent1"/>
                  </a:gs>
                  <a:gs pos="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457200"/>
              <a:endParaRPr lang="zh-CN" altLang="en-US">
                <a:solidFill>
                  <a:prstClr val="white"/>
                </a:solidFill>
                <a:latin typeface="Arial" panose="020B0604020202020204"/>
                <a:ea typeface="微软雅黑 Light" panose="020B0502040204020203" charset="-122"/>
              </a:endParaRPr>
            </a:p>
          </p:txBody>
        </p:sp>
        <p:sp>
          <p:nvSpPr>
            <p:cNvPr id="65" name="弧形 64"/>
            <p:cNvSpPr/>
            <p:nvPr/>
          </p:nvSpPr>
          <p:spPr>
            <a:xfrm>
              <a:off x="4888889" y="7666903"/>
              <a:ext cx="6774815" cy="3306445"/>
            </a:xfrm>
            <a:prstGeom prst="arc">
              <a:avLst>
                <a:gd name="adj1" fmla="val 3292114"/>
                <a:gd name="adj2" fmla="val 8493081"/>
              </a:avLst>
            </a:prstGeom>
            <a:noFill/>
            <a:ln w="25400">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457200"/>
              <a:endParaRPr lang="zh-CN" altLang="en-US">
                <a:solidFill>
                  <a:prstClr val="white"/>
                </a:solidFill>
                <a:latin typeface="Arial" panose="020B0604020202020204"/>
                <a:ea typeface="微软雅黑 Light" panose="020B0502040204020203" charset="-122"/>
              </a:endParaRPr>
            </a:p>
          </p:txBody>
        </p:sp>
        <p:sp>
          <p:nvSpPr>
            <p:cNvPr id="73" name="弧形 72"/>
            <p:cNvSpPr/>
            <p:nvPr/>
          </p:nvSpPr>
          <p:spPr>
            <a:xfrm rot="21393106">
              <a:off x="4734585" y="7628628"/>
              <a:ext cx="6774815" cy="3306445"/>
            </a:xfrm>
            <a:prstGeom prst="arc">
              <a:avLst>
                <a:gd name="adj1" fmla="val 11992735"/>
                <a:gd name="adj2" fmla="val 14821006"/>
              </a:avLst>
            </a:prstGeom>
            <a:noFill/>
            <a:ln w="25400">
              <a:gradFill flip="none" rotWithShape="1">
                <a:gsLst>
                  <a:gs pos="50000">
                    <a:schemeClr val="accent1"/>
                  </a:gs>
                  <a:gs pos="3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457200"/>
              <a:endParaRPr lang="zh-CN" altLang="en-US">
                <a:solidFill>
                  <a:prstClr val="white"/>
                </a:solidFill>
                <a:latin typeface="Arial" panose="020B0604020202020204"/>
                <a:ea typeface="微软雅黑 Light" panose="020B0502040204020203" charset="-122"/>
              </a:endParaRPr>
            </a:p>
          </p:txBody>
        </p:sp>
      </p:grpSp>
      <p:grpSp>
        <p:nvGrpSpPr>
          <p:cNvPr id="82" name="组合 81"/>
          <p:cNvGrpSpPr/>
          <p:nvPr/>
        </p:nvGrpSpPr>
        <p:grpSpPr>
          <a:xfrm>
            <a:off x="5815153" y="1806115"/>
            <a:ext cx="4768318" cy="648119"/>
            <a:chOff x="722811" y="1785257"/>
            <a:chExt cx="10786462" cy="644139"/>
          </a:xfrm>
        </p:grpSpPr>
        <p:sp>
          <p:nvSpPr>
            <p:cNvPr id="83" name="矩形: 圆角 31"/>
            <p:cNvSpPr/>
            <p:nvPr/>
          </p:nvSpPr>
          <p:spPr>
            <a:xfrm>
              <a:off x="722811" y="1785257"/>
              <a:ext cx="10786462" cy="644139"/>
            </a:xfrm>
            <a:prstGeom prst="roundRect">
              <a:avLst>
                <a:gd name="adj" fmla="val 2507"/>
              </a:avLst>
            </a:prstGeom>
            <a:solidFill>
              <a:srgbClr val="115E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4" name="文本框 83"/>
            <p:cNvSpPr txBox="1"/>
            <p:nvPr/>
          </p:nvSpPr>
          <p:spPr>
            <a:xfrm>
              <a:off x="790324" y="1877912"/>
              <a:ext cx="10651437" cy="458830"/>
            </a:xfrm>
            <a:prstGeom prst="rect">
              <a:avLst/>
            </a:prstGeom>
            <a:noFill/>
          </p:spPr>
          <p:txBody>
            <a:bodyPr wrap="square">
              <a:spAutoFit/>
            </a:bodyPr>
            <a:lstStyle/>
            <a:p>
              <a:pPr algn="ctr"/>
              <a:r>
                <a:rPr lang="zh-CN" altLang="en-US" sz="2400" b="1" dirty="0">
                  <a:solidFill>
                    <a:schemeClr val="bg1"/>
                  </a:solidFill>
                </a:rPr>
                <a:t>部门支持，为企业发展创造条件</a:t>
              </a:r>
              <a:endParaRPr lang="en-US" altLang="zh-CN" sz="2400" b="1" dirty="0">
                <a:solidFill>
                  <a:schemeClr val="bg1"/>
                </a:solidFill>
              </a:endParaRPr>
            </a:p>
          </p:txBody>
        </p:sp>
      </p:grpSp>
      <p:grpSp>
        <p:nvGrpSpPr>
          <p:cNvPr id="19" name="组合 18"/>
          <p:cNvGrpSpPr/>
          <p:nvPr/>
        </p:nvGrpSpPr>
        <p:grpSpPr>
          <a:xfrm>
            <a:off x="4665837" y="2643374"/>
            <a:ext cx="7066951" cy="3745694"/>
            <a:chOff x="4816632" y="2643374"/>
            <a:chExt cx="7066951" cy="3745694"/>
          </a:xfrm>
        </p:grpSpPr>
        <p:grpSp>
          <p:nvGrpSpPr>
            <p:cNvPr id="15" name="组合 14"/>
            <p:cNvGrpSpPr/>
            <p:nvPr/>
          </p:nvGrpSpPr>
          <p:grpSpPr>
            <a:xfrm>
              <a:off x="9014419" y="5698553"/>
              <a:ext cx="1433549" cy="690515"/>
              <a:chOff x="9721215" y="6050915"/>
              <a:chExt cx="1525270" cy="734695"/>
            </a:xfrm>
          </p:grpSpPr>
          <p:grpSp>
            <p:nvGrpSpPr>
              <p:cNvPr id="42" name="组合 41"/>
              <p:cNvGrpSpPr/>
              <p:nvPr/>
            </p:nvGrpSpPr>
            <p:grpSpPr>
              <a:xfrm>
                <a:off x="9721215" y="6050915"/>
                <a:ext cx="1525270" cy="734695"/>
                <a:chOff x="7658017" y="4917004"/>
                <a:chExt cx="1472864" cy="777359"/>
              </a:xfrm>
            </p:grpSpPr>
            <p:sp>
              <p:nvSpPr>
                <p:cNvPr id="56" name="任意多边形: 形状 28"/>
                <p:cNvSpPr/>
                <p:nvPr/>
              </p:nvSpPr>
              <p:spPr>
                <a:xfrm>
                  <a:off x="7658017" y="4917931"/>
                  <a:ext cx="1472864" cy="776432"/>
                </a:xfrm>
                <a:custGeom>
                  <a:avLst/>
                  <a:gdLst>
                    <a:gd name="connsiteX0" fmla="*/ 370201 w 740402"/>
                    <a:gd name="connsiteY0" fmla="*/ 0 h 390309"/>
                    <a:gd name="connsiteX1" fmla="*/ 740402 w 740402"/>
                    <a:gd name="connsiteY1" fmla="*/ 171840 h 390309"/>
                    <a:gd name="connsiteX2" fmla="*/ 740352 w 740402"/>
                    <a:gd name="connsiteY2" fmla="*/ 172073 h 390309"/>
                    <a:gd name="connsiteX3" fmla="*/ 740402 w 740402"/>
                    <a:gd name="connsiteY3" fmla="*/ 172306 h 390309"/>
                    <a:gd name="connsiteX4" fmla="*/ 740352 w 740402"/>
                    <a:gd name="connsiteY4" fmla="*/ 172540 h 390309"/>
                    <a:gd name="connsiteX5" fmla="*/ 740402 w 740402"/>
                    <a:gd name="connsiteY5" fmla="*/ 172773 h 390309"/>
                    <a:gd name="connsiteX6" fmla="*/ 740352 w 740402"/>
                    <a:gd name="connsiteY6" fmla="*/ 173006 h 390309"/>
                    <a:gd name="connsiteX7" fmla="*/ 740402 w 740402"/>
                    <a:gd name="connsiteY7" fmla="*/ 173239 h 390309"/>
                    <a:gd name="connsiteX8" fmla="*/ 740352 w 740402"/>
                    <a:gd name="connsiteY8" fmla="*/ 173472 h 390309"/>
                    <a:gd name="connsiteX9" fmla="*/ 740402 w 740402"/>
                    <a:gd name="connsiteY9" fmla="*/ 173705 h 390309"/>
                    <a:gd name="connsiteX10" fmla="*/ 740352 w 740402"/>
                    <a:gd name="connsiteY10" fmla="*/ 173939 h 390309"/>
                    <a:gd name="connsiteX11" fmla="*/ 740402 w 740402"/>
                    <a:gd name="connsiteY11" fmla="*/ 174172 h 390309"/>
                    <a:gd name="connsiteX12" fmla="*/ 740352 w 740402"/>
                    <a:gd name="connsiteY12" fmla="*/ 174405 h 390309"/>
                    <a:gd name="connsiteX13" fmla="*/ 740402 w 740402"/>
                    <a:gd name="connsiteY13" fmla="*/ 174638 h 390309"/>
                    <a:gd name="connsiteX14" fmla="*/ 740352 w 740402"/>
                    <a:gd name="connsiteY14" fmla="*/ 174871 h 390309"/>
                    <a:gd name="connsiteX15" fmla="*/ 740402 w 740402"/>
                    <a:gd name="connsiteY15" fmla="*/ 175104 h 390309"/>
                    <a:gd name="connsiteX16" fmla="*/ 740352 w 740402"/>
                    <a:gd name="connsiteY16" fmla="*/ 175338 h 390309"/>
                    <a:gd name="connsiteX17" fmla="*/ 740402 w 740402"/>
                    <a:gd name="connsiteY17" fmla="*/ 175571 h 390309"/>
                    <a:gd name="connsiteX18" fmla="*/ 740352 w 740402"/>
                    <a:gd name="connsiteY18" fmla="*/ 175804 h 390309"/>
                    <a:gd name="connsiteX19" fmla="*/ 740402 w 740402"/>
                    <a:gd name="connsiteY19" fmla="*/ 176037 h 390309"/>
                    <a:gd name="connsiteX20" fmla="*/ 740352 w 740402"/>
                    <a:gd name="connsiteY20" fmla="*/ 176270 h 390309"/>
                    <a:gd name="connsiteX21" fmla="*/ 740402 w 740402"/>
                    <a:gd name="connsiteY21" fmla="*/ 176503 h 390309"/>
                    <a:gd name="connsiteX22" fmla="*/ 740352 w 740402"/>
                    <a:gd name="connsiteY22" fmla="*/ 176736 h 390309"/>
                    <a:gd name="connsiteX23" fmla="*/ 740402 w 740402"/>
                    <a:gd name="connsiteY23" fmla="*/ 176969 h 390309"/>
                    <a:gd name="connsiteX24" fmla="*/ 740352 w 740402"/>
                    <a:gd name="connsiteY24" fmla="*/ 177203 h 390309"/>
                    <a:gd name="connsiteX25" fmla="*/ 740402 w 740402"/>
                    <a:gd name="connsiteY25" fmla="*/ 177436 h 390309"/>
                    <a:gd name="connsiteX26" fmla="*/ 740352 w 740402"/>
                    <a:gd name="connsiteY26" fmla="*/ 177669 h 390309"/>
                    <a:gd name="connsiteX27" fmla="*/ 740402 w 740402"/>
                    <a:gd name="connsiteY27" fmla="*/ 177902 h 390309"/>
                    <a:gd name="connsiteX28" fmla="*/ 740352 w 740402"/>
                    <a:gd name="connsiteY28" fmla="*/ 178135 h 390309"/>
                    <a:gd name="connsiteX29" fmla="*/ 740402 w 740402"/>
                    <a:gd name="connsiteY29" fmla="*/ 178368 h 390309"/>
                    <a:gd name="connsiteX30" fmla="*/ 740352 w 740402"/>
                    <a:gd name="connsiteY30" fmla="*/ 178602 h 390309"/>
                    <a:gd name="connsiteX31" fmla="*/ 740402 w 740402"/>
                    <a:gd name="connsiteY31" fmla="*/ 178835 h 390309"/>
                    <a:gd name="connsiteX32" fmla="*/ 740352 w 740402"/>
                    <a:gd name="connsiteY32" fmla="*/ 179068 h 390309"/>
                    <a:gd name="connsiteX33" fmla="*/ 740402 w 740402"/>
                    <a:gd name="connsiteY33" fmla="*/ 179301 h 390309"/>
                    <a:gd name="connsiteX34" fmla="*/ 740352 w 740402"/>
                    <a:gd name="connsiteY34" fmla="*/ 179534 h 390309"/>
                    <a:gd name="connsiteX35" fmla="*/ 740402 w 740402"/>
                    <a:gd name="connsiteY35" fmla="*/ 179767 h 390309"/>
                    <a:gd name="connsiteX36" fmla="*/ 740352 w 740402"/>
                    <a:gd name="connsiteY36" fmla="*/ 180000 h 390309"/>
                    <a:gd name="connsiteX37" fmla="*/ 740402 w 740402"/>
                    <a:gd name="connsiteY37" fmla="*/ 180233 h 390309"/>
                    <a:gd name="connsiteX38" fmla="*/ 740352 w 740402"/>
                    <a:gd name="connsiteY38" fmla="*/ 180467 h 390309"/>
                    <a:gd name="connsiteX39" fmla="*/ 740402 w 740402"/>
                    <a:gd name="connsiteY39" fmla="*/ 180700 h 390309"/>
                    <a:gd name="connsiteX40" fmla="*/ 740352 w 740402"/>
                    <a:gd name="connsiteY40" fmla="*/ 180933 h 390309"/>
                    <a:gd name="connsiteX41" fmla="*/ 740402 w 740402"/>
                    <a:gd name="connsiteY41" fmla="*/ 181166 h 390309"/>
                    <a:gd name="connsiteX42" fmla="*/ 740352 w 740402"/>
                    <a:gd name="connsiteY42" fmla="*/ 181399 h 390309"/>
                    <a:gd name="connsiteX43" fmla="*/ 740402 w 740402"/>
                    <a:gd name="connsiteY43" fmla="*/ 181632 h 390309"/>
                    <a:gd name="connsiteX44" fmla="*/ 740352 w 740402"/>
                    <a:gd name="connsiteY44" fmla="*/ 181865 h 390309"/>
                    <a:gd name="connsiteX45" fmla="*/ 740402 w 740402"/>
                    <a:gd name="connsiteY45" fmla="*/ 182098 h 390309"/>
                    <a:gd name="connsiteX46" fmla="*/ 740352 w 740402"/>
                    <a:gd name="connsiteY46" fmla="*/ 182332 h 390309"/>
                    <a:gd name="connsiteX47" fmla="*/ 740402 w 740402"/>
                    <a:gd name="connsiteY47" fmla="*/ 182565 h 390309"/>
                    <a:gd name="connsiteX48" fmla="*/ 740352 w 740402"/>
                    <a:gd name="connsiteY48" fmla="*/ 182798 h 390309"/>
                    <a:gd name="connsiteX49" fmla="*/ 740402 w 740402"/>
                    <a:gd name="connsiteY49" fmla="*/ 183031 h 390309"/>
                    <a:gd name="connsiteX50" fmla="*/ 740352 w 740402"/>
                    <a:gd name="connsiteY50" fmla="*/ 183264 h 390309"/>
                    <a:gd name="connsiteX51" fmla="*/ 740402 w 740402"/>
                    <a:gd name="connsiteY51" fmla="*/ 183497 h 390309"/>
                    <a:gd name="connsiteX52" fmla="*/ 740352 w 740402"/>
                    <a:gd name="connsiteY52" fmla="*/ 183731 h 390309"/>
                    <a:gd name="connsiteX53" fmla="*/ 740402 w 740402"/>
                    <a:gd name="connsiteY53" fmla="*/ 183964 h 390309"/>
                    <a:gd name="connsiteX54" fmla="*/ 740352 w 740402"/>
                    <a:gd name="connsiteY54" fmla="*/ 184197 h 390309"/>
                    <a:gd name="connsiteX55" fmla="*/ 740402 w 740402"/>
                    <a:gd name="connsiteY55" fmla="*/ 184430 h 390309"/>
                    <a:gd name="connsiteX56" fmla="*/ 740352 w 740402"/>
                    <a:gd name="connsiteY56" fmla="*/ 184663 h 390309"/>
                    <a:gd name="connsiteX57" fmla="*/ 740402 w 740402"/>
                    <a:gd name="connsiteY57" fmla="*/ 184896 h 390309"/>
                    <a:gd name="connsiteX58" fmla="*/ 740352 w 740402"/>
                    <a:gd name="connsiteY58" fmla="*/ 185130 h 390309"/>
                    <a:gd name="connsiteX59" fmla="*/ 740402 w 740402"/>
                    <a:gd name="connsiteY59" fmla="*/ 185363 h 390309"/>
                    <a:gd name="connsiteX60" fmla="*/ 740352 w 740402"/>
                    <a:gd name="connsiteY60" fmla="*/ 185596 h 390309"/>
                    <a:gd name="connsiteX61" fmla="*/ 740402 w 740402"/>
                    <a:gd name="connsiteY61" fmla="*/ 185829 h 390309"/>
                    <a:gd name="connsiteX62" fmla="*/ 740352 w 740402"/>
                    <a:gd name="connsiteY62" fmla="*/ 186062 h 390309"/>
                    <a:gd name="connsiteX63" fmla="*/ 740402 w 740402"/>
                    <a:gd name="connsiteY63" fmla="*/ 186295 h 390309"/>
                    <a:gd name="connsiteX64" fmla="*/ 740352 w 740402"/>
                    <a:gd name="connsiteY64" fmla="*/ 186528 h 390309"/>
                    <a:gd name="connsiteX65" fmla="*/ 740402 w 740402"/>
                    <a:gd name="connsiteY65" fmla="*/ 186761 h 390309"/>
                    <a:gd name="connsiteX66" fmla="*/ 740352 w 740402"/>
                    <a:gd name="connsiteY66" fmla="*/ 186995 h 390309"/>
                    <a:gd name="connsiteX67" fmla="*/ 740402 w 740402"/>
                    <a:gd name="connsiteY67" fmla="*/ 187228 h 390309"/>
                    <a:gd name="connsiteX68" fmla="*/ 740352 w 740402"/>
                    <a:gd name="connsiteY68" fmla="*/ 187461 h 390309"/>
                    <a:gd name="connsiteX69" fmla="*/ 740402 w 740402"/>
                    <a:gd name="connsiteY69" fmla="*/ 187694 h 390309"/>
                    <a:gd name="connsiteX70" fmla="*/ 740352 w 740402"/>
                    <a:gd name="connsiteY70" fmla="*/ 187927 h 390309"/>
                    <a:gd name="connsiteX71" fmla="*/ 740402 w 740402"/>
                    <a:gd name="connsiteY71" fmla="*/ 188160 h 390309"/>
                    <a:gd name="connsiteX72" fmla="*/ 740352 w 740402"/>
                    <a:gd name="connsiteY72" fmla="*/ 188394 h 390309"/>
                    <a:gd name="connsiteX73" fmla="*/ 740402 w 740402"/>
                    <a:gd name="connsiteY73" fmla="*/ 188627 h 390309"/>
                    <a:gd name="connsiteX74" fmla="*/ 740352 w 740402"/>
                    <a:gd name="connsiteY74" fmla="*/ 188860 h 390309"/>
                    <a:gd name="connsiteX75" fmla="*/ 740402 w 740402"/>
                    <a:gd name="connsiteY75" fmla="*/ 189093 h 390309"/>
                    <a:gd name="connsiteX76" fmla="*/ 740352 w 740402"/>
                    <a:gd name="connsiteY76" fmla="*/ 189326 h 390309"/>
                    <a:gd name="connsiteX77" fmla="*/ 740402 w 740402"/>
                    <a:gd name="connsiteY77" fmla="*/ 189559 h 390309"/>
                    <a:gd name="connsiteX78" fmla="*/ 740352 w 740402"/>
                    <a:gd name="connsiteY78" fmla="*/ 189793 h 390309"/>
                    <a:gd name="connsiteX79" fmla="*/ 740402 w 740402"/>
                    <a:gd name="connsiteY79" fmla="*/ 190026 h 390309"/>
                    <a:gd name="connsiteX80" fmla="*/ 740352 w 740402"/>
                    <a:gd name="connsiteY80" fmla="*/ 190259 h 390309"/>
                    <a:gd name="connsiteX81" fmla="*/ 740402 w 740402"/>
                    <a:gd name="connsiteY81" fmla="*/ 190492 h 390309"/>
                    <a:gd name="connsiteX82" fmla="*/ 740352 w 740402"/>
                    <a:gd name="connsiteY82" fmla="*/ 190725 h 390309"/>
                    <a:gd name="connsiteX83" fmla="*/ 740402 w 740402"/>
                    <a:gd name="connsiteY83" fmla="*/ 190958 h 390309"/>
                    <a:gd name="connsiteX84" fmla="*/ 740352 w 740402"/>
                    <a:gd name="connsiteY84" fmla="*/ 191191 h 390309"/>
                    <a:gd name="connsiteX85" fmla="*/ 740402 w 740402"/>
                    <a:gd name="connsiteY85" fmla="*/ 191424 h 390309"/>
                    <a:gd name="connsiteX86" fmla="*/ 740352 w 740402"/>
                    <a:gd name="connsiteY86" fmla="*/ 191658 h 390309"/>
                    <a:gd name="connsiteX87" fmla="*/ 740402 w 740402"/>
                    <a:gd name="connsiteY87" fmla="*/ 191891 h 390309"/>
                    <a:gd name="connsiteX88" fmla="*/ 740352 w 740402"/>
                    <a:gd name="connsiteY88" fmla="*/ 192124 h 390309"/>
                    <a:gd name="connsiteX89" fmla="*/ 740402 w 740402"/>
                    <a:gd name="connsiteY89" fmla="*/ 192357 h 390309"/>
                    <a:gd name="connsiteX90" fmla="*/ 740352 w 740402"/>
                    <a:gd name="connsiteY90" fmla="*/ 192590 h 390309"/>
                    <a:gd name="connsiteX91" fmla="*/ 740402 w 740402"/>
                    <a:gd name="connsiteY91" fmla="*/ 192823 h 390309"/>
                    <a:gd name="connsiteX92" fmla="*/ 740352 w 740402"/>
                    <a:gd name="connsiteY92" fmla="*/ 193056 h 390309"/>
                    <a:gd name="connsiteX93" fmla="*/ 740402 w 740402"/>
                    <a:gd name="connsiteY93" fmla="*/ 193289 h 390309"/>
                    <a:gd name="connsiteX94" fmla="*/ 740352 w 740402"/>
                    <a:gd name="connsiteY94" fmla="*/ 193523 h 390309"/>
                    <a:gd name="connsiteX95" fmla="*/ 740402 w 740402"/>
                    <a:gd name="connsiteY95" fmla="*/ 193756 h 390309"/>
                    <a:gd name="connsiteX96" fmla="*/ 740352 w 740402"/>
                    <a:gd name="connsiteY96" fmla="*/ 193989 h 390309"/>
                    <a:gd name="connsiteX97" fmla="*/ 740402 w 740402"/>
                    <a:gd name="connsiteY97" fmla="*/ 194222 h 390309"/>
                    <a:gd name="connsiteX98" fmla="*/ 740352 w 740402"/>
                    <a:gd name="connsiteY98" fmla="*/ 194455 h 390309"/>
                    <a:gd name="connsiteX99" fmla="*/ 740402 w 740402"/>
                    <a:gd name="connsiteY99" fmla="*/ 194688 h 390309"/>
                    <a:gd name="connsiteX100" fmla="*/ 740352 w 740402"/>
                    <a:gd name="connsiteY100" fmla="*/ 194922 h 390309"/>
                    <a:gd name="connsiteX101" fmla="*/ 740402 w 740402"/>
                    <a:gd name="connsiteY101" fmla="*/ 195155 h 390309"/>
                    <a:gd name="connsiteX102" fmla="*/ 740352 w 740402"/>
                    <a:gd name="connsiteY102" fmla="*/ 195388 h 390309"/>
                    <a:gd name="connsiteX103" fmla="*/ 740402 w 740402"/>
                    <a:gd name="connsiteY103" fmla="*/ 195621 h 390309"/>
                    <a:gd name="connsiteX104" fmla="*/ 740352 w 740402"/>
                    <a:gd name="connsiteY104" fmla="*/ 195854 h 390309"/>
                    <a:gd name="connsiteX105" fmla="*/ 740402 w 740402"/>
                    <a:gd name="connsiteY105" fmla="*/ 196087 h 390309"/>
                    <a:gd name="connsiteX106" fmla="*/ 740352 w 740402"/>
                    <a:gd name="connsiteY106" fmla="*/ 196320 h 390309"/>
                    <a:gd name="connsiteX107" fmla="*/ 740402 w 740402"/>
                    <a:gd name="connsiteY107" fmla="*/ 196553 h 390309"/>
                    <a:gd name="connsiteX108" fmla="*/ 740352 w 740402"/>
                    <a:gd name="connsiteY108" fmla="*/ 196787 h 390309"/>
                    <a:gd name="connsiteX109" fmla="*/ 740402 w 740402"/>
                    <a:gd name="connsiteY109" fmla="*/ 197020 h 390309"/>
                    <a:gd name="connsiteX110" fmla="*/ 740352 w 740402"/>
                    <a:gd name="connsiteY110" fmla="*/ 197253 h 390309"/>
                    <a:gd name="connsiteX111" fmla="*/ 740402 w 740402"/>
                    <a:gd name="connsiteY111" fmla="*/ 197486 h 390309"/>
                    <a:gd name="connsiteX112" fmla="*/ 740352 w 740402"/>
                    <a:gd name="connsiteY112" fmla="*/ 197719 h 390309"/>
                    <a:gd name="connsiteX113" fmla="*/ 740402 w 740402"/>
                    <a:gd name="connsiteY113" fmla="*/ 197952 h 390309"/>
                    <a:gd name="connsiteX114" fmla="*/ 740352 w 740402"/>
                    <a:gd name="connsiteY114" fmla="*/ 198186 h 390309"/>
                    <a:gd name="connsiteX115" fmla="*/ 740402 w 740402"/>
                    <a:gd name="connsiteY115" fmla="*/ 198419 h 390309"/>
                    <a:gd name="connsiteX116" fmla="*/ 740352 w 740402"/>
                    <a:gd name="connsiteY116" fmla="*/ 198652 h 390309"/>
                    <a:gd name="connsiteX117" fmla="*/ 740402 w 740402"/>
                    <a:gd name="connsiteY117" fmla="*/ 198885 h 390309"/>
                    <a:gd name="connsiteX118" fmla="*/ 740352 w 740402"/>
                    <a:gd name="connsiteY118" fmla="*/ 199118 h 390309"/>
                    <a:gd name="connsiteX119" fmla="*/ 740402 w 740402"/>
                    <a:gd name="connsiteY119" fmla="*/ 199351 h 390309"/>
                    <a:gd name="connsiteX120" fmla="*/ 740352 w 740402"/>
                    <a:gd name="connsiteY120" fmla="*/ 199584 h 390309"/>
                    <a:gd name="connsiteX121" fmla="*/ 740402 w 740402"/>
                    <a:gd name="connsiteY121" fmla="*/ 199817 h 390309"/>
                    <a:gd name="connsiteX122" fmla="*/ 740352 w 740402"/>
                    <a:gd name="connsiteY122" fmla="*/ 200051 h 390309"/>
                    <a:gd name="connsiteX123" fmla="*/ 740402 w 740402"/>
                    <a:gd name="connsiteY123" fmla="*/ 200284 h 390309"/>
                    <a:gd name="connsiteX124" fmla="*/ 740352 w 740402"/>
                    <a:gd name="connsiteY124" fmla="*/ 200517 h 390309"/>
                    <a:gd name="connsiteX125" fmla="*/ 740402 w 740402"/>
                    <a:gd name="connsiteY125" fmla="*/ 200750 h 390309"/>
                    <a:gd name="connsiteX126" fmla="*/ 740352 w 740402"/>
                    <a:gd name="connsiteY126" fmla="*/ 200983 h 390309"/>
                    <a:gd name="connsiteX127" fmla="*/ 740402 w 740402"/>
                    <a:gd name="connsiteY127" fmla="*/ 201216 h 390309"/>
                    <a:gd name="connsiteX128" fmla="*/ 740352 w 740402"/>
                    <a:gd name="connsiteY128" fmla="*/ 201450 h 390309"/>
                    <a:gd name="connsiteX129" fmla="*/ 740402 w 740402"/>
                    <a:gd name="connsiteY129" fmla="*/ 201683 h 390309"/>
                    <a:gd name="connsiteX130" fmla="*/ 740352 w 740402"/>
                    <a:gd name="connsiteY130" fmla="*/ 201916 h 390309"/>
                    <a:gd name="connsiteX131" fmla="*/ 740402 w 740402"/>
                    <a:gd name="connsiteY131" fmla="*/ 202149 h 390309"/>
                    <a:gd name="connsiteX132" fmla="*/ 740352 w 740402"/>
                    <a:gd name="connsiteY132" fmla="*/ 202382 h 390309"/>
                    <a:gd name="connsiteX133" fmla="*/ 740402 w 740402"/>
                    <a:gd name="connsiteY133" fmla="*/ 202615 h 390309"/>
                    <a:gd name="connsiteX134" fmla="*/ 740352 w 740402"/>
                    <a:gd name="connsiteY134" fmla="*/ 202849 h 390309"/>
                    <a:gd name="connsiteX135" fmla="*/ 740402 w 740402"/>
                    <a:gd name="connsiteY135" fmla="*/ 203082 h 390309"/>
                    <a:gd name="connsiteX136" fmla="*/ 740352 w 740402"/>
                    <a:gd name="connsiteY136" fmla="*/ 203315 h 390309"/>
                    <a:gd name="connsiteX137" fmla="*/ 740402 w 740402"/>
                    <a:gd name="connsiteY137" fmla="*/ 203548 h 390309"/>
                    <a:gd name="connsiteX138" fmla="*/ 740352 w 740402"/>
                    <a:gd name="connsiteY138" fmla="*/ 203781 h 390309"/>
                    <a:gd name="connsiteX139" fmla="*/ 740402 w 740402"/>
                    <a:gd name="connsiteY139" fmla="*/ 204014 h 390309"/>
                    <a:gd name="connsiteX140" fmla="*/ 740352 w 740402"/>
                    <a:gd name="connsiteY140" fmla="*/ 204247 h 390309"/>
                    <a:gd name="connsiteX141" fmla="*/ 740402 w 740402"/>
                    <a:gd name="connsiteY141" fmla="*/ 204480 h 390309"/>
                    <a:gd name="connsiteX142" fmla="*/ 740352 w 740402"/>
                    <a:gd name="connsiteY142" fmla="*/ 204714 h 390309"/>
                    <a:gd name="connsiteX143" fmla="*/ 740402 w 740402"/>
                    <a:gd name="connsiteY143" fmla="*/ 204947 h 390309"/>
                    <a:gd name="connsiteX144" fmla="*/ 740301 w 740402"/>
                    <a:gd name="connsiteY144" fmla="*/ 205180 h 390309"/>
                    <a:gd name="connsiteX145" fmla="*/ 740402 w 740402"/>
                    <a:gd name="connsiteY145" fmla="*/ 205413 h 390309"/>
                    <a:gd name="connsiteX146" fmla="*/ 740301 w 740402"/>
                    <a:gd name="connsiteY146" fmla="*/ 205646 h 390309"/>
                    <a:gd name="connsiteX147" fmla="*/ 740402 w 740402"/>
                    <a:gd name="connsiteY147" fmla="*/ 205879 h 390309"/>
                    <a:gd name="connsiteX148" fmla="*/ 740301 w 740402"/>
                    <a:gd name="connsiteY148" fmla="*/ 206112 h 390309"/>
                    <a:gd name="connsiteX149" fmla="*/ 740402 w 740402"/>
                    <a:gd name="connsiteY149" fmla="*/ 206345 h 390309"/>
                    <a:gd name="connsiteX150" fmla="*/ 740301 w 740402"/>
                    <a:gd name="connsiteY150" fmla="*/ 206579 h 390309"/>
                    <a:gd name="connsiteX151" fmla="*/ 740402 w 740402"/>
                    <a:gd name="connsiteY151" fmla="*/ 206812 h 390309"/>
                    <a:gd name="connsiteX152" fmla="*/ 740301 w 740402"/>
                    <a:gd name="connsiteY152" fmla="*/ 207045 h 390309"/>
                    <a:gd name="connsiteX153" fmla="*/ 740402 w 740402"/>
                    <a:gd name="connsiteY153" fmla="*/ 207278 h 390309"/>
                    <a:gd name="connsiteX154" fmla="*/ 740301 w 740402"/>
                    <a:gd name="connsiteY154" fmla="*/ 207511 h 390309"/>
                    <a:gd name="connsiteX155" fmla="*/ 740402 w 740402"/>
                    <a:gd name="connsiteY155" fmla="*/ 207744 h 390309"/>
                    <a:gd name="connsiteX156" fmla="*/ 740301 w 740402"/>
                    <a:gd name="connsiteY156" fmla="*/ 207978 h 390309"/>
                    <a:gd name="connsiteX157" fmla="*/ 740402 w 740402"/>
                    <a:gd name="connsiteY157" fmla="*/ 208211 h 390309"/>
                    <a:gd name="connsiteX158" fmla="*/ 740301 w 740402"/>
                    <a:gd name="connsiteY158" fmla="*/ 208444 h 390309"/>
                    <a:gd name="connsiteX159" fmla="*/ 740402 w 740402"/>
                    <a:gd name="connsiteY159" fmla="*/ 208677 h 390309"/>
                    <a:gd name="connsiteX160" fmla="*/ 740301 w 740402"/>
                    <a:gd name="connsiteY160" fmla="*/ 208910 h 390309"/>
                    <a:gd name="connsiteX161" fmla="*/ 740402 w 740402"/>
                    <a:gd name="connsiteY161" fmla="*/ 209143 h 390309"/>
                    <a:gd name="connsiteX162" fmla="*/ 740301 w 740402"/>
                    <a:gd name="connsiteY162" fmla="*/ 209376 h 390309"/>
                    <a:gd name="connsiteX163" fmla="*/ 740402 w 740402"/>
                    <a:gd name="connsiteY163" fmla="*/ 209609 h 390309"/>
                    <a:gd name="connsiteX164" fmla="*/ 740301 w 740402"/>
                    <a:gd name="connsiteY164" fmla="*/ 209843 h 390309"/>
                    <a:gd name="connsiteX165" fmla="*/ 740402 w 740402"/>
                    <a:gd name="connsiteY165" fmla="*/ 210076 h 390309"/>
                    <a:gd name="connsiteX166" fmla="*/ 740301 w 740402"/>
                    <a:gd name="connsiteY166" fmla="*/ 210309 h 390309"/>
                    <a:gd name="connsiteX167" fmla="*/ 740402 w 740402"/>
                    <a:gd name="connsiteY167" fmla="*/ 210542 h 390309"/>
                    <a:gd name="connsiteX168" fmla="*/ 740301 w 740402"/>
                    <a:gd name="connsiteY168" fmla="*/ 210775 h 390309"/>
                    <a:gd name="connsiteX169" fmla="*/ 740402 w 740402"/>
                    <a:gd name="connsiteY169" fmla="*/ 211008 h 390309"/>
                    <a:gd name="connsiteX170" fmla="*/ 740301 w 740402"/>
                    <a:gd name="connsiteY170" fmla="*/ 211242 h 390309"/>
                    <a:gd name="connsiteX171" fmla="*/ 740402 w 740402"/>
                    <a:gd name="connsiteY171" fmla="*/ 211475 h 390309"/>
                    <a:gd name="connsiteX172" fmla="*/ 740301 w 740402"/>
                    <a:gd name="connsiteY172" fmla="*/ 211708 h 390309"/>
                    <a:gd name="connsiteX173" fmla="*/ 740402 w 740402"/>
                    <a:gd name="connsiteY173" fmla="*/ 211941 h 390309"/>
                    <a:gd name="connsiteX174" fmla="*/ 740301 w 740402"/>
                    <a:gd name="connsiteY174" fmla="*/ 212174 h 390309"/>
                    <a:gd name="connsiteX175" fmla="*/ 740402 w 740402"/>
                    <a:gd name="connsiteY175" fmla="*/ 212407 h 390309"/>
                    <a:gd name="connsiteX176" fmla="*/ 740301 w 740402"/>
                    <a:gd name="connsiteY176" fmla="*/ 212641 h 390309"/>
                    <a:gd name="connsiteX177" fmla="*/ 740402 w 740402"/>
                    <a:gd name="connsiteY177" fmla="*/ 212874 h 390309"/>
                    <a:gd name="connsiteX178" fmla="*/ 740301 w 740402"/>
                    <a:gd name="connsiteY178" fmla="*/ 213107 h 390309"/>
                    <a:gd name="connsiteX179" fmla="*/ 740402 w 740402"/>
                    <a:gd name="connsiteY179" fmla="*/ 213340 h 390309"/>
                    <a:gd name="connsiteX180" fmla="*/ 740301 w 740402"/>
                    <a:gd name="connsiteY180" fmla="*/ 213573 h 390309"/>
                    <a:gd name="connsiteX181" fmla="*/ 740402 w 740402"/>
                    <a:gd name="connsiteY181" fmla="*/ 213806 h 390309"/>
                    <a:gd name="connsiteX182" fmla="*/ 740301 w 740402"/>
                    <a:gd name="connsiteY182" fmla="*/ 214039 h 390309"/>
                    <a:gd name="connsiteX183" fmla="*/ 740402 w 740402"/>
                    <a:gd name="connsiteY183" fmla="*/ 214272 h 390309"/>
                    <a:gd name="connsiteX184" fmla="*/ 740301 w 740402"/>
                    <a:gd name="connsiteY184" fmla="*/ 214506 h 390309"/>
                    <a:gd name="connsiteX185" fmla="*/ 740402 w 740402"/>
                    <a:gd name="connsiteY185" fmla="*/ 214739 h 390309"/>
                    <a:gd name="connsiteX186" fmla="*/ 740301 w 740402"/>
                    <a:gd name="connsiteY186" fmla="*/ 214972 h 390309"/>
                    <a:gd name="connsiteX187" fmla="*/ 740402 w 740402"/>
                    <a:gd name="connsiteY187" fmla="*/ 215205 h 390309"/>
                    <a:gd name="connsiteX188" fmla="*/ 740301 w 740402"/>
                    <a:gd name="connsiteY188" fmla="*/ 215438 h 390309"/>
                    <a:gd name="connsiteX189" fmla="*/ 740402 w 740402"/>
                    <a:gd name="connsiteY189" fmla="*/ 215671 h 390309"/>
                    <a:gd name="connsiteX190" fmla="*/ 740301 w 740402"/>
                    <a:gd name="connsiteY190" fmla="*/ 215904 h 390309"/>
                    <a:gd name="connsiteX191" fmla="*/ 740402 w 740402"/>
                    <a:gd name="connsiteY191" fmla="*/ 216137 h 390309"/>
                    <a:gd name="connsiteX192" fmla="*/ 740301 w 740402"/>
                    <a:gd name="connsiteY192" fmla="*/ 216371 h 390309"/>
                    <a:gd name="connsiteX193" fmla="*/ 740402 w 740402"/>
                    <a:gd name="connsiteY193" fmla="*/ 216604 h 390309"/>
                    <a:gd name="connsiteX194" fmla="*/ 740301 w 740402"/>
                    <a:gd name="connsiteY194" fmla="*/ 216837 h 390309"/>
                    <a:gd name="connsiteX195" fmla="*/ 740402 w 740402"/>
                    <a:gd name="connsiteY195" fmla="*/ 217070 h 390309"/>
                    <a:gd name="connsiteX196" fmla="*/ 740301 w 740402"/>
                    <a:gd name="connsiteY196" fmla="*/ 217303 h 390309"/>
                    <a:gd name="connsiteX197" fmla="*/ 740402 w 740402"/>
                    <a:gd name="connsiteY197" fmla="*/ 217536 h 390309"/>
                    <a:gd name="connsiteX198" fmla="*/ 740301 w 740402"/>
                    <a:gd name="connsiteY198" fmla="*/ 217770 h 390309"/>
                    <a:gd name="connsiteX199" fmla="*/ 740402 w 740402"/>
                    <a:gd name="connsiteY199" fmla="*/ 218003 h 390309"/>
                    <a:gd name="connsiteX200" fmla="*/ 740301 w 740402"/>
                    <a:gd name="connsiteY200" fmla="*/ 218236 h 390309"/>
                    <a:gd name="connsiteX201" fmla="*/ 740402 w 740402"/>
                    <a:gd name="connsiteY201" fmla="*/ 218469 h 390309"/>
                    <a:gd name="connsiteX202" fmla="*/ 370201 w 740402"/>
                    <a:gd name="connsiteY202" fmla="*/ 390309 h 390309"/>
                    <a:gd name="connsiteX203" fmla="*/ 0 w 740402"/>
                    <a:gd name="connsiteY203" fmla="*/ 218469 h 390309"/>
                    <a:gd name="connsiteX204" fmla="*/ 102 w 740402"/>
                    <a:gd name="connsiteY204" fmla="*/ 218236 h 390309"/>
                    <a:gd name="connsiteX205" fmla="*/ 0 w 740402"/>
                    <a:gd name="connsiteY205" fmla="*/ 218003 h 390309"/>
                    <a:gd name="connsiteX206" fmla="*/ 102 w 740402"/>
                    <a:gd name="connsiteY206" fmla="*/ 217770 h 390309"/>
                    <a:gd name="connsiteX207" fmla="*/ 0 w 740402"/>
                    <a:gd name="connsiteY207" fmla="*/ 217536 h 390309"/>
                    <a:gd name="connsiteX208" fmla="*/ 102 w 740402"/>
                    <a:gd name="connsiteY208" fmla="*/ 217303 h 390309"/>
                    <a:gd name="connsiteX209" fmla="*/ 0 w 740402"/>
                    <a:gd name="connsiteY209" fmla="*/ 217070 h 390309"/>
                    <a:gd name="connsiteX210" fmla="*/ 102 w 740402"/>
                    <a:gd name="connsiteY210" fmla="*/ 216837 h 390309"/>
                    <a:gd name="connsiteX211" fmla="*/ 0 w 740402"/>
                    <a:gd name="connsiteY211" fmla="*/ 216604 h 390309"/>
                    <a:gd name="connsiteX212" fmla="*/ 102 w 740402"/>
                    <a:gd name="connsiteY212" fmla="*/ 216371 h 390309"/>
                    <a:gd name="connsiteX213" fmla="*/ 0 w 740402"/>
                    <a:gd name="connsiteY213" fmla="*/ 216137 h 390309"/>
                    <a:gd name="connsiteX214" fmla="*/ 102 w 740402"/>
                    <a:gd name="connsiteY214" fmla="*/ 215904 h 390309"/>
                    <a:gd name="connsiteX215" fmla="*/ 0 w 740402"/>
                    <a:gd name="connsiteY215" fmla="*/ 215671 h 390309"/>
                    <a:gd name="connsiteX216" fmla="*/ 102 w 740402"/>
                    <a:gd name="connsiteY216" fmla="*/ 215438 h 390309"/>
                    <a:gd name="connsiteX217" fmla="*/ 0 w 740402"/>
                    <a:gd name="connsiteY217" fmla="*/ 215205 h 390309"/>
                    <a:gd name="connsiteX218" fmla="*/ 102 w 740402"/>
                    <a:gd name="connsiteY218" fmla="*/ 214972 h 390309"/>
                    <a:gd name="connsiteX219" fmla="*/ 0 w 740402"/>
                    <a:gd name="connsiteY219" fmla="*/ 214739 h 390309"/>
                    <a:gd name="connsiteX220" fmla="*/ 102 w 740402"/>
                    <a:gd name="connsiteY220" fmla="*/ 214506 h 390309"/>
                    <a:gd name="connsiteX221" fmla="*/ 0 w 740402"/>
                    <a:gd name="connsiteY221" fmla="*/ 214272 h 390309"/>
                    <a:gd name="connsiteX222" fmla="*/ 102 w 740402"/>
                    <a:gd name="connsiteY222" fmla="*/ 214039 h 390309"/>
                    <a:gd name="connsiteX223" fmla="*/ 0 w 740402"/>
                    <a:gd name="connsiteY223" fmla="*/ 213806 h 390309"/>
                    <a:gd name="connsiteX224" fmla="*/ 102 w 740402"/>
                    <a:gd name="connsiteY224" fmla="*/ 213573 h 390309"/>
                    <a:gd name="connsiteX225" fmla="*/ 0 w 740402"/>
                    <a:gd name="connsiteY225" fmla="*/ 213340 h 390309"/>
                    <a:gd name="connsiteX226" fmla="*/ 102 w 740402"/>
                    <a:gd name="connsiteY226" fmla="*/ 213107 h 390309"/>
                    <a:gd name="connsiteX227" fmla="*/ 0 w 740402"/>
                    <a:gd name="connsiteY227" fmla="*/ 212874 h 390309"/>
                    <a:gd name="connsiteX228" fmla="*/ 102 w 740402"/>
                    <a:gd name="connsiteY228" fmla="*/ 212641 h 390309"/>
                    <a:gd name="connsiteX229" fmla="*/ 0 w 740402"/>
                    <a:gd name="connsiteY229" fmla="*/ 212407 h 390309"/>
                    <a:gd name="connsiteX230" fmla="*/ 102 w 740402"/>
                    <a:gd name="connsiteY230" fmla="*/ 212174 h 390309"/>
                    <a:gd name="connsiteX231" fmla="*/ 0 w 740402"/>
                    <a:gd name="connsiteY231" fmla="*/ 211941 h 390309"/>
                    <a:gd name="connsiteX232" fmla="*/ 102 w 740402"/>
                    <a:gd name="connsiteY232" fmla="*/ 211708 h 390309"/>
                    <a:gd name="connsiteX233" fmla="*/ 0 w 740402"/>
                    <a:gd name="connsiteY233" fmla="*/ 211475 h 390309"/>
                    <a:gd name="connsiteX234" fmla="*/ 102 w 740402"/>
                    <a:gd name="connsiteY234" fmla="*/ 211242 h 390309"/>
                    <a:gd name="connsiteX235" fmla="*/ 0 w 740402"/>
                    <a:gd name="connsiteY235" fmla="*/ 211008 h 390309"/>
                    <a:gd name="connsiteX236" fmla="*/ 102 w 740402"/>
                    <a:gd name="connsiteY236" fmla="*/ 210775 h 390309"/>
                    <a:gd name="connsiteX237" fmla="*/ 0 w 740402"/>
                    <a:gd name="connsiteY237" fmla="*/ 210542 h 390309"/>
                    <a:gd name="connsiteX238" fmla="*/ 102 w 740402"/>
                    <a:gd name="connsiteY238" fmla="*/ 210309 h 390309"/>
                    <a:gd name="connsiteX239" fmla="*/ 0 w 740402"/>
                    <a:gd name="connsiteY239" fmla="*/ 210076 h 390309"/>
                    <a:gd name="connsiteX240" fmla="*/ 102 w 740402"/>
                    <a:gd name="connsiteY240" fmla="*/ 209843 h 390309"/>
                    <a:gd name="connsiteX241" fmla="*/ 0 w 740402"/>
                    <a:gd name="connsiteY241" fmla="*/ 209609 h 390309"/>
                    <a:gd name="connsiteX242" fmla="*/ 102 w 740402"/>
                    <a:gd name="connsiteY242" fmla="*/ 209376 h 390309"/>
                    <a:gd name="connsiteX243" fmla="*/ 0 w 740402"/>
                    <a:gd name="connsiteY243" fmla="*/ 209143 h 390309"/>
                    <a:gd name="connsiteX244" fmla="*/ 102 w 740402"/>
                    <a:gd name="connsiteY244" fmla="*/ 208910 h 390309"/>
                    <a:gd name="connsiteX245" fmla="*/ 0 w 740402"/>
                    <a:gd name="connsiteY245" fmla="*/ 208677 h 390309"/>
                    <a:gd name="connsiteX246" fmla="*/ 102 w 740402"/>
                    <a:gd name="connsiteY246" fmla="*/ 208444 h 390309"/>
                    <a:gd name="connsiteX247" fmla="*/ 0 w 740402"/>
                    <a:gd name="connsiteY247" fmla="*/ 208211 h 390309"/>
                    <a:gd name="connsiteX248" fmla="*/ 102 w 740402"/>
                    <a:gd name="connsiteY248" fmla="*/ 207978 h 390309"/>
                    <a:gd name="connsiteX249" fmla="*/ 0 w 740402"/>
                    <a:gd name="connsiteY249" fmla="*/ 207744 h 390309"/>
                    <a:gd name="connsiteX250" fmla="*/ 102 w 740402"/>
                    <a:gd name="connsiteY250" fmla="*/ 207511 h 390309"/>
                    <a:gd name="connsiteX251" fmla="*/ 0 w 740402"/>
                    <a:gd name="connsiteY251" fmla="*/ 207278 h 390309"/>
                    <a:gd name="connsiteX252" fmla="*/ 102 w 740402"/>
                    <a:gd name="connsiteY252" fmla="*/ 207045 h 390309"/>
                    <a:gd name="connsiteX253" fmla="*/ 0 w 740402"/>
                    <a:gd name="connsiteY253" fmla="*/ 206812 h 390309"/>
                    <a:gd name="connsiteX254" fmla="*/ 102 w 740402"/>
                    <a:gd name="connsiteY254" fmla="*/ 206579 h 390309"/>
                    <a:gd name="connsiteX255" fmla="*/ 0 w 740402"/>
                    <a:gd name="connsiteY255" fmla="*/ 206345 h 390309"/>
                    <a:gd name="connsiteX256" fmla="*/ 102 w 740402"/>
                    <a:gd name="connsiteY256" fmla="*/ 206112 h 390309"/>
                    <a:gd name="connsiteX257" fmla="*/ 0 w 740402"/>
                    <a:gd name="connsiteY257" fmla="*/ 205879 h 390309"/>
                    <a:gd name="connsiteX258" fmla="*/ 102 w 740402"/>
                    <a:gd name="connsiteY258" fmla="*/ 205646 h 390309"/>
                    <a:gd name="connsiteX259" fmla="*/ 0 w 740402"/>
                    <a:gd name="connsiteY259" fmla="*/ 205413 h 390309"/>
                    <a:gd name="connsiteX260" fmla="*/ 102 w 740402"/>
                    <a:gd name="connsiteY260" fmla="*/ 205180 h 390309"/>
                    <a:gd name="connsiteX261" fmla="*/ 0 w 740402"/>
                    <a:gd name="connsiteY261" fmla="*/ 204947 h 390309"/>
                    <a:gd name="connsiteX262" fmla="*/ 51 w 740402"/>
                    <a:gd name="connsiteY262" fmla="*/ 204714 h 390309"/>
                    <a:gd name="connsiteX263" fmla="*/ 0 w 740402"/>
                    <a:gd name="connsiteY263" fmla="*/ 204480 h 390309"/>
                    <a:gd name="connsiteX264" fmla="*/ 51 w 740402"/>
                    <a:gd name="connsiteY264" fmla="*/ 204247 h 390309"/>
                    <a:gd name="connsiteX265" fmla="*/ 0 w 740402"/>
                    <a:gd name="connsiteY265" fmla="*/ 204014 h 390309"/>
                    <a:gd name="connsiteX266" fmla="*/ 51 w 740402"/>
                    <a:gd name="connsiteY266" fmla="*/ 203781 h 390309"/>
                    <a:gd name="connsiteX267" fmla="*/ 0 w 740402"/>
                    <a:gd name="connsiteY267" fmla="*/ 203548 h 390309"/>
                    <a:gd name="connsiteX268" fmla="*/ 51 w 740402"/>
                    <a:gd name="connsiteY268" fmla="*/ 203315 h 390309"/>
                    <a:gd name="connsiteX269" fmla="*/ 0 w 740402"/>
                    <a:gd name="connsiteY269" fmla="*/ 203082 h 390309"/>
                    <a:gd name="connsiteX270" fmla="*/ 51 w 740402"/>
                    <a:gd name="connsiteY270" fmla="*/ 202849 h 390309"/>
                    <a:gd name="connsiteX271" fmla="*/ 0 w 740402"/>
                    <a:gd name="connsiteY271" fmla="*/ 202615 h 390309"/>
                    <a:gd name="connsiteX272" fmla="*/ 51 w 740402"/>
                    <a:gd name="connsiteY272" fmla="*/ 202382 h 390309"/>
                    <a:gd name="connsiteX273" fmla="*/ 0 w 740402"/>
                    <a:gd name="connsiteY273" fmla="*/ 202149 h 390309"/>
                    <a:gd name="connsiteX274" fmla="*/ 51 w 740402"/>
                    <a:gd name="connsiteY274" fmla="*/ 201916 h 390309"/>
                    <a:gd name="connsiteX275" fmla="*/ 0 w 740402"/>
                    <a:gd name="connsiteY275" fmla="*/ 201683 h 390309"/>
                    <a:gd name="connsiteX276" fmla="*/ 51 w 740402"/>
                    <a:gd name="connsiteY276" fmla="*/ 201450 h 390309"/>
                    <a:gd name="connsiteX277" fmla="*/ 0 w 740402"/>
                    <a:gd name="connsiteY277" fmla="*/ 201216 h 390309"/>
                    <a:gd name="connsiteX278" fmla="*/ 51 w 740402"/>
                    <a:gd name="connsiteY278" fmla="*/ 200983 h 390309"/>
                    <a:gd name="connsiteX279" fmla="*/ 0 w 740402"/>
                    <a:gd name="connsiteY279" fmla="*/ 200750 h 390309"/>
                    <a:gd name="connsiteX280" fmla="*/ 51 w 740402"/>
                    <a:gd name="connsiteY280" fmla="*/ 200517 h 390309"/>
                    <a:gd name="connsiteX281" fmla="*/ 0 w 740402"/>
                    <a:gd name="connsiteY281" fmla="*/ 200284 h 390309"/>
                    <a:gd name="connsiteX282" fmla="*/ 51 w 740402"/>
                    <a:gd name="connsiteY282" fmla="*/ 200051 h 390309"/>
                    <a:gd name="connsiteX283" fmla="*/ 0 w 740402"/>
                    <a:gd name="connsiteY283" fmla="*/ 199817 h 390309"/>
                    <a:gd name="connsiteX284" fmla="*/ 51 w 740402"/>
                    <a:gd name="connsiteY284" fmla="*/ 199584 h 390309"/>
                    <a:gd name="connsiteX285" fmla="*/ 0 w 740402"/>
                    <a:gd name="connsiteY285" fmla="*/ 199351 h 390309"/>
                    <a:gd name="connsiteX286" fmla="*/ 51 w 740402"/>
                    <a:gd name="connsiteY286" fmla="*/ 199118 h 390309"/>
                    <a:gd name="connsiteX287" fmla="*/ 0 w 740402"/>
                    <a:gd name="connsiteY287" fmla="*/ 198885 h 390309"/>
                    <a:gd name="connsiteX288" fmla="*/ 51 w 740402"/>
                    <a:gd name="connsiteY288" fmla="*/ 198652 h 390309"/>
                    <a:gd name="connsiteX289" fmla="*/ 0 w 740402"/>
                    <a:gd name="connsiteY289" fmla="*/ 198419 h 390309"/>
                    <a:gd name="connsiteX290" fmla="*/ 51 w 740402"/>
                    <a:gd name="connsiteY290" fmla="*/ 198186 h 390309"/>
                    <a:gd name="connsiteX291" fmla="*/ 0 w 740402"/>
                    <a:gd name="connsiteY291" fmla="*/ 197952 h 390309"/>
                    <a:gd name="connsiteX292" fmla="*/ 51 w 740402"/>
                    <a:gd name="connsiteY292" fmla="*/ 197719 h 390309"/>
                    <a:gd name="connsiteX293" fmla="*/ 0 w 740402"/>
                    <a:gd name="connsiteY293" fmla="*/ 197486 h 390309"/>
                    <a:gd name="connsiteX294" fmla="*/ 51 w 740402"/>
                    <a:gd name="connsiteY294" fmla="*/ 197253 h 390309"/>
                    <a:gd name="connsiteX295" fmla="*/ 0 w 740402"/>
                    <a:gd name="connsiteY295" fmla="*/ 197020 h 390309"/>
                    <a:gd name="connsiteX296" fmla="*/ 51 w 740402"/>
                    <a:gd name="connsiteY296" fmla="*/ 196787 h 390309"/>
                    <a:gd name="connsiteX297" fmla="*/ 0 w 740402"/>
                    <a:gd name="connsiteY297" fmla="*/ 196553 h 390309"/>
                    <a:gd name="connsiteX298" fmla="*/ 51 w 740402"/>
                    <a:gd name="connsiteY298" fmla="*/ 196320 h 390309"/>
                    <a:gd name="connsiteX299" fmla="*/ 0 w 740402"/>
                    <a:gd name="connsiteY299" fmla="*/ 196087 h 390309"/>
                    <a:gd name="connsiteX300" fmla="*/ 51 w 740402"/>
                    <a:gd name="connsiteY300" fmla="*/ 195854 h 390309"/>
                    <a:gd name="connsiteX301" fmla="*/ 0 w 740402"/>
                    <a:gd name="connsiteY301" fmla="*/ 195621 h 390309"/>
                    <a:gd name="connsiteX302" fmla="*/ 51 w 740402"/>
                    <a:gd name="connsiteY302" fmla="*/ 195388 h 390309"/>
                    <a:gd name="connsiteX303" fmla="*/ 0 w 740402"/>
                    <a:gd name="connsiteY303" fmla="*/ 195155 h 390309"/>
                    <a:gd name="connsiteX304" fmla="*/ 51 w 740402"/>
                    <a:gd name="connsiteY304" fmla="*/ 194922 h 390309"/>
                    <a:gd name="connsiteX305" fmla="*/ 0 w 740402"/>
                    <a:gd name="connsiteY305" fmla="*/ 194688 h 390309"/>
                    <a:gd name="connsiteX306" fmla="*/ 51 w 740402"/>
                    <a:gd name="connsiteY306" fmla="*/ 194455 h 390309"/>
                    <a:gd name="connsiteX307" fmla="*/ 0 w 740402"/>
                    <a:gd name="connsiteY307" fmla="*/ 194222 h 390309"/>
                    <a:gd name="connsiteX308" fmla="*/ 51 w 740402"/>
                    <a:gd name="connsiteY308" fmla="*/ 193989 h 390309"/>
                    <a:gd name="connsiteX309" fmla="*/ 0 w 740402"/>
                    <a:gd name="connsiteY309" fmla="*/ 193756 h 390309"/>
                    <a:gd name="connsiteX310" fmla="*/ 51 w 740402"/>
                    <a:gd name="connsiteY310" fmla="*/ 193523 h 390309"/>
                    <a:gd name="connsiteX311" fmla="*/ 0 w 740402"/>
                    <a:gd name="connsiteY311" fmla="*/ 193289 h 390309"/>
                    <a:gd name="connsiteX312" fmla="*/ 51 w 740402"/>
                    <a:gd name="connsiteY312" fmla="*/ 193056 h 390309"/>
                    <a:gd name="connsiteX313" fmla="*/ 0 w 740402"/>
                    <a:gd name="connsiteY313" fmla="*/ 192823 h 390309"/>
                    <a:gd name="connsiteX314" fmla="*/ 51 w 740402"/>
                    <a:gd name="connsiteY314" fmla="*/ 192590 h 390309"/>
                    <a:gd name="connsiteX315" fmla="*/ 0 w 740402"/>
                    <a:gd name="connsiteY315" fmla="*/ 192357 h 390309"/>
                    <a:gd name="connsiteX316" fmla="*/ 51 w 740402"/>
                    <a:gd name="connsiteY316" fmla="*/ 192124 h 390309"/>
                    <a:gd name="connsiteX317" fmla="*/ 0 w 740402"/>
                    <a:gd name="connsiteY317" fmla="*/ 191891 h 390309"/>
                    <a:gd name="connsiteX318" fmla="*/ 51 w 740402"/>
                    <a:gd name="connsiteY318" fmla="*/ 191658 h 390309"/>
                    <a:gd name="connsiteX319" fmla="*/ 0 w 740402"/>
                    <a:gd name="connsiteY319" fmla="*/ 191424 h 390309"/>
                    <a:gd name="connsiteX320" fmla="*/ 51 w 740402"/>
                    <a:gd name="connsiteY320" fmla="*/ 191191 h 390309"/>
                    <a:gd name="connsiteX321" fmla="*/ 0 w 740402"/>
                    <a:gd name="connsiteY321" fmla="*/ 190958 h 390309"/>
                    <a:gd name="connsiteX322" fmla="*/ 51 w 740402"/>
                    <a:gd name="connsiteY322" fmla="*/ 190725 h 390309"/>
                    <a:gd name="connsiteX323" fmla="*/ 0 w 740402"/>
                    <a:gd name="connsiteY323" fmla="*/ 190492 h 390309"/>
                    <a:gd name="connsiteX324" fmla="*/ 51 w 740402"/>
                    <a:gd name="connsiteY324" fmla="*/ 190259 h 390309"/>
                    <a:gd name="connsiteX325" fmla="*/ 0 w 740402"/>
                    <a:gd name="connsiteY325" fmla="*/ 190026 h 390309"/>
                    <a:gd name="connsiteX326" fmla="*/ 51 w 740402"/>
                    <a:gd name="connsiteY326" fmla="*/ 189793 h 390309"/>
                    <a:gd name="connsiteX327" fmla="*/ 0 w 740402"/>
                    <a:gd name="connsiteY327" fmla="*/ 189559 h 390309"/>
                    <a:gd name="connsiteX328" fmla="*/ 51 w 740402"/>
                    <a:gd name="connsiteY328" fmla="*/ 189326 h 390309"/>
                    <a:gd name="connsiteX329" fmla="*/ 0 w 740402"/>
                    <a:gd name="connsiteY329" fmla="*/ 189093 h 390309"/>
                    <a:gd name="connsiteX330" fmla="*/ 51 w 740402"/>
                    <a:gd name="connsiteY330" fmla="*/ 188860 h 390309"/>
                    <a:gd name="connsiteX331" fmla="*/ 0 w 740402"/>
                    <a:gd name="connsiteY331" fmla="*/ 188627 h 390309"/>
                    <a:gd name="connsiteX332" fmla="*/ 51 w 740402"/>
                    <a:gd name="connsiteY332" fmla="*/ 188394 h 390309"/>
                    <a:gd name="connsiteX333" fmla="*/ 0 w 740402"/>
                    <a:gd name="connsiteY333" fmla="*/ 188160 h 390309"/>
                    <a:gd name="connsiteX334" fmla="*/ 51 w 740402"/>
                    <a:gd name="connsiteY334" fmla="*/ 187927 h 390309"/>
                    <a:gd name="connsiteX335" fmla="*/ 0 w 740402"/>
                    <a:gd name="connsiteY335" fmla="*/ 187694 h 390309"/>
                    <a:gd name="connsiteX336" fmla="*/ 51 w 740402"/>
                    <a:gd name="connsiteY336" fmla="*/ 187461 h 390309"/>
                    <a:gd name="connsiteX337" fmla="*/ 0 w 740402"/>
                    <a:gd name="connsiteY337" fmla="*/ 187228 h 390309"/>
                    <a:gd name="connsiteX338" fmla="*/ 51 w 740402"/>
                    <a:gd name="connsiteY338" fmla="*/ 186995 h 390309"/>
                    <a:gd name="connsiteX339" fmla="*/ 0 w 740402"/>
                    <a:gd name="connsiteY339" fmla="*/ 186761 h 390309"/>
                    <a:gd name="connsiteX340" fmla="*/ 51 w 740402"/>
                    <a:gd name="connsiteY340" fmla="*/ 186528 h 390309"/>
                    <a:gd name="connsiteX341" fmla="*/ 0 w 740402"/>
                    <a:gd name="connsiteY341" fmla="*/ 186295 h 390309"/>
                    <a:gd name="connsiteX342" fmla="*/ 51 w 740402"/>
                    <a:gd name="connsiteY342" fmla="*/ 186062 h 390309"/>
                    <a:gd name="connsiteX343" fmla="*/ 0 w 740402"/>
                    <a:gd name="connsiteY343" fmla="*/ 185829 h 390309"/>
                    <a:gd name="connsiteX344" fmla="*/ 51 w 740402"/>
                    <a:gd name="connsiteY344" fmla="*/ 185596 h 390309"/>
                    <a:gd name="connsiteX345" fmla="*/ 0 w 740402"/>
                    <a:gd name="connsiteY345" fmla="*/ 185363 h 390309"/>
                    <a:gd name="connsiteX346" fmla="*/ 51 w 740402"/>
                    <a:gd name="connsiteY346" fmla="*/ 185130 h 390309"/>
                    <a:gd name="connsiteX347" fmla="*/ 0 w 740402"/>
                    <a:gd name="connsiteY347" fmla="*/ 184896 h 390309"/>
                    <a:gd name="connsiteX348" fmla="*/ 51 w 740402"/>
                    <a:gd name="connsiteY348" fmla="*/ 184663 h 390309"/>
                    <a:gd name="connsiteX349" fmla="*/ 0 w 740402"/>
                    <a:gd name="connsiteY349" fmla="*/ 184430 h 390309"/>
                    <a:gd name="connsiteX350" fmla="*/ 51 w 740402"/>
                    <a:gd name="connsiteY350" fmla="*/ 184197 h 390309"/>
                    <a:gd name="connsiteX351" fmla="*/ 0 w 740402"/>
                    <a:gd name="connsiteY351" fmla="*/ 183964 h 390309"/>
                    <a:gd name="connsiteX352" fmla="*/ 51 w 740402"/>
                    <a:gd name="connsiteY352" fmla="*/ 183731 h 390309"/>
                    <a:gd name="connsiteX353" fmla="*/ 0 w 740402"/>
                    <a:gd name="connsiteY353" fmla="*/ 183497 h 390309"/>
                    <a:gd name="connsiteX354" fmla="*/ 51 w 740402"/>
                    <a:gd name="connsiteY354" fmla="*/ 183264 h 390309"/>
                    <a:gd name="connsiteX355" fmla="*/ 0 w 740402"/>
                    <a:gd name="connsiteY355" fmla="*/ 183031 h 390309"/>
                    <a:gd name="connsiteX356" fmla="*/ 51 w 740402"/>
                    <a:gd name="connsiteY356" fmla="*/ 182798 h 390309"/>
                    <a:gd name="connsiteX357" fmla="*/ 0 w 740402"/>
                    <a:gd name="connsiteY357" fmla="*/ 182565 h 390309"/>
                    <a:gd name="connsiteX358" fmla="*/ 51 w 740402"/>
                    <a:gd name="connsiteY358" fmla="*/ 182332 h 390309"/>
                    <a:gd name="connsiteX359" fmla="*/ 0 w 740402"/>
                    <a:gd name="connsiteY359" fmla="*/ 182098 h 390309"/>
                    <a:gd name="connsiteX360" fmla="*/ 51 w 740402"/>
                    <a:gd name="connsiteY360" fmla="*/ 181865 h 390309"/>
                    <a:gd name="connsiteX361" fmla="*/ 0 w 740402"/>
                    <a:gd name="connsiteY361" fmla="*/ 181632 h 390309"/>
                    <a:gd name="connsiteX362" fmla="*/ 51 w 740402"/>
                    <a:gd name="connsiteY362" fmla="*/ 181399 h 390309"/>
                    <a:gd name="connsiteX363" fmla="*/ 0 w 740402"/>
                    <a:gd name="connsiteY363" fmla="*/ 181166 h 390309"/>
                    <a:gd name="connsiteX364" fmla="*/ 51 w 740402"/>
                    <a:gd name="connsiteY364" fmla="*/ 180933 h 390309"/>
                    <a:gd name="connsiteX365" fmla="*/ 0 w 740402"/>
                    <a:gd name="connsiteY365" fmla="*/ 180700 h 390309"/>
                    <a:gd name="connsiteX366" fmla="*/ 51 w 740402"/>
                    <a:gd name="connsiteY366" fmla="*/ 180467 h 390309"/>
                    <a:gd name="connsiteX367" fmla="*/ 0 w 740402"/>
                    <a:gd name="connsiteY367" fmla="*/ 180233 h 390309"/>
                    <a:gd name="connsiteX368" fmla="*/ 51 w 740402"/>
                    <a:gd name="connsiteY368" fmla="*/ 180000 h 390309"/>
                    <a:gd name="connsiteX369" fmla="*/ 0 w 740402"/>
                    <a:gd name="connsiteY369" fmla="*/ 179767 h 390309"/>
                    <a:gd name="connsiteX370" fmla="*/ 51 w 740402"/>
                    <a:gd name="connsiteY370" fmla="*/ 179534 h 390309"/>
                    <a:gd name="connsiteX371" fmla="*/ 0 w 740402"/>
                    <a:gd name="connsiteY371" fmla="*/ 179301 h 390309"/>
                    <a:gd name="connsiteX372" fmla="*/ 51 w 740402"/>
                    <a:gd name="connsiteY372" fmla="*/ 179068 h 390309"/>
                    <a:gd name="connsiteX373" fmla="*/ 0 w 740402"/>
                    <a:gd name="connsiteY373" fmla="*/ 178835 h 390309"/>
                    <a:gd name="connsiteX374" fmla="*/ 51 w 740402"/>
                    <a:gd name="connsiteY374" fmla="*/ 178602 h 390309"/>
                    <a:gd name="connsiteX375" fmla="*/ 0 w 740402"/>
                    <a:gd name="connsiteY375" fmla="*/ 178368 h 390309"/>
                    <a:gd name="connsiteX376" fmla="*/ 51 w 740402"/>
                    <a:gd name="connsiteY376" fmla="*/ 178135 h 390309"/>
                    <a:gd name="connsiteX377" fmla="*/ 0 w 740402"/>
                    <a:gd name="connsiteY377" fmla="*/ 177902 h 390309"/>
                    <a:gd name="connsiteX378" fmla="*/ 51 w 740402"/>
                    <a:gd name="connsiteY378" fmla="*/ 177669 h 390309"/>
                    <a:gd name="connsiteX379" fmla="*/ 0 w 740402"/>
                    <a:gd name="connsiteY379" fmla="*/ 177436 h 390309"/>
                    <a:gd name="connsiteX380" fmla="*/ 51 w 740402"/>
                    <a:gd name="connsiteY380" fmla="*/ 177203 h 390309"/>
                    <a:gd name="connsiteX381" fmla="*/ 0 w 740402"/>
                    <a:gd name="connsiteY381" fmla="*/ 176969 h 390309"/>
                    <a:gd name="connsiteX382" fmla="*/ 51 w 740402"/>
                    <a:gd name="connsiteY382" fmla="*/ 176736 h 390309"/>
                    <a:gd name="connsiteX383" fmla="*/ 0 w 740402"/>
                    <a:gd name="connsiteY383" fmla="*/ 176503 h 390309"/>
                    <a:gd name="connsiteX384" fmla="*/ 51 w 740402"/>
                    <a:gd name="connsiteY384" fmla="*/ 176270 h 390309"/>
                    <a:gd name="connsiteX385" fmla="*/ 0 w 740402"/>
                    <a:gd name="connsiteY385" fmla="*/ 176037 h 390309"/>
                    <a:gd name="connsiteX386" fmla="*/ 51 w 740402"/>
                    <a:gd name="connsiteY386" fmla="*/ 175804 h 390309"/>
                    <a:gd name="connsiteX387" fmla="*/ 0 w 740402"/>
                    <a:gd name="connsiteY387" fmla="*/ 175571 h 390309"/>
                    <a:gd name="connsiteX388" fmla="*/ 51 w 740402"/>
                    <a:gd name="connsiteY388" fmla="*/ 175338 h 390309"/>
                    <a:gd name="connsiteX389" fmla="*/ 0 w 740402"/>
                    <a:gd name="connsiteY389" fmla="*/ 175104 h 390309"/>
                    <a:gd name="connsiteX390" fmla="*/ 51 w 740402"/>
                    <a:gd name="connsiteY390" fmla="*/ 174871 h 390309"/>
                    <a:gd name="connsiteX391" fmla="*/ 0 w 740402"/>
                    <a:gd name="connsiteY391" fmla="*/ 174638 h 390309"/>
                    <a:gd name="connsiteX392" fmla="*/ 51 w 740402"/>
                    <a:gd name="connsiteY392" fmla="*/ 174405 h 390309"/>
                    <a:gd name="connsiteX393" fmla="*/ 0 w 740402"/>
                    <a:gd name="connsiteY393" fmla="*/ 174172 h 390309"/>
                    <a:gd name="connsiteX394" fmla="*/ 51 w 740402"/>
                    <a:gd name="connsiteY394" fmla="*/ 173939 h 390309"/>
                    <a:gd name="connsiteX395" fmla="*/ 0 w 740402"/>
                    <a:gd name="connsiteY395" fmla="*/ 173705 h 390309"/>
                    <a:gd name="connsiteX396" fmla="*/ 51 w 740402"/>
                    <a:gd name="connsiteY396" fmla="*/ 173472 h 390309"/>
                    <a:gd name="connsiteX397" fmla="*/ 0 w 740402"/>
                    <a:gd name="connsiteY397" fmla="*/ 173239 h 390309"/>
                    <a:gd name="connsiteX398" fmla="*/ 51 w 740402"/>
                    <a:gd name="connsiteY398" fmla="*/ 173006 h 390309"/>
                    <a:gd name="connsiteX399" fmla="*/ 0 w 740402"/>
                    <a:gd name="connsiteY399" fmla="*/ 172773 h 390309"/>
                    <a:gd name="connsiteX400" fmla="*/ 51 w 740402"/>
                    <a:gd name="connsiteY400" fmla="*/ 172540 h 390309"/>
                    <a:gd name="connsiteX401" fmla="*/ 0 w 740402"/>
                    <a:gd name="connsiteY401" fmla="*/ 172306 h 390309"/>
                    <a:gd name="connsiteX402" fmla="*/ 51 w 740402"/>
                    <a:gd name="connsiteY402" fmla="*/ 172073 h 390309"/>
                    <a:gd name="connsiteX403" fmla="*/ 0 w 740402"/>
                    <a:gd name="connsiteY403" fmla="*/ 171840 h 390309"/>
                    <a:gd name="connsiteX404" fmla="*/ 370201 w 740402"/>
                    <a:gd name="connsiteY404" fmla="*/ 0 h 39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740402" h="390309">
                      <a:moveTo>
                        <a:pt x="370201" y="0"/>
                      </a:moveTo>
                      <a:cubicBezTo>
                        <a:pt x="574657" y="0"/>
                        <a:pt x="740402" y="76935"/>
                        <a:pt x="740402" y="171840"/>
                      </a:cubicBezTo>
                      <a:lnTo>
                        <a:pt x="740352" y="172073"/>
                      </a:lnTo>
                      <a:lnTo>
                        <a:pt x="740402" y="172306"/>
                      </a:lnTo>
                      <a:lnTo>
                        <a:pt x="740352" y="172540"/>
                      </a:lnTo>
                      <a:lnTo>
                        <a:pt x="740402" y="172773"/>
                      </a:lnTo>
                      <a:lnTo>
                        <a:pt x="740352" y="173006"/>
                      </a:lnTo>
                      <a:lnTo>
                        <a:pt x="740402" y="173239"/>
                      </a:lnTo>
                      <a:lnTo>
                        <a:pt x="740352" y="173472"/>
                      </a:lnTo>
                      <a:lnTo>
                        <a:pt x="740402" y="173705"/>
                      </a:lnTo>
                      <a:lnTo>
                        <a:pt x="740352" y="173939"/>
                      </a:lnTo>
                      <a:lnTo>
                        <a:pt x="740402" y="174172"/>
                      </a:lnTo>
                      <a:lnTo>
                        <a:pt x="740352" y="174405"/>
                      </a:lnTo>
                      <a:lnTo>
                        <a:pt x="740402" y="174638"/>
                      </a:lnTo>
                      <a:lnTo>
                        <a:pt x="740352" y="174871"/>
                      </a:lnTo>
                      <a:lnTo>
                        <a:pt x="740402" y="175104"/>
                      </a:lnTo>
                      <a:lnTo>
                        <a:pt x="740352" y="175338"/>
                      </a:lnTo>
                      <a:lnTo>
                        <a:pt x="740402" y="175571"/>
                      </a:lnTo>
                      <a:lnTo>
                        <a:pt x="740352" y="175804"/>
                      </a:lnTo>
                      <a:lnTo>
                        <a:pt x="740402" y="176037"/>
                      </a:lnTo>
                      <a:lnTo>
                        <a:pt x="740352" y="176270"/>
                      </a:lnTo>
                      <a:lnTo>
                        <a:pt x="740402" y="176503"/>
                      </a:lnTo>
                      <a:lnTo>
                        <a:pt x="740352" y="176736"/>
                      </a:lnTo>
                      <a:lnTo>
                        <a:pt x="740402" y="176969"/>
                      </a:lnTo>
                      <a:lnTo>
                        <a:pt x="740352" y="177203"/>
                      </a:lnTo>
                      <a:lnTo>
                        <a:pt x="740402" y="177436"/>
                      </a:lnTo>
                      <a:lnTo>
                        <a:pt x="740352" y="177669"/>
                      </a:lnTo>
                      <a:lnTo>
                        <a:pt x="740402" y="177902"/>
                      </a:lnTo>
                      <a:lnTo>
                        <a:pt x="740352" y="178135"/>
                      </a:lnTo>
                      <a:lnTo>
                        <a:pt x="740402" y="178368"/>
                      </a:lnTo>
                      <a:lnTo>
                        <a:pt x="740352" y="178602"/>
                      </a:lnTo>
                      <a:lnTo>
                        <a:pt x="740402" y="178835"/>
                      </a:lnTo>
                      <a:lnTo>
                        <a:pt x="740352" y="179068"/>
                      </a:lnTo>
                      <a:lnTo>
                        <a:pt x="740402" y="179301"/>
                      </a:lnTo>
                      <a:lnTo>
                        <a:pt x="740352" y="179534"/>
                      </a:lnTo>
                      <a:lnTo>
                        <a:pt x="740402" y="179767"/>
                      </a:lnTo>
                      <a:lnTo>
                        <a:pt x="740352" y="180000"/>
                      </a:lnTo>
                      <a:lnTo>
                        <a:pt x="740402" y="180233"/>
                      </a:lnTo>
                      <a:lnTo>
                        <a:pt x="740352" y="180467"/>
                      </a:lnTo>
                      <a:lnTo>
                        <a:pt x="740402" y="180700"/>
                      </a:lnTo>
                      <a:lnTo>
                        <a:pt x="740352" y="180933"/>
                      </a:lnTo>
                      <a:lnTo>
                        <a:pt x="740402" y="181166"/>
                      </a:lnTo>
                      <a:lnTo>
                        <a:pt x="740352" y="181399"/>
                      </a:lnTo>
                      <a:lnTo>
                        <a:pt x="740402" y="181632"/>
                      </a:lnTo>
                      <a:lnTo>
                        <a:pt x="740352" y="181865"/>
                      </a:lnTo>
                      <a:lnTo>
                        <a:pt x="740402" y="182098"/>
                      </a:lnTo>
                      <a:lnTo>
                        <a:pt x="740352" y="182332"/>
                      </a:lnTo>
                      <a:lnTo>
                        <a:pt x="740402" y="182565"/>
                      </a:lnTo>
                      <a:lnTo>
                        <a:pt x="740352" y="182798"/>
                      </a:lnTo>
                      <a:lnTo>
                        <a:pt x="740402" y="183031"/>
                      </a:lnTo>
                      <a:lnTo>
                        <a:pt x="740352" y="183264"/>
                      </a:lnTo>
                      <a:lnTo>
                        <a:pt x="740402" y="183497"/>
                      </a:lnTo>
                      <a:lnTo>
                        <a:pt x="740352" y="183731"/>
                      </a:lnTo>
                      <a:lnTo>
                        <a:pt x="740402" y="183964"/>
                      </a:lnTo>
                      <a:lnTo>
                        <a:pt x="740352" y="184197"/>
                      </a:lnTo>
                      <a:lnTo>
                        <a:pt x="740402" y="184430"/>
                      </a:lnTo>
                      <a:lnTo>
                        <a:pt x="740352" y="184663"/>
                      </a:lnTo>
                      <a:lnTo>
                        <a:pt x="740402" y="184896"/>
                      </a:lnTo>
                      <a:lnTo>
                        <a:pt x="740352" y="185130"/>
                      </a:lnTo>
                      <a:lnTo>
                        <a:pt x="740402" y="185363"/>
                      </a:lnTo>
                      <a:lnTo>
                        <a:pt x="740352" y="185596"/>
                      </a:lnTo>
                      <a:lnTo>
                        <a:pt x="740402" y="185829"/>
                      </a:lnTo>
                      <a:lnTo>
                        <a:pt x="740352" y="186062"/>
                      </a:lnTo>
                      <a:lnTo>
                        <a:pt x="740402" y="186295"/>
                      </a:lnTo>
                      <a:lnTo>
                        <a:pt x="740352" y="186528"/>
                      </a:lnTo>
                      <a:lnTo>
                        <a:pt x="740402" y="186761"/>
                      </a:lnTo>
                      <a:lnTo>
                        <a:pt x="740352" y="186995"/>
                      </a:lnTo>
                      <a:lnTo>
                        <a:pt x="740402" y="187228"/>
                      </a:lnTo>
                      <a:lnTo>
                        <a:pt x="740352" y="187461"/>
                      </a:lnTo>
                      <a:lnTo>
                        <a:pt x="740402" y="187694"/>
                      </a:lnTo>
                      <a:lnTo>
                        <a:pt x="740352" y="187927"/>
                      </a:lnTo>
                      <a:lnTo>
                        <a:pt x="740402" y="188160"/>
                      </a:lnTo>
                      <a:lnTo>
                        <a:pt x="740352" y="188394"/>
                      </a:lnTo>
                      <a:lnTo>
                        <a:pt x="740402" y="188627"/>
                      </a:lnTo>
                      <a:lnTo>
                        <a:pt x="740352" y="188860"/>
                      </a:lnTo>
                      <a:lnTo>
                        <a:pt x="740402" y="189093"/>
                      </a:lnTo>
                      <a:lnTo>
                        <a:pt x="740352" y="189326"/>
                      </a:lnTo>
                      <a:lnTo>
                        <a:pt x="740402" y="189559"/>
                      </a:lnTo>
                      <a:lnTo>
                        <a:pt x="740352" y="189793"/>
                      </a:lnTo>
                      <a:lnTo>
                        <a:pt x="740402" y="190026"/>
                      </a:lnTo>
                      <a:lnTo>
                        <a:pt x="740352" y="190259"/>
                      </a:lnTo>
                      <a:lnTo>
                        <a:pt x="740402" y="190492"/>
                      </a:lnTo>
                      <a:lnTo>
                        <a:pt x="740352" y="190725"/>
                      </a:lnTo>
                      <a:lnTo>
                        <a:pt x="740402" y="190958"/>
                      </a:lnTo>
                      <a:lnTo>
                        <a:pt x="740352" y="191191"/>
                      </a:lnTo>
                      <a:lnTo>
                        <a:pt x="740402" y="191424"/>
                      </a:lnTo>
                      <a:lnTo>
                        <a:pt x="740352" y="191658"/>
                      </a:lnTo>
                      <a:lnTo>
                        <a:pt x="740402" y="191891"/>
                      </a:lnTo>
                      <a:lnTo>
                        <a:pt x="740352" y="192124"/>
                      </a:lnTo>
                      <a:lnTo>
                        <a:pt x="740402" y="192357"/>
                      </a:lnTo>
                      <a:lnTo>
                        <a:pt x="740352" y="192590"/>
                      </a:lnTo>
                      <a:lnTo>
                        <a:pt x="740402" y="192823"/>
                      </a:lnTo>
                      <a:lnTo>
                        <a:pt x="740352" y="193056"/>
                      </a:lnTo>
                      <a:lnTo>
                        <a:pt x="740402" y="193289"/>
                      </a:lnTo>
                      <a:lnTo>
                        <a:pt x="740352" y="193523"/>
                      </a:lnTo>
                      <a:lnTo>
                        <a:pt x="740402" y="193756"/>
                      </a:lnTo>
                      <a:lnTo>
                        <a:pt x="740352" y="193989"/>
                      </a:lnTo>
                      <a:lnTo>
                        <a:pt x="740402" y="194222"/>
                      </a:lnTo>
                      <a:lnTo>
                        <a:pt x="740352" y="194455"/>
                      </a:lnTo>
                      <a:lnTo>
                        <a:pt x="740402" y="194688"/>
                      </a:lnTo>
                      <a:lnTo>
                        <a:pt x="740352" y="194922"/>
                      </a:lnTo>
                      <a:lnTo>
                        <a:pt x="740402" y="195155"/>
                      </a:lnTo>
                      <a:lnTo>
                        <a:pt x="740352" y="195388"/>
                      </a:lnTo>
                      <a:lnTo>
                        <a:pt x="740402" y="195621"/>
                      </a:lnTo>
                      <a:lnTo>
                        <a:pt x="740352" y="195854"/>
                      </a:lnTo>
                      <a:lnTo>
                        <a:pt x="740402" y="196087"/>
                      </a:lnTo>
                      <a:lnTo>
                        <a:pt x="740352" y="196320"/>
                      </a:lnTo>
                      <a:lnTo>
                        <a:pt x="740402" y="196553"/>
                      </a:lnTo>
                      <a:lnTo>
                        <a:pt x="740352" y="196787"/>
                      </a:lnTo>
                      <a:lnTo>
                        <a:pt x="740402" y="197020"/>
                      </a:lnTo>
                      <a:lnTo>
                        <a:pt x="740352" y="197253"/>
                      </a:lnTo>
                      <a:lnTo>
                        <a:pt x="740402" y="197486"/>
                      </a:lnTo>
                      <a:lnTo>
                        <a:pt x="740352" y="197719"/>
                      </a:lnTo>
                      <a:lnTo>
                        <a:pt x="740402" y="197952"/>
                      </a:lnTo>
                      <a:lnTo>
                        <a:pt x="740352" y="198186"/>
                      </a:lnTo>
                      <a:lnTo>
                        <a:pt x="740402" y="198419"/>
                      </a:lnTo>
                      <a:lnTo>
                        <a:pt x="740352" y="198652"/>
                      </a:lnTo>
                      <a:lnTo>
                        <a:pt x="740402" y="198885"/>
                      </a:lnTo>
                      <a:lnTo>
                        <a:pt x="740352" y="199118"/>
                      </a:lnTo>
                      <a:lnTo>
                        <a:pt x="740402" y="199351"/>
                      </a:lnTo>
                      <a:lnTo>
                        <a:pt x="740352" y="199584"/>
                      </a:lnTo>
                      <a:lnTo>
                        <a:pt x="740402" y="199817"/>
                      </a:lnTo>
                      <a:lnTo>
                        <a:pt x="740352" y="200051"/>
                      </a:lnTo>
                      <a:lnTo>
                        <a:pt x="740402" y="200284"/>
                      </a:lnTo>
                      <a:lnTo>
                        <a:pt x="740352" y="200517"/>
                      </a:lnTo>
                      <a:lnTo>
                        <a:pt x="740402" y="200750"/>
                      </a:lnTo>
                      <a:lnTo>
                        <a:pt x="740352" y="200983"/>
                      </a:lnTo>
                      <a:lnTo>
                        <a:pt x="740402" y="201216"/>
                      </a:lnTo>
                      <a:lnTo>
                        <a:pt x="740352" y="201450"/>
                      </a:lnTo>
                      <a:lnTo>
                        <a:pt x="740402" y="201683"/>
                      </a:lnTo>
                      <a:lnTo>
                        <a:pt x="740352" y="201916"/>
                      </a:lnTo>
                      <a:lnTo>
                        <a:pt x="740402" y="202149"/>
                      </a:lnTo>
                      <a:lnTo>
                        <a:pt x="740352" y="202382"/>
                      </a:lnTo>
                      <a:lnTo>
                        <a:pt x="740402" y="202615"/>
                      </a:lnTo>
                      <a:lnTo>
                        <a:pt x="740352" y="202849"/>
                      </a:lnTo>
                      <a:lnTo>
                        <a:pt x="740402" y="203082"/>
                      </a:lnTo>
                      <a:lnTo>
                        <a:pt x="740352" y="203315"/>
                      </a:lnTo>
                      <a:lnTo>
                        <a:pt x="740402" y="203548"/>
                      </a:lnTo>
                      <a:lnTo>
                        <a:pt x="740352" y="203781"/>
                      </a:lnTo>
                      <a:lnTo>
                        <a:pt x="740402" y="204014"/>
                      </a:lnTo>
                      <a:lnTo>
                        <a:pt x="740352" y="204247"/>
                      </a:lnTo>
                      <a:lnTo>
                        <a:pt x="740402" y="204480"/>
                      </a:lnTo>
                      <a:lnTo>
                        <a:pt x="740352" y="204714"/>
                      </a:lnTo>
                      <a:lnTo>
                        <a:pt x="740402" y="204947"/>
                      </a:lnTo>
                      <a:lnTo>
                        <a:pt x="740301" y="205180"/>
                      </a:lnTo>
                      <a:lnTo>
                        <a:pt x="740402" y="205413"/>
                      </a:lnTo>
                      <a:lnTo>
                        <a:pt x="740301" y="205646"/>
                      </a:lnTo>
                      <a:lnTo>
                        <a:pt x="740402" y="205879"/>
                      </a:lnTo>
                      <a:lnTo>
                        <a:pt x="740301" y="206112"/>
                      </a:lnTo>
                      <a:lnTo>
                        <a:pt x="740402" y="206345"/>
                      </a:lnTo>
                      <a:lnTo>
                        <a:pt x="740301" y="206579"/>
                      </a:lnTo>
                      <a:lnTo>
                        <a:pt x="740402" y="206812"/>
                      </a:lnTo>
                      <a:lnTo>
                        <a:pt x="740301" y="207045"/>
                      </a:lnTo>
                      <a:lnTo>
                        <a:pt x="740402" y="207278"/>
                      </a:lnTo>
                      <a:lnTo>
                        <a:pt x="740301" y="207511"/>
                      </a:lnTo>
                      <a:lnTo>
                        <a:pt x="740402" y="207744"/>
                      </a:lnTo>
                      <a:lnTo>
                        <a:pt x="740301" y="207978"/>
                      </a:lnTo>
                      <a:lnTo>
                        <a:pt x="740402" y="208211"/>
                      </a:lnTo>
                      <a:lnTo>
                        <a:pt x="740301" y="208444"/>
                      </a:lnTo>
                      <a:lnTo>
                        <a:pt x="740402" y="208677"/>
                      </a:lnTo>
                      <a:lnTo>
                        <a:pt x="740301" y="208910"/>
                      </a:lnTo>
                      <a:lnTo>
                        <a:pt x="740402" y="209143"/>
                      </a:lnTo>
                      <a:lnTo>
                        <a:pt x="740301" y="209376"/>
                      </a:lnTo>
                      <a:lnTo>
                        <a:pt x="740402" y="209609"/>
                      </a:lnTo>
                      <a:lnTo>
                        <a:pt x="740301" y="209843"/>
                      </a:lnTo>
                      <a:lnTo>
                        <a:pt x="740402" y="210076"/>
                      </a:lnTo>
                      <a:lnTo>
                        <a:pt x="740301" y="210309"/>
                      </a:lnTo>
                      <a:lnTo>
                        <a:pt x="740402" y="210542"/>
                      </a:lnTo>
                      <a:lnTo>
                        <a:pt x="740301" y="210775"/>
                      </a:lnTo>
                      <a:lnTo>
                        <a:pt x="740402" y="211008"/>
                      </a:lnTo>
                      <a:lnTo>
                        <a:pt x="740301" y="211242"/>
                      </a:lnTo>
                      <a:lnTo>
                        <a:pt x="740402" y="211475"/>
                      </a:lnTo>
                      <a:lnTo>
                        <a:pt x="740301" y="211708"/>
                      </a:lnTo>
                      <a:lnTo>
                        <a:pt x="740402" y="211941"/>
                      </a:lnTo>
                      <a:lnTo>
                        <a:pt x="740301" y="212174"/>
                      </a:lnTo>
                      <a:lnTo>
                        <a:pt x="740402" y="212407"/>
                      </a:lnTo>
                      <a:lnTo>
                        <a:pt x="740301" y="212641"/>
                      </a:lnTo>
                      <a:lnTo>
                        <a:pt x="740402" y="212874"/>
                      </a:lnTo>
                      <a:lnTo>
                        <a:pt x="740301" y="213107"/>
                      </a:lnTo>
                      <a:lnTo>
                        <a:pt x="740402" y="213340"/>
                      </a:lnTo>
                      <a:lnTo>
                        <a:pt x="740301" y="213573"/>
                      </a:lnTo>
                      <a:lnTo>
                        <a:pt x="740402" y="213806"/>
                      </a:lnTo>
                      <a:lnTo>
                        <a:pt x="740301" y="214039"/>
                      </a:lnTo>
                      <a:lnTo>
                        <a:pt x="740402" y="214272"/>
                      </a:lnTo>
                      <a:lnTo>
                        <a:pt x="740301" y="214506"/>
                      </a:lnTo>
                      <a:lnTo>
                        <a:pt x="740402" y="214739"/>
                      </a:lnTo>
                      <a:lnTo>
                        <a:pt x="740301" y="214972"/>
                      </a:lnTo>
                      <a:lnTo>
                        <a:pt x="740402" y="215205"/>
                      </a:lnTo>
                      <a:lnTo>
                        <a:pt x="740301" y="215438"/>
                      </a:lnTo>
                      <a:lnTo>
                        <a:pt x="740402" y="215671"/>
                      </a:lnTo>
                      <a:lnTo>
                        <a:pt x="740301" y="215904"/>
                      </a:lnTo>
                      <a:lnTo>
                        <a:pt x="740402" y="216137"/>
                      </a:lnTo>
                      <a:lnTo>
                        <a:pt x="740301" y="216371"/>
                      </a:lnTo>
                      <a:lnTo>
                        <a:pt x="740402" y="216604"/>
                      </a:lnTo>
                      <a:lnTo>
                        <a:pt x="740301" y="216837"/>
                      </a:lnTo>
                      <a:lnTo>
                        <a:pt x="740402" y="217070"/>
                      </a:lnTo>
                      <a:lnTo>
                        <a:pt x="740301" y="217303"/>
                      </a:lnTo>
                      <a:lnTo>
                        <a:pt x="740402" y="217536"/>
                      </a:lnTo>
                      <a:lnTo>
                        <a:pt x="740301" y="217770"/>
                      </a:lnTo>
                      <a:lnTo>
                        <a:pt x="740402" y="218003"/>
                      </a:lnTo>
                      <a:lnTo>
                        <a:pt x="740301" y="218236"/>
                      </a:lnTo>
                      <a:lnTo>
                        <a:pt x="740402" y="218469"/>
                      </a:lnTo>
                      <a:cubicBezTo>
                        <a:pt x="740402" y="313374"/>
                        <a:pt x="574657" y="390309"/>
                        <a:pt x="370201" y="390309"/>
                      </a:cubicBezTo>
                      <a:cubicBezTo>
                        <a:pt x="165745" y="390309"/>
                        <a:pt x="0" y="313374"/>
                        <a:pt x="0" y="218469"/>
                      </a:cubicBezTo>
                      <a:lnTo>
                        <a:pt x="102" y="218236"/>
                      </a:lnTo>
                      <a:lnTo>
                        <a:pt x="0" y="218003"/>
                      </a:lnTo>
                      <a:lnTo>
                        <a:pt x="102" y="217770"/>
                      </a:lnTo>
                      <a:lnTo>
                        <a:pt x="0" y="217536"/>
                      </a:lnTo>
                      <a:lnTo>
                        <a:pt x="102" y="217303"/>
                      </a:lnTo>
                      <a:lnTo>
                        <a:pt x="0" y="217070"/>
                      </a:lnTo>
                      <a:lnTo>
                        <a:pt x="102" y="216837"/>
                      </a:lnTo>
                      <a:lnTo>
                        <a:pt x="0" y="216604"/>
                      </a:lnTo>
                      <a:lnTo>
                        <a:pt x="102" y="216371"/>
                      </a:lnTo>
                      <a:lnTo>
                        <a:pt x="0" y="216137"/>
                      </a:lnTo>
                      <a:lnTo>
                        <a:pt x="102" y="215904"/>
                      </a:lnTo>
                      <a:lnTo>
                        <a:pt x="0" y="215671"/>
                      </a:lnTo>
                      <a:lnTo>
                        <a:pt x="102" y="215438"/>
                      </a:lnTo>
                      <a:lnTo>
                        <a:pt x="0" y="215205"/>
                      </a:lnTo>
                      <a:lnTo>
                        <a:pt x="102" y="214972"/>
                      </a:lnTo>
                      <a:lnTo>
                        <a:pt x="0" y="214739"/>
                      </a:lnTo>
                      <a:lnTo>
                        <a:pt x="102" y="214506"/>
                      </a:lnTo>
                      <a:lnTo>
                        <a:pt x="0" y="214272"/>
                      </a:lnTo>
                      <a:lnTo>
                        <a:pt x="102" y="214039"/>
                      </a:lnTo>
                      <a:lnTo>
                        <a:pt x="0" y="213806"/>
                      </a:lnTo>
                      <a:lnTo>
                        <a:pt x="102" y="213573"/>
                      </a:lnTo>
                      <a:lnTo>
                        <a:pt x="0" y="213340"/>
                      </a:lnTo>
                      <a:lnTo>
                        <a:pt x="102" y="213107"/>
                      </a:lnTo>
                      <a:lnTo>
                        <a:pt x="0" y="212874"/>
                      </a:lnTo>
                      <a:lnTo>
                        <a:pt x="102" y="212641"/>
                      </a:lnTo>
                      <a:lnTo>
                        <a:pt x="0" y="212407"/>
                      </a:lnTo>
                      <a:lnTo>
                        <a:pt x="102" y="212174"/>
                      </a:lnTo>
                      <a:lnTo>
                        <a:pt x="0" y="211941"/>
                      </a:lnTo>
                      <a:lnTo>
                        <a:pt x="102" y="211708"/>
                      </a:lnTo>
                      <a:lnTo>
                        <a:pt x="0" y="211475"/>
                      </a:lnTo>
                      <a:lnTo>
                        <a:pt x="102" y="211242"/>
                      </a:lnTo>
                      <a:lnTo>
                        <a:pt x="0" y="211008"/>
                      </a:lnTo>
                      <a:lnTo>
                        <a:pt x="102" y="210775"/>
                      </a:lnTo>
                      <a:lnTo>
                        <a:pt x="0" y="210542"/>
                      </a:lnTo>
                      <a:lnTo>
                        <a:pt x="102" y="210309"/>
                      </a:lnTo>
                      <a:lnTo>
                        <a:pt x="0" y="210076"/>
                      </a:lnTo>
                      <a:lnTo>
                        <a:pt x="102" y="209843"/>
                      </a:lnTo>
                      <a:lnTo>
                        <a:pt x="0" y="209609"/>
                      </a:lnTo>
                      <a:lnTo>
                        <a:pt x="102" y="209376"/>
                      </a:lnTo>
                      <a:lnTo>
                        <a:pt x="0" y="209143"/>
                      </a:lnTo>
                      <a:lnTo>
                        <a:pt x="102" y="208910"/>
                      </a:lnTo>
                      <a:lnTo>
                        <a:pt x="0" y="208677"/>
                      </a:lnTo>
                      <a:lnTo>
                        <a:pt x="102" y="208444"/>
                      </a:lnTo>
                      <a:lnTo>
                        <a:pt x="0" y="208211"/>
                      </a:lnTo>
                      <a:lnTo>
                        <a:pt x="102" y="207978"/>
                      </a:lnTo>
                      <a:lnTo>
                        <a:pt x="0" y="207744"/>
                      </a:lnTo>
                      <a:lnTo>
                        <a:pt x="102" y="207511"/>
                      </a:lnTo>
                      <a:lnTo>
                        <a:pt x="0" y="207278"/>
                      </a:lnTo>
                      <a:lnTo>
                        <a:pt x="102" y="207045"/>
                      </a:lnTo>
                      <a:lnTo>
                        <a:pt x="0" y="206812"/>
                      </a:lnTo>
                      <a:lnTo>
                        <a:pt x="102" y="206579"/>
                      </a:lnTo>
                      <a:lnTo>
                        <a:pt x="0" y="206345"/>
                      </a:lnTo>
                      <a:lnTo>
                        <a:pt x="102" y="206112"/>
                      </a:lnTo>
                      <a:lnTo>
                        <a:pt x="0" y="205879"/>
                      </a:lnTo>
                      <a:lnTo>
                        <a:pt x="102" y="205646"/>
                      </a:lnTo>
                      <a:lnTo>
                        <a:pt x="0" y="205413"/>
                      </a:lnTo>
                      <a:lnTo>
                        <a:pt x="102" y="205180"/>
                      </a:lnTo>
                      <a:lnTo>
                        <a:pt x="0" y="204947"/>
                      </a:lnTo>
                      <a:lnTo>
                        <a:pt x="51" y="204714"/>
                      </a:lnTo>
                      <a:lnTo>
                        <a:pt x="0" y="204480"/>
                      </a:lnTo>
                      <a:lnTo>
                        <a:pt x="51" y="204247"/>
                      </a:lnTo>
                      <a:lnTo>
                        <a:pt x="0" y="204014"/>
                      </a:lnTo>
                      <a:lnTo>
                        <a:pt x="51" y="203781"/>
                      </a:lnTo>
                      <a:lnTo>
                        <a:pt x="0" y="203548"/>
                      </a:lnTo>
                      <a:lnTo>
                        <a:pt x="51" y="203315"/>
                      </a:lnTo>
                      <a:lnTo>
                        <a:pt x="0" y="203082"/>
                      </a:lnTo>
                      <a:lnTo>
                        <a:pt x="51" y="202849"/>
                      </a:lnTo>
                      <a:lnTo>
                        <a:pt x="0" y="202615"/>
                      </a:lnTo>
                      <a:lnTo>
                        <a:pt x="51" y="202382"/>
                      </a:lnTo>
                      <a:lnTo>
                        <a:pt x="0" y="202149"/>
                      </a:lnTo>
                      <a:lnTo>
                        <a:pt x="51" y="201916"/>
                      </a:lnTo>
                      <a:lnTo>
                        <a:pt x="0" y="201683"/>
                      </a:lnTo>
                      <a:lnTo>
                        <a:pt x="51" y="201450"/>
                      </a:lnTo>
                      <a:lnTo>
                        <a:pt x="0" y="201216"/>
                      </a:lnTo>
                      <a:lnTo>
                        <a:pt x="51" y="200983"/>
                      </a:lnTo>
                      <a:lnTo>
                        <a:pt x="0" y="200750"/>
                      </a:lnTo>
                      <a:lnTo>
                        <a:pt x="51" y="200517"/>
                      </a:lnTo>
                      <a:lnTo>
                        <a:pt x="0" y="200284"/>
                      </a:lnTo>
                      <a:lnTo>
                        <a:pt x="51" y="200051"/>
                      </a:lnTo>
                      <a:lnTo>
                        <a:pt x="0" y="199817"/>
                      </a:lnTo>
                      <a:lnTo>
                        <a:pt x="51" y="199584"/>
                      </a:lnTo>
                      <a:lnTo>
                        <a:pt x="0" y="199351"/>
                      </a:lnTo>
                      <a:lnTo>
                        <a:pt x="51" y="199118"/>
                      </a:lnTo>
                      <a:lnTo>
                        <a:pt x="0" y="198885"/>
                      </a:lnTo>
                      <a:lnTo>
                        <a:pt x="51" y="198652"/>
                      </a:lnTo>
                      <a:lnTo>
                        <a:pt x="0" y="198419"/>
                      </a:lnTo>
                      <a:lnTo>
                        <a:pt x="51" y="198186"/>
                      </a:lnTo>
                      <a:lnTo>
                        <a:pt x="0" y="197952"/>
                      </a:lnTo>
                      <a:lnTo>
                        <a:pt x="51" y="197719"/>
                      </a:lnTo>
                      <a:lnTo>
                        <a:pt x="0" y="197486"/>
                      </a:lnTo>
                      <a:lnTo>
                        <a:pt x="51" y="197253"/>
                      </a:lnTo>
                      <a:lnTo>
                        <a:pt x="0" y="197020"/>
                      </a:lnTo>
                      <a:lnTo>
                        <a:pt x="51" y="196787"/>
                      </a:lnTo>
                      <a:lnTo>
                        <a:pt x="0" y="196553"/>
                      </a:lnTo>
                      <a:lnTo>
                        <a:pt x="51" y="196320"/>
                      </a:lnTo>
                      <a:lnTo>
                        <a:pt x="0" y="196087"/>
                      </a:lnTo>
                      <a:lnTo>
                        <a:pt x="51" y="195854"/>
                      </a:lnTo>
                      <a:lnTo>
                        <a:pt x="0" y="195621"/>
                      </a:lnTo>
                      <a:lnTo>
                        <a:pt x="51" y="195388"/>
                      </a:lnTo>
                      <a:lnTo>
                        <a:pt x="0" y="195155"/>
                      </a:lnTo>
                      <a:lnTo>
                        <a:pt x="51" y="194922"/>
                      </a:lnTo>
                      <a:lnTo>
                        <a:pt x="0" y="194688"/>
                      </a:lnTo>
                      <a:lnTo>
                        <a:pt x="51" y="194455"/>
                      </a:lnTo>
                      <a:lnTo>
                        <a:pt x="0" y="194222"/>
                      </a:lnTo>
                      <a:lnTo>
                        <a:pt x="51" y="193989"/>
                      </a:lnTo>
                      <a:lnTo>
                        <a:pt x="0" y="193756"/>
                      </a:lnTo>
                      <a:lnTo>
                        <a:pt x="51" y="193523"/>
                      </a:lnTo>
                      <a:lnTo>
                        <a:pt x="0" y="193289"/>
                      </a:lnTo>
                      <a:lnTo>
                        <a:pt x="51" y="193056"/>
                      </a:lnTo>
                      <a:lnTo>
                        <a:pt x="0" y="192823"/>
                      </a:lnTo>
                      <a:lnTo>
                        <a:pt x="51" y="192590"/>
                      </a:lnTo>
                      <a:lnTo>
                        <a:pt x="0" y="192357"/>
                      </a:lnTo>
                      <a:lnTo>
                        <a:pt x="51" y="192124"/>
                      </a:lnTo>
                      <a:lnTo>
                        <a:pt x="0" y="191891"/>
                      </a:lnTo>
                      <a:lnTo>
                        <a:pt x="51" y="191658"/>
                      </a:lnTo>
                      <a:lnTo>
                        <a:pt x="0" y="191424"/>
                      </a:lnTo>
                      <a:lnTo>
                        <a:pt x="51" y="191191"/>
                      </a:lnTo>
                      <a:lnTo>
                        <a:pt x="0" y="190958"/>
                      </a:lnTo>
                      <a:lnTo>
                        <a:pt x="51" y="190725"/>
                      </a:lnTo>
                      <a:lnTo>
                        <a:pt x="0" y="190492"/>
                      </a:lnTo>
                      <a:lnTo>
                        <a:pt x="51" y="190259"/>
                      </a:lnTo>
                      <a:lnTo>
                        <a:pt x="0" y="190026"/>
                      </a:lnTo>
                      <a:lnTo>
                        <a:pt x="51" y="189793"/>
                      </a:lnTo>
                      <a:lnTo>
                        <a:pt x="0" y="189559"/>
                      </a:lnTo>
                      <a:lnTo>
                        <a:pt x="51" y="189326"/>
                      </a:lnTo>
                      <a:lnTo>
                        <a:pt x="0" y="189093"/>
                      </a:lnTo>
                      <a:lnTo>
                        <a:pt x="51" y="188860"/>
                      </a:lnTo>
                      <a:lnTo>
                        <a:pt x="0" y="188627"/>
                      </a:lnTo>
                      <a:lnTo>
                        <a:pt x="51" y="188394"/>
                      </a:lnTo>
                      <a:lnTo>
                        <a:pt x="0" y="188160"/>
                      </a:lnTo>
                      <a:lnTo>
                        <a:pt x="51" y="187927"/>
                      </a:lnTo>
                      <a:lnTo>
                        <a:pt x="0" y="187694"/>
                      </a:lnTo>
                      <a:lnTo>
                        <a:pt x="51" y="187461"/>
                      </a:lnTo>
                      <a:lnTo>
                        <a:pt x="0" y="187228"/>
                      </a:lnTo>
                      <a:lnTo>
                        <a:pt x="51" y="186995"/>
                      </a:lnTo>
                      <a:lnTo>
                        <a:pt x="0" y="186761"/>
                      </a:lnTo>
                      <a:lnTo>
                        <a:pt x="51" y="186528"/>
                      </a:lnTo>
                      <a:lnTo>
                        <a:pt x="0" y="186295"/>
                      </a:lnTo>
                      <a:lnTo>
                        <a:pt x="51" y="186062"/>
                      </a:lnTo>
                      <a:lnTo>
                        <a:pt x="0" y="185829"/>
                      </a:lnTo>
                      <a:lnTo>
                        <a:pt x="51" y="185596"/>
                      </a:lnTo>
                      <a:lnTo>
                        <a:pt x="0" y="185363"/>
                      </a:lnTo>
                      <a:lnTo>
                        <a:pt x="51" y="185130"/>
                      </a:lnTo>
                      <a:lnTo>
                        <a:pt x="0" y="184896"/>
                      </a:lnTo>
                      <a:lnTo>
                        <a:pt x="51" y="184663"/>
                      </a:lnTo>
                      <a:lnTo>
                        <a:pt x="0" y="184430"/>
                      </a:lnTo>
                      <a:lnTo>
                        <a:pt x="51" y="184197"/>
                      </a:lnTo>
                      <a:lnTo>
                        <a:pt x="0" y="183964"/>
                      </a:lnTo>
                      <a:lnTo>
                        <a:pt x="51" y="183731"/>
                      </a:lnTo>
                      <a:lnTo>
                        <a:pt x="0" y="183497"/>
                      </a:lnTo>
                      <a:lnTo>
                        <a:pt x="51" y="183264"/>
                      </a:lnTo>
                      <a:lnTo>
                        <a:pt x="0" y="183031"/>
                      </a:lnTo>
                      <a:lnTo>
                        <a:pt x="51" y="182798"/>
                      </a:lnTo>
                      <a:lnTo>
                        <a:pt x="0" y="182565"/>
                      </a:lnTo>
                      <a:lnTo>
                        <a:pt x="51" y="182332"/>
                      </a:lnTo>
                      <a:lnTo>
                        <a:pt x="0" y="182098"/>
                      </a:lnTo>
                      <a:lnTo>
                        <a:pt x="51" y="181865"/>
                      </a:lnTo>
                      <a:lnTo>
                        <a:pt x="0" y="181632"/>
                      </a:lnTo>
                      <a:lnTo>
                        <a:pt x="51" y="181399"/>
                      </a:lnTo>
                      <a:lnTo>
                        <a:pt x="0" y="181166"/>
                      </a:lnTo>
                      <a:lnTo>
                        <a:pt x="51" y="180933"/>
                      </a:lnTo>
                      <a:lnTo>
                        <a:pt x="0" y="180700"/>
                      </a:lnTo>
                      <a:lnTo>
                        <a:pt x="51" y="180467"/>
                      </a:lnTo>
                      <a:lnTo>
                        <a:pt x="0" y="180233"/>
                      </a:lnTo>
                      <a:lnTo>
                        <a:pt x="51" y="180000"/>
                      </a:lnTo>
                      <a:lnTo>
                        <a:pt x="0" y="179767"/>
                      </a:lnTo>
                      <a:lnTo>
                        <a:pt x="51" y="179534"/>
                      </a:lnTo>
                      <a:lnTo>
                        <a:pt x="0" y="179301"/>
                      </a:lnTo>
                      <a:lnTo>
                        <a:pt x="51" y="179068"/>
                      </a:lnTo>
                      <a:lnTo>
                        <a:pt x="0" y="178835"/>
                      </a:lnTo>
                      <a:lnTo>
                        <a:pt x="51" y="178602"/>
                      </a:lnTo>
                      <a:lnTo>
                        <a:pt x="0" y="178368"/>
                      </a:lnTo>
                      <a:lnTo>
                        <a:pt x="51" y="178135"/>
                      </a:lnTo>
                      <a:lnTo>
                        <a:pt x="0" y="177902"/>
                      </a:lnTo>
                      <a:lnTo>
                        <a:pt x="51" y="177669"/>
                      </a:lnTo>
                      <a:lnTo>
                        <a:pt x="0" y="177436"/>
                      </a:lnTo>
                      <a:lnTo>
                        <a:pt x="51" y="177203"/>
                      </a:lnTo>
                      <a:lnTo>
                        <a:pt x="0" y="176969"/>
                      </a:lnTo>
                      <a:lnTo>
                        <a:pt x="51" y="176736"/>
                      </a:lnTo>
                      <a:lnTo>
                        <a:pt x="0" y="176503"/>
                      </a:lnTo>
                      <a:lnTo>
                        <a:pt x="51" y="176270"/>
                      </a:lnTo>
                      <a:lnTo>
                        <a:pt x="0" y="176037"/>
                      </a:lnTo>
                      <a:lnTo>
                        <a:pt x="51" y="175804"/>
                      </a:lnTo>
                      <a:lnTo>
                        <a:pt x="0" y="175571"/>
                      </a:lnTo>
                      <a:lnTo>
                        <a:pt x="51" y="175338"/>
                      </a:lnTo>
                      <a:lnTo>
                        <a:pt x="0" y="175104"/>
                      </a:lnTo>
                      <a:lnTo>
                        <a:pt x="51" y="174871"/>
                      </a:lnTo>
                      <a:lnTo>
                        <a:pt x="0" y="174638"/>
                      </a:lnTo>
                      <a:lnTo>
                        <a:pt x="51" y="174405"/>
                      </a:lnTo>
                      <a:lnTo>
                        <a:pt x="0" y="174172"/>
                      </a:lnTo>
                      <a:lnTo>
                        <a:pt x="51" y="173939"/>
                      </a:lnTo>
                      <a:lnTo>
                        <a:pt x="0" y="173705"/>
                      </a:lnTo>
                      <a:lnTo>
                        <a:pt x="51" y="173472"/>
                      </a:lnTo>
                      <a:lnTo>
                        <a:pt x="0" y="173239"/>
                      </a:lnTo>
                      <a:lnTo>
                        <a:pt x="51" y="173006"/>
                      </a:lnTo>
                      <a:lnTo>
                        <a:pt x="0" y="172773"/>
                      </a:lnTo>
                      <a:lnTo>
                        <a:pt x="51" y="172540"/>
                      </a:lnTo>
                      <a:lnTo>
                        <a:pt x="0" y="172306"/>
                      </a:lnTo>
                      <a:lnTo>
                        <a:pt x="51" y="172073"/>
                      </a:lnTo>
                      <a:lnTo>
                        <a:pt x="0" y="171840"/>
                      </a:lnTo>
                      <a:cubicBezTo>
                        <a:pt x="0" y="76935"/>
                        <a:pt x="165745" y="0"/>
                        <a:pt x="370201" y="0"/>
                      </a:cubicBezTo>
                      <a:close/>
                    </a:path>
                  </a:pathLst>
                </a:custGeom>
                <a:gradFill flip="none" rotWithShape="1">
                  <a:gsLst>
                    <a:gs pos="100000">
                      <a:schemeClr val="bg1">
                        <a:lumMod val="75000"/>
                      </a:schemeClr>
                    </a:gs>
                    <a:gs pos="31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200"/>
                </a:p>
              </p:txBody>
            </p:sp>
            <p:sp>
              <p:nvSpPr>
                <p:cNvPr id="57" name="椭圆 56"/>
                <p:cNvSpPr/>
                <p:nvPr/>
              </p:nvSpPr>
              <p:spPr>
                <a:xfrm>
                  <a:off x="7658017" y="4917004"/>
                  <a:ext cx="1472864" cy="683674"/>
                </a:xfrm>
                <a:prstGeom prst="ellipse">
                  <a:avLst/>
                </a:prstGeom>
                <a:gradFill>
                  <a:gsLst>
                    <a:gs pos="100000">
                      <a:schemeClr val="bg1">
                        <a:lumMod val="85000"/>
                      </a:schemeClr>
                    </a:gs>
                    <a:gs pos="0">
                      <a:schemeClr val="bg1">
                        <a:lumMod val="9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grpSp>
          <p:sp>
            <p:nvSpPr>
              <p:cNvPr id="77" name="文本框 76"/>
              <p:cNvSpPr txBox="1"/>
              <p:nvPr/>
            </p:nvSpPr>
            <p:spPr>
              <a:xfrm>
                <a:off x="10037762" y="6096635"/>
                <a:ext cx="892175" cy="430887"/>
              </a:xfrm>
              <a:prstGeom prst="rect">
                <a:avLst/>
              </a:prstGeom>
              <a:noFill/>
            </p:spPr>
            <p:txBody>
              <a:bodyPr wrap="square" rtlCol="0">
                <a:spAutoFit/>
              </a:bodyPr>
              <a:lstStyle/>
              <a:p>
                <a:pPr algn="ctr"/>
                <a:r>
                  <a:rPr lang="zh-CN" altLang="en-US" sz="2200" b="1" dirty="0">
                    <a:solidFill>
                      <a:srgbClr val="115EC5"/>
                    </a:solidFill>
                    <a:effectLst>
                      <a:reflection blurRad="101600" stA="15000" endPos="58000" dist="12700" dir="5400000" sy="-100000" algn="bl" rotWithShape="0"/>
                    </a:effectLst>
                    <a:latin typeface="+mj-ea"/>
                    <a:ea typeface="+mj-ea"/>
                  </a:rPr>
                  <a:t>国资</a:t>
                </a:r>
              </a:p>
            </p:txBody>
          </p:sp>
        </p:grpSp>
        <p:grpSp>
          <p:nvGrpSpPr>
            <p:cNvPr id="14" name="组合 13"/>
            <p:cNvGrpSpPr/>
            <p:nvPr/>
          </p:nvGrpSpPr>
          <p:grpSpPr>
            <a:xfrm>
              <a:off x="5436111" y="5539628"/>
              <a:ext cx="1433549" cy="690515"/>
              <a:chOff x="5294630" y="6050915"/>
              <a:chExt cx="1525270" cy="734695"/>
            </a:xfrm>
          </p:grpSpPr>
          <p:grpSp>
            <p:nvGrpSpPr>
              <p:cNvPr id="39" name="组合 38"/>
              <p:cNvGrpSpPr/>
              <p:nvPr/>
            </p:nvGrpSpPr>
            <p:grpSpPr>
              <a:xfrm>
                <a:off x="5294630" y="6050915"/>
                <a:ext cx="1525270" cy="734695"/>
                <a:chOff x="3061119" y="4917004"/>
                <a:chExt cx="1472864" cy="777359"/>
              </a:xfrm>
            </p:grpSpPr>
            <p:sp>
              <p:nvSpPr>
                <p:cNvPr id="40" name="任意多边形: 形状 25"/>
                <p:cNvSpPr/>
                <p:nvPr/>
              </p:nvSpPr>
              <p:spPr>
                <a:xfrm>
                  <a:off x="3061119" y="4917931"/>
                  <a:ext cx="1472864" cy="776432"/>
                </a:xfrm>
                <a:custGeom>
                  <a:avLst/>
                  <a:gdLst>
                    <a:gd name="connsiteX0" fmla="*/ 370201 w 740402"/>
                    <a:gd name="connsiteY0" fmla="*/ 0 h 390309"/>
                    <a:gd name="connsiteX1" fmla="*/ 740402 w 740402"/>
                    <a:gd name="connsiteY1" fmla="*/ 171840 h 390309"/>
                    <a:gd name="connsiteX2" fmla="*/ 740352 w 740402"/>
                    <a:gd name="connsiteY2" fmla="*/ 172073 h 390309"/>
                    <a:gd name="connsiteX3" fmla="*/ 740402 w 740402"/>
                    <a:gd name="connsiteY3" fmla="*/ 172306 h 390309"/>
                    <a:gd name="connsiteX4" fmla="*/ 740352 w 740402"/>
                    <a:gd name="connsiteY4" fmla="*/ 172540 h 390309"/>
                    <a:gd name="connsiteX5" fmla="*/ 740402 w 740402"/>
                    <a:gd name="connsiteY5" fmla="*/ 172773 h 390309"/>
                    <a:gd name="connsiteX6" fmla="*/ 740352 w 740402"/>
                    <a:gd name="connsiteY6" fmla="*/ 173006 h 390309"/>
                    <a:gd name="connsiteX7" fmla="*/ 740402 w 740402"/>
                    <a:gd name="connsiteY7" fmla="*/ 173239 h 390309"/>
                    <a:gd name="connsiteX8" fmla="*/ 740352 w 740402"/>
                    <a:gd name="connsiteY8" fmla="*/ 173472 h 390309"/>
                    <a:gd name="connsiteX9" fmla="*/ 740402 w 740402"/>
                    <a:gd name="connsiteY9" fmla="*/ 173705 h 390309"/>
                    <a:gd name="connsiteX10" fmla="*/ 740352 w 740402"/>
                    <a:gd name="connsiteY10" fmla="*/ 173939 h 390309"/>
                    <a:gd name="connsiteX11" fmla="*/ 740402 w 740402"/>
                    <a:gd name="connsiteY11" fmla="*/ 174172 h 390309"/>
                    <a:gd name="connsiteX12" fmla="*/ 740352 w 740402"/>
                    <a:gd name="connsiteY12" fmla="*/ 174405 h 390309"/>
                    <a:gd name="connsiteX13" fmla="*/ 740402 w 740402"/>
                    <a:gd name="connsiteY13" fmla="*/ 174638 h 390309"/>
                    <a:gd name="connsiteX14" fmla="*/ 740352 w 740402"/>
                    <a:gd name="connsiteY14" fmla="*/ 174871 h 390309"/>
                    <a:gd name="connsiteX15" fmla="*/ 740402 w 740402"/>
                    <a:gd name="connsiteY15" fmla="*/ 175104 h 390309"/>
                    <a:gd name="connsiteX16" fmla="*/ 740352 w 740402"/>
                    <a:gd name="connsiteY16" fmla="*/ 175338 h 390309"/>
                    <a:gd name="connsiteX17" fmla="*/ 740402 w 740402"/>
                    <a:gd name="connsiteY17" fmla="*/ 175571 h 390309"/>
                    <a:gd name="connsiteX18" fmla="*/ 740352 w 740402"/>
                    <a:gd name="connsiteY18" fmla="*/ 175804 h 390309"/>
                    <a:gd name="connsiteX19" fmla="*/ 740402 w 740402"/>
                    <a:gd name="connsiteY19" fmla="*/ 176037 h 390309"/>
                    <a:gd name="connsiteX20" fmla="*/ 740352 w 740402"/>
                    <a:gd name="connsiteY20" fmla="*/ 176270 h 390309"/>
                    <a:gd name="connsiteX21" fmla="*/ 740402 w 740402"/>
                    <a:gd name="connsiteY21" fmla="*/ 176503 h 390309"/>
                    <a:gd name="connsiteX22" fmla="*/ 740352 w 740402"/>
                    <a:gd name="connsiteY22" fmla="*/ 176736 h 390309"/>
                    <a:gd name="connsiteX23" fmla="*/ 740402 w 740402"/>
                    <a:gd name="connsiteY23" fmla="*/ 176969 h 390309"/>
                    <a:gd name="connsiteX24" fmla="*/ 740352 w 740402"/>
                    <a:gd name="connsiteY24" fmla="*/ 177203 h 390309"/>
                    <a:gd name="connsiteX25" fmla="*/ 740402 w 740402"/>
                    <a:gd name="connsiteY25" fmla="*/ 177436 h 390309"/>
                    <a:gd name="connsiteX26" fmla="*/ 740352 w 740402"/>
                    <a:gd name="connsiteY26" fmla="*/ 177669 h 390309"/>
                    <a:gd name="connsiteX27" fmla="*/ 740402 w 740402"/>
                    <a:gd name="connsiteY27" fmla="*/ 177902 h 390309"/>
                    <a:gd name="connsiteX28" fmla="*/ 740352 w 740402"/>
                    <a:gd name="connsiteY28" fmla="*/ 178135 h 390309"/>
                    <a:gd name="connsiteX29" fmla="*/ 740402 w 740402"/>
                    <a:gd name="connsiteY29" fmla="*/ 178368 h 390309"/>
                    <a:gd name="connsiteX30" fmla="*/ 740352 w 740402"/>
                    <a:gd name="connsiteY30" fmla="*/ 178602 h 390309"/>
                    <a:gd name="connsiteX31" fmla="*/ 740402 w 740402"/>
                    <a:gd name="connsiteY31" fmla="*/ 178835 h 390309"/>
                    <a:gd name="connsiteX32" fmla="*/ 740352 w 740402"/>
                    <a:gd name="connsiteY32" fmla="*/ 179068 h 390309"/>
                    <a:gd name="connsiteX33" fmla="*/ 740402 w 740402"/>
                    <a:gd name="connsiteY33" fmla="*/ 179301 h 390309"/>
                    <a:gd name="connsiteX34" fmla="*/ 740352 w 740402"/>
                    <a:gd name="connsiteY34" fmla="*/ 179534 h 390309"/>
                    <a:gd name="connsiteX35" fmla="*/ 740402 w 740402"/>
                    <a:gd name="connsiteY35" fmla="*/ 179767 h 390309"/>
                    <a:gd name="connsiteX36" fmla="*/ 740352 w 740402"/>
                    <a:gd name="connsiteY36" fmla="*/ 180000 h 390309"/>
                    <a:gd name="connsiteX37" fmla="*/ 740402 w 740402"/>
                    <a:gd name="connsiteY37" fmla="*/ 180233 h 390309"/>
                    <a:gd name="connsiteX38" fmla="*/ 740352 w 740402"/>
                    <a:gd name="connsiteY38" fmla="*/ 180467 h 390309"/>
                    <a:gd name="connsiteX39" fmla="*/ 740402 w 740402"/>
                    <a:gd name="connsiteY39" fmla="*/ 180700 h 390309"/>
                    <a:gd name="connsiteX40" fmla="*/ 740352 w 740402"/>
                    <a:gd name="connsiteY40" fmla="*/ 180933 h 390309"/>
                    <a:gd name="connsiteX41" fmla="*/ 740402 w 740402"/>
                    <a:gd name="connsiteY41" fmla="*/ 181166 h 390309"/>
                    <a:gd name="connsiteX42" fmla="*/ 740352 w 740402"/>
                    <a:gd name="connsiteY42" fmla="*/ 181399 h 390309"/>
                    <a:gd name="connsiteX43" fmla="*/ 740402 w 740402"/>
                    <a:gd name="connsiteY43" fmla="*/ 181632 h 390309"/>
                    <a:gd name="connsiteX44" fmla="*/ 740352 w 740402"/>
                    <a:gd name="connsiteY44" fmla="*/ 181865 h 390309"/>
                    <a:gd name="connsiteX45" fmla="*/ 740402 w 740402"/>
                    <a:gd name="connsiteY45" fmla="*/ 182098 h 390309"/>
                    <a:gd name="connsiteX46" fmla="*/ 740352 w 740402"/>
                    <a:gd name="connsiteY46" fmla="*/ 182332 h 390309"/>
                    <a:gd name="connsiteX47" fmla="*/ 740402 w 740402"/>
                    <a:gd name="connsiteY47" fmla="*/ 182565 h 390309"/>
                    <a:gd name="connsiteX48" fmla="*/ 740352 w 740402"/>
                    <a:gd name="connsiteY48" fmla="*/ 182798 h 390309"/>
                    <a:gd name="connsiteX49" fmla="*/ 740402 w 740402"/>
                    <a:gd name="connsiteY49" fmla="*/ 183031 h 390309"/>
                    <a:gd name="connsiteX50" fmla="*/ 740352 w 740402"/>
                    <a:gd name="connsiteY50" fmla="*/ 183264 h 390309"/>
                    <a:gd name="connsiteX51" fmla="*/ 740402 w 740402"/>
                    <a:gd name="connsiteY51" fmla="*/ 183497 h 390309"/>
                    <a:gd name="connsiteX52" fmla="*/ 740352 w 740402"/>
                    <a:gd name="connsiteY52" fmla="*/ 183731 h 390309"/>
                    <a:gd name="connsiteX53" fmla="*/ 740402 w 740402"/>
                    <a:gd name="connsiteY53" fmla="*/ 183964 h 390309"/>
                    <a:gd name="connsiteX54" fmla="*/ 740352 w 740402"/>
                    <a:gd name="connsiteY54" fmla="*/ 184197 h 390309"/>
                    <a:gd name="connsiteX55" fmla="*/ 740402 w 740402"/>
                    <a:gd name="connsiteY55" fmla="*/ 184430 h 390309"/>
                    <a:gd name="connsiteX56" fmla="*/ 740352 w 740402"/>
                    <a:gd name="connsiteY56" fmla="*/ 184663 h 390309"/>
                    <a:gd name="connsiteX57" fmla="*/ 740402 w 740402"/>
                    <a:gd name="connsiteY57" fmla="*/ 184896 h 390309"/>
                    <a:gd name="connsiteX58" fmla="*/ 740352 w 740402"/>
                    <a:gd name="connsiteY58" fmla="*/ 185130 h 390309"/>
                    <a:gd name="connsiteX59" fmla="*/ 740402 w 740402"/>
                    <a:gd name="connsiteY59" fmla="*/ 185363 h 390309"/>
                    <a:gd name="connsiteX60" fmla="*/ 740352 w 740402"/>
                    <a:gd name="connsiteY60" fmla="*/ 185596 h 390309"/>
                    <a:gd name="connsiteX61" fmla="*/ 740402 w 740402"/>
                    <a:gd name="connsiteY61" fmla="*/ 185829 h 390309"/>
                    <a:gd name="connsiteX62" fmla="*/ 740352 w 740402"/>
                    <a:gd name="connsiteY62" fmla="*/ 186062 h 390309"/>
                    <a:gd name="connsiteX63" fmla="*/ 740402 w 740402"/>
                    <a:gd name="connsiteY63" fmla="*/ 186295 h 390309"/>
                    <a:gd name="connsiteX64" fmla="*/ 740352 w 740402"/>
                    <a:gd name="connsiteY64" fmla="*/ 186528 h 390309"/>
                    <a:gd name="connsiteX65" fmla="*/ 740402 w 740402"/>
                    <a:gd name="connsiteY65" fmla="*/ 186761 h 390309"/>
                    <a:gd name="connsiteX66" fmla="*/ 740352 w 740402"/>
                    <a:gd name="connsiteY66" fmla="*/ 186995 h 390309"/>
                    <a:gd name="connsiteX67" fmla="*/ 740402 w 740402"/>
                    <a:gd name="connsiteY67" fmla="*/ 187228 h 390309"/>
                    <a:gd name="connsiteX68" fmla="*/ 740352 w 740402"/>
                    <a:gd name="connsiteY68" fmla="*/ 187461 h 390309"/>
                    <a:gd name="connsiteX69" fmla="*/ 740402 w 740402"/>
                    <a:gd name="connsiteY69" fmla="*/ 187694 h 390309"/>
                    <a:gd name="connsiteX70" fmla="*/ 740352 w 740402"/>
                    <a:gd name="connsiteY70" fmla="*/ 187927 h 390309"/>
                    <a:gd name="connsiteX71" fmla="*/ 740402 w 740402"/>
                    <a:gd name="connsiteY71" fmla="*/ 188160 h 390309"/>
                    <a:gd name="connsiteX72" fmla="*/ 740352 w 740402"/>
                    <a:gd name="connsiteY72" fmla="*/ 188394 h 390309"/>
                    <a:gd name="connsiteX73" fmla="*/ 740402 w 740402"/>
                    <a:gd name="connsiteY73" fmla="*/ 188627 h 390309"/>
                    <a:gd name="connsiteX74" fmla="*/ 740352 w 740402"/>
                    <a:gd name="connsiteY74" fmla="*/ 188860 h 390309"/>
                    <a:gd name="connsiteX75" fmla="*/ 740402 w 740402"/>
                    <a:gd name="connsiteY75" fmla="*/ 189093 h 390309"/>
                    <a:gd name="connsiteX76" fmla="*/ 740352 w 740402"/>
                    <a:gd name="connsiteY76" fmla="*/ 189326 h 390309"/>
                    <a:gd name="connsiteX77" fmla="*/ 740402 w 740402"/>
                    <a:gd name="connsiteY77" fmla="*/ 189559 h 390309"/>
                    <a:gd name="connsiteX78" fmla="*/ 740352 w 740402"/>
                    <a:gd name="connsiteY78" fmla="*/ 189793 h 390309"/>
                    <a:gd name="connsiteX79" fmla="*/ 740402 w 740402"/>
                    <a:gd name="connsiteY79" fmla="*/ 190026 h 390309"/>
                    <a:gd name="connsiteX80" fmla="*/ 740352 w 740402"/>
                    <a:gd name="connsiteY80" fmla="*/ 190259 h 390309"/>
                    <a:gd name="connsiteX81" fmla="*/ 740402 w 740402"/>
                    <a:gd name="connsiteY81" fmla="*/ 190492 h 390309"/>
                    <a:gd name="connsiteX82" fmla="*/ 740352 w 740402"/>
                    <a:gd name="connsiteY82" fmla="*/ 190725 h 390309"/>
                    <a:gd name="connsiteX83" fmla="*/ 740402 w 740402"/>
                    <a:gd name="connsiteY83" fmla="*/ 190958 h 390309"/>
                    <a:gd name="connsiteX84" fmla="*/ 740352 w 740402"/>
                    <a:gd name="connsiteY84" fmla="*/ 191191 h 390309"/>
                    <a:gd name="connsiteX85" fmla="*/ 740402 w 740402"/>
                    <a:gd name="connsiteY85" fmla="*/ 191424 h 390309"/>
                    <a:gd name="connsiteX86" fmla="*/ 740352 w 740402"/>
                    <a:gd name="connsiteY86" fmla="*/ 191658 h 390309"/>
                    <a:gd name="connsiteX87" fmla="*/ 740402 w 740402"/>
                    <a:gd name="connsiteY87" fmla="*/ 191891 h 390309"/>
                    <a:gd name="connsiteX88" fmla="*/ 740352 w 740402"/>
                    <a:gd name="connsiteY88" fmla="*/ 192124 h 390309"/>
                    <a:gd name="connsiteX89" fmla="*/ 740402 w 740402"/>
                    <a:gd name="connsiteY89" fmla="*/ 192357 h 390309"/>
                    <a:gd name="connsiteX90" fmla="*/ 740352 w 740402"/>
                    <a:gd name="connsiteY90" fmla="*/ 192590 h 390309"/>
                    <a:gd name="connsiteX91" fmla="*/ 740402 w 740402"/>
                    <a:gd name="connsiteY91" fmla="*/ 192823 h 390309"/>
                    <a:gd name="connsiteX92" fmla="*/ 740352 w 740402"/>
                    <a:gd name="connsiteY92" fmla="*/ 193056 h 390309"/>
                    <a:gd name="connsiteX93" fmla="*/ 740402 w 740402"/>
                    <a:gd name="connsiteY93" fmla="*/ 193289 h 390309"/>
                    <a:gd name="connsiteX94" fmla="*/ 740352 w 740402"/>
                    <a:gd name="connsiteY94" fmla="*/ 193523 h 390309"/>
                    <a:gd name="connsiteX95" fmla="*/ 740402 w 740402"/>
                    <a:gd name="connsiteY95" fmla="*/ 193756 h 390309"/>
                    <a:gd name="connsiteX96" fmla="*/ 740352 w 740402"/>
                    <a:gd name="connsiteY96" fmla="*/ 193989 h 390309"/>
                    <a:gd name="connsiteX97" fmla="*/ 740402 w 740402"/>
                    <a:gd name="connsiteY97" fmla="*/ 194222 h 390309"/>
                    <a:gd name="connsiteX98" fmla="*/ 740352 w 740402"/>
                    <a:gd name="connsiteY98" fmla="*/ 194455 h 390309"/>
                    <a:gd name="connsiteX99" fmla="*/ 740402 w 740402"/>
                    <a:gd name="connsiteY99" fmla="*/ 194688 h 390309"/>
                    <a:gd name="connsiteX100" fmla="*/ 740352 w 740402"/>
                    <a:gd name="connsiteY100" fmla="*/ 194922 h 390309"/>
                    <a:gd name="connsiteX101" fmla="*/ 740402 w 740402"/>
                    <a:gd name="connsiteY101" fmla="*/ 195155 h 390309"/>
                    <a:gd name="connsiteX102" fmla="*/ 740352 w 740402"/>
                    <a:gd name="connsiteY102" fmla="*/ 195388 h 390309"/>
                    <a:gd name="connsiteX103" fmla="*/ 740402 w 740402"/>
                    <a:gd name="connsiteY103" fmla="*/ 195621 h 390309"/>
                    <a:gd name="connsiteX104" fmla="*/ 740352 w 740402"/>
                    <a:gd name="connsiteY104" fmla="*/ 195854 h 390309"/>
                    <a:gd name="connsiteX105" fmla="*/ 740402 w 740402"/>
                    <a:gd name="connsiteY105" fmla="*/ 196087 h 390309"/>
                    <a:gd name="connsiteX106" fmla="*/ 740352 w 740402"/>
                    <a:gd name="connsiteY106" fmla="*/ 196320 h 390309"/>
                    <a:gd name="connsiteX107" fmla="*/ 740402 w 740402"/>
                    <a:gd name="connsiteY107" fmla="*/ 196553 h 390309"/>
                    <a:gd name="connsiteX108" fmla="*/ 740352 w 740402"/>
                    <a:gd name="connsiteY108" fmla="*/ 196787 h 390309"/>
                    <a:gd name="connsiteX109" fmla="*/ 740402 w 740402"/>
                    <a:gd name="connsiteY109" fmla="*/ 197020 h 390309"/>
                    <a:gd name="connsiteX110" fmla="*/ 740352 w 740402"/>
                    <a:gd name="connsiteY110" fmla="*/ 197253 h 390309"/>
                    <a:gd name="connsiteX111" fmla="*/ 740402 w 740402"/>
                    <a:gd name="connsiteY111" fmla="*/ 197486 h 390309"/>
                    <a:gd name="connsiteX112" fmla="*/ 740352 w 740402"/>
                    <a:gd name="connsiteY112" fmla="*/ 197719 h 390309"/>
                    <a:gd name="connsiteX113" fmla="*/ 740402 w 740402"/>
                    <a:gd name="connsiteY113" fmla="*/ 197952 h 390309"/>
                    <a:gd name="connsiteX114" fmla="*/ 740352 w 740402"/>
                    <a:gd name="connsiteY114" fmla="*/ 198186 h 390309"/>
                    <a:gd name="connsiteX115" fmla="*/ 740402 w 740402"/>
                    <a:gd name="connsiteY115" fmla="*/ 198419 h 390309"/>
                    <a:gd name="connsiteX116" fmla="*/ 740352 w 740402"/>
                    <a:gd name="connsiteY116" fmla="*/ 198652 h 390309"/>
                    <a:gd name="connsiteX117" fmla="*/ 740402 w 740402"/>
                    <a:gd name="connsiteY117" fmla="*/ 198885 h 390309"/>
                    <a:gd name="connsiteX118" fmla="*/ 740352 w 740402"/>
                    <a:gd name="connsiteY118" fmla="*/ 199118 h 390309"/>
                    <a:gd name="connsiteX119" fmla="*/ 740402 w 740402"/>
                    <a:gd name="connsiteY119" fmla="*/ 199351 h 390309"/>
                    <a:gd name="connsiteX120" fmla="*/ 740352 w 740402"/>
                    <a:gd name="connsiteY120" fmla="*/ 199584 h 390309"/>
                    <a:gd name="connsiteX121" fmla="*/ 740402 w 740402"/>
                    <a:gd name="connsiteY121" fmla="*/ 199817 h 390309"/>
                    <a:gd name="connsiteX122" fmla="*/ 740352 w 740402"/>
                    <a:gd name="connsiteY122" fmla="*/ 200051 h 390309"/>
                    <a:gd name="connsiteX123" fmla="*/ 740402 w 740402"/>
                    <a:gd name="connsiteY123" fmla="*/ 200284 h 390309"/>
                    <a:gd name="connsiteX124" fmla="*/ 740352 w 740402"/>
                    <a:gd name="connsiteY124" fmla="*/ 200517 h 390309"/>
                    <a:gd name="connsiteX125" fmla="*/ 740402 w 740402"/>
                    <a:gd name="connsiteY125" fmla="*/ 200750 h 390309"/>
                    <a:gd name="connsiteX126" fmla="*/ 740352 w 740402"/>
                    <a:gd name="connsiteY126" fmla="*/ 200983 h 390309"/>
                    <a:gd name="connsiteX127" fmla="*/ 740402 w 740402"/>
                    <a:gd name="connsiteY127" fmla="*/ 201216 h 390309"/>
                    <a:gd name="connsiteX128" fmla="*/ 740352 w 740402"/>
                    <a:gd name="connsiteY128" fmla="*/ 201450 h 390309"/>
                    <a:gd name="connsiteX129" fmla="*/ 740402 w 740402"/>
                    <a:gd name="connsiteY129" fmla="*/ 201683 h 390309"/>
                    <a:gd name="connsiteX130" fmla="*/ 740352 w 740402"/>
                    <a:gd name="connsiteY130" fmla="*/ 201916 h 390309"/>
                    <a:gd name="connsiteX131" fmla="*/ 740402 w 740402"/>
                    <a:gd name="connsiteY131" fmla="*/ 202149 h 390309"/>
                    <a:gd name="connsiteX132" fmla="*/ 740352 w 740402"/>
                    <a:gd name="connsiteY132" fmla="*/ 202382 h 390309"/>
                    <a:gd name="connsiteX133" fmla="*/ 740402 w 740402"/>
                    <a:gd name="connsiteY133" fmla="*/ 202615 h 390309"/>
                    <a:gd name="connsiteX134" fmla="*/ 740352 w 740402"/>
                    <a:gd name="connsiteY134" fmla="*/ 202849 h 390309"/>
                    <a:gd name="connsiteX135" fmla="*/ 740402 w 740402"/>
                    <a:gd name="connsiteY135" fmla="*/ 203082 h 390309"/>
                    <a:gd name="connsiteX136" fmla="*/ 740352 w 740402"/>
                    <a:gd name="connsiteY136" fmla="*/ 203315 h 390309"/>
                    <a:gd name="connsiteX137" fmla="*/ 740402 w 740402"/>
                    <a:gd name="connsiteY137" fmla="*/ 203548 h 390309"/>
                    <a:gd name="connsiteX138" fmla="*/ 740352 w 740402"/>
                    <a:gd name="connsiteY138" fmla="*/ 203781 h 390309"/>
                    <a:gd name="connsiteX139" fmla="*/ 740402 w 740402"/>
                    <a:gd name="connsiteY139" fmla="*/ 204014 h 390309"/>
                    <a:gd name="connsiteX140" fmla="*/ 740352 w 740402"/>
                    <a:gd name="connsiteY140" fmla="*/ 204247 h 390309"/>
                    <a:gd name="connsiteX141" fmla="*/ 740402 w 740402"/>
                    <a:gd name="connsiteY141" fmla="*/ 204480 h 390309"/>
                    <a:gd name="connsiteX142" fmla="*/ 740352 w 740402"/>
                    <a:gd name="connsiteY142" fmla="*/ 204714 h 390309"/>
                    <a:gd name="connsiteX143" fmla="*/ 740402 w 740402"/>
                    <a:gd name="connsiteY143" fmla="*/ 204947 h 390309"/>
                    <a:gd name="connsiteX144" fmla="*/ 740301 w 740402"/>
                    <a:gd name="connsiteY144" fmla="*/ 205180 h 390309"/>
                    <a:gd name="connsiteX145" fmla="*/ 740402 w 740402"/>
                    <a:gd name="connsiteY145" fmla="*/ 205413 h 390309"/>
                    <a:gd name="connsiteX146" fmla="*/ 740301 w 740402"/>
                    <a:gd name="connsiteY146" fmla="*/ 205646 h 390309"/>
                    <a:gd name="connsiteX147" fmla="*/ 740402 w 740402"/>
                    <a:gd name="connsiteY147" fmla="*/ 205879 h 390309"/>
                    <a:gd name="connsiteX148" fmla="*/ 740301 w 740402"/>
                    <a:gd name="connsiteY148" fmla="*/ 206112 h 390309"/>
                    <a:gd name="connsiteX149" fmla="*/ 740402 w 740402"/>
                    <a:gd name="connsiteY149" fmla="*/ 206345 h 390309"/>
                    <a:gd name="connsiteX150" fmla="*/ 740301 w 740402"/>
                    <a:gd name="connsiteY150" fmla="*/ 206579 h 390309"/>
                    <a:gd name="connsiteX151" fmla="*/ 740402 w 740402"/>
                    <a:gd name="connsiteY151" fmla="*/ 206812 h 390309"/>
                    <a:gd name="connsiteX152" fmla="*/ 740301 w 740402"/>
                    <a:gd name="connsiteY152" fmla="*/ 207045 h 390309"/>
                    <a:gd name="connsiteX153" fmla="*/ 740402 w 740402"/>
                    <a:gd name="connsiteY153" fmla="*/ 207278 h 390309"/>
                    <a:gd name="connsiteX154" fmla="*/ 740301 w 740402"/>
                    <a:gd name="connsiteY154" fmla="*/ 207511 h 390309"/>
                    <a:gd name="connsiteX155" fmla="*/ 740402 w 740402"/>
                    <a:gd name="connsiteY155" fmla="*/ 207744 h 390309"/>
                    <a:gd name="connsiteX156" fmla="*/ 740301 w 740402"/>
                    <a:gd name="connsiteY156" fmla="*/ 207978 h 390309"/>
                    <a:gd name="connsiteX157" fmla="*/ 740402 w 740402"/>
                    <a:gd name="connsiteY157" fmla="*/ 208211 h 390309"/>
                    <a:gd name="connsiteX158" fmla="*/ 740301 w 740402"/>
                    <a:gd name="connsiteY158" fmla="*/ 208444 h 390309"/>
                    <a:gd name="connsiteX159" fmla="*/ 740402 w 740402"/>
                    <a:gd name="connsiteY159" fmla="*/ 208677 h 390309"/>
                    <a:gd name="connsiteX160" fmla="*/ 740301 w 740402"/>
                    <a:gd name="connsiteY160" fmla="*/ 208910 h 390309"/>
                    <a:gd name="connsiteX161" fmla="*/ 740402 w 740402"/>
                    <a:gd name="connsiteY161" fmla="*/ 209143 h 390309"/>
                    <a:gd name="connsiteX162" fmla="*/ 740301 w 740402"/>
                    <a:gd name="connsiteY162" fmla="*/ 209376 h 390309"/>
                    <a:gd name="connsiteX163" fmla="*/ 740402 w 740402"/>
                    <a:gd name="connsiteY163" fmla="*/ 209609 h 390309"/>
                    <a:gd name="connsiteX164" fmla="*/ 740301 w 740402"/>
                    <a:gd name="connsiteY164" fmla="*/ 209843 h 390309"/>
                    <a:gd name="connsiteX165" fmla="*/ 740402 w 740402"/>
                    <a:gd name="connsiteY165" fmla="*/ 210076 h 390309"/>
                    <a:gd name="connsiteX166" fmla="*/ 740301 w 740402"/>
                    <a:gd name="connsiteY166" fmla="*/ 210309 h 390309"/>
                    <a:gd name="connsiteX167" fmla="*/ 740402 w 740402"/>
                    <a:gd name="connsiteY167" fmla="*/ 210542 h 390309"/>
                    <a:gd name="connsiteX168" fmla="*/ 740301 w 740402"/>
                    <a:gd name="connsiteY168" fmla="*/ 210775 h 390309"/>
                    <a:gd name="connsiteX169" fmla="*/ 740402 w 740402"/>
                    <a:gd name="connsiteY169" fmla="*/ 211008 h 390309"/>
                    <a:gd name="connsiteX170" fmla="*/ 740301 w 740402"/>
                    <a:gd name="connsiteY170" fmla="*/ 211242 h 390309"/>
                    <a:gd name="connsiteX171" fmla="*/ 740402 w 740402"/>
                    <a:gd name="connsiteY171" fmla="*/ 211475 h 390309"/>
                    <a:gd name="connsiteX172" fmla="*/ 740301 w 740402"/>
                    <a:gd name="connsiteY172" fmla="*/ 211708 h 390309"/>
                    <a:gd name="connsiteX173" fmla="*/ 740402 w 740402"/>
                    <a:gd name="connsiteY173" fmla="*/ 211941 h 390309"/>
                    <a:gd name="connsiteX174" fmla="*/ 740301 w 740402"/>
                    <a:gd name="connsiteY174" fmla="*/ 212174 h 390309"/>
                    <a:gd name="connsiteX175" fmla="*/ 740402 w 740402"/>
                    <a:gd name="connsiteY175" fmla="*/ 212407 h 390309"/>
                    <a:gd name="connsiteX176" fmla="*/ 740301 w 740402"/>
                    <a:gd name="connsiteY176" fmla="*/ 212641 h 390309"/>
                    <a:gd name="connsiteX177" fmla="*/ 740402 w 740402"/>
                    <a:gd name="connsiteY177" fmla="*/ 212874 h 390309"/>
                    <a:gd name="connsiteX178" fmla="*/ 740301 w 740402"/>
                    <a:gd name="connsiteY178" fmla="*/ 213107 h 390309"/>
                    <a:gd name="connsiteX179" fmla="*/ 740402 w 740402"/>
                    <a:gd name="connsiteY179" fmla="*/ 213340 h 390309"/>
                    <a:gd name="connsiteX180" fmla="*/ 740301 w 740402"/>
                    <a:gd name="connsiteY180" fmla="*/ 213573 h 390309"/>
                    <a:gd name="connsiteX181" fmla="*/ 740402 w 740402"/>
                    <a:gd name="connsiteY181" fmla="*/ 213806 h 390309"/>
                    <a:gd name="connsiteX182" fmla="*/ 740301 w 740402"/>
                    <a:gd name="connsiteY182" fmla="*/ 214039 h 390309"/>
                    <a:gd name="connsiteX183" fmla="*/ 740402 w 740402"/>
                    <a:gd name="connsiteY183" fmla="*/ 214272 h 390309"/>
                    <a:gd name="connsiteX184" fmla="*/ 740301 w 740402"/>
                    <a:gd name="connsiteY184" fmla="*/ 214506 h 390309"/>
                    <a:gd name="connsiteX185" fmla="*/ 740402 w 740402"/>
                    <a:gd name="connsiteY185" fmla="*/ 214739 h 390309"/>
                    <a:gd name="connsiteX186" fmla="*/ 740301 w 740402"/>
                    <a:gd name="connsiteY186" fmla="*/ 214972 h 390309"/>
                    <a:gd name="connsiteX187" fmla="*/ 740402 w 740402"/>
                    <a:gd name="connsiteY187" fmla="*/ 215205 h 390309"/>
                    <a:gd name="connsiteX188" fmla="*/ 740301 w 740402"/>
                    <a:gd name="connsiteY188" fmla="*/ 215438 h 390309"/>
                    <a:gd name="connsiteX189" fmla="*/ 740402 w 740402"/>
                    <a:gd name="connsiteY189" fmla="*/ 215671 h 390309"/>
                    <a:gd name="connsiteX190" fmla="*/ 740301 w 740402"/>
                    <a:gd name="connsiteY190" fmla="*/ 215904 h 390309"/>
                    <a:gd name="connsiteX191" fmla="*/ 740402 w 740402"/>
                    <a:gd name="connsiteY191" fmla="*/ 216137 h 390309"/>
                    <a:gd name="connsiteX192" fmla="*/ 740301 w 740402"/>
                    <a:gd name="connsiteY192" fmla="*/ 216371 h 390309"/>
                    <a:gd name="connsiteX193" fmla="*/ 740402 w 740402"/>
                    <a:gd name="connsiteY193" fmla="*/ 216604 h 390309"/>
                    <a:gd name="connsiteX194" fmla="*/ 740301 w 740402"/>
                    <a:gd name="connsiteY194" fmla="*/ 216837 h 390309"/>
                    <a:gd name="connsiteX195" fmla="*/ 740402 w 740402"/>
                    <a:gd name="connsiteY195" fmla="*/ 217070 h 390309"/>
                    <a:gd name="connsiteX196" fmla="*/ 740301 w 740402"/>
                    <a:gd name="connsiteY196" fmla="*/ 217303 h 390309"/>
                    <a:gd name="connsiteX197" fmla="*/ 740402 w 740402"/>
                    <a:gd name="connsiteY197" fmla="*/ 217536 h 390309"/>
                    <a:gd name="connsiteX198" fmla="*/ 740301 w 740402"/>
                    <a:gd name="connsiteY198" fmla="*/ 217770 h 390309"/>
                    <a:gd name="connsiteX199" fmla="*/ 740402 w 740402"/>
                    <a:gd name="connsiteY199" fmla="*/ 218003 h 390309"/>
                    <a:gd name="connsiteX200" fmla="*/ 740301 w 740402"/>
                    <a:gd name="connsiteY200" fmla="*/ 218236 h 390309"/>
                    <a:gd name="connsiteX201" fmla="*/ 740402 w 740402"/>
                    <a:gd name="connsiteY201" fmla="*/ 218469 h 390309"/>
                    <a:gd name="connsiteX202" fmla="*/ 370201 w 740402"/>
                    <a:gd name="connsiteY202" fmla="*/ 390309 h 390309"/>
                    <a:gd name="connsiteX203" fmla="*/ 0 w 740402"/>
                    <a:gd name="connsiteY203" fmla="*/ 218469 h 390309"/>
                    <a:gd name="connsiteX204" fmla="*/ 102 w 740402"/>
                    <a:gd name="connsiteY204" fmla="*/ 218236 h 390309"/>
                    <a:gd name="connsiteX205" fmla="*/ 0 w 740402"/>
                    <a:gd name="connsiteY205" fmla="*/ 218003 h 390309"/>
                    <a:gd name="connsiteX206" fmla="*/ 102 w 740402"/>
                    <a:gd name="connsiteY206" fmla="*/ 217770 h 390309"/>
                    <a:gd name="connsiteX207" fmla="*/ 0 w 740402"/>
                    <a:gd name="connsiteY207" fmla="*/ 217536 h 390309"/>
                    <a:gd name="connsiteX208" fmla="*/ 102 w 740402"/>
                    <a:gd name="connsiteY208" fmla="*/ 217303 h 390309"/>
                    <a:gd name="connsiteX209" fmla="*/ 0 w 740402"/>
                    <a:gd name="connsiteY209" fmla="*/ 217070 h 390309"/>
                    <a:gd name="connsiteX210" fmla="*/ 102 w 740402"/>
                    <a:gd name="connsiteY210" fmla="*/ 216837 h 390309"/>
                    <a:gd name="connsiteX211" fmla="*/ 0 w 740402"/>
                    <a:gd name="connsiteY211" fmla="*/ 216604 h 390309"/>
                    <a:gd name="connsiteX212" fmla="*/ 102 w 740402"/>
                    <a:gd name="connsiteY212" fmla="*/ 216371 h 390309"/>
                    <a:gd name="connsiteX213" fmla="*/ 0 w 740402"/>
                    <a:gd name="connsiteY213" fmla="*/ 216137 h 390309"/>
                    <a:gd name="connsiteX214" fmla="*/ 102 w 740402"/>
                    <a:gd name="connsiteY214" fmla="*/ 215904 h 390309"/>
                    <a:gd name="connsiteX215" fmla="*/ 0 w 740402"/>
                    <a:gd name="connsiteY215" fmla="*/ 215671 h 390309"/>
                    <a:gd name="connsiteX216" fmla="*/ 102 w 740402"/>
                    <a:gd name="connsiteY216" fmla="*/ 215438 h 390309"/>
                    <a:gd name="connsiteX217" fmla="*/ 0 w 740402"/>
                    <a:gd name="connsiteY217" fmla="*/ 215205 h 390309"/>
                    <a:gd name="connsiteX218" fmla="*/ 102 w 740402"/>
                    <a:gd name="connsiteY218" fmla="*/ 214972 h 390309"/>
                    <a:gd name="connsiteX219" fmla="*/ 0 w 740402"/>
                    <a:gd name="connsiteY219" fmla="*/ 214739 h 390309"/>
                    <a:gd name="connsiteX220" fmla="*/ 102 w 740402"/>
                    <a:gd name="connsiteY220" fmla="*/ 214506 h 390309"/>
                    <a:gd name="connsiteX221" fmla="*/ 0 w 740402"/>
                    <a:gd name="connsiteY221" fmla="*/ 214272 h 390309"/>
                    <a:gd name="connsiteX222" fmla="*/ 102 w 740402"/>
                    <a:gd name="connsiteY222" fmla="*/ 214039 h 390309"/>
                    <a:gd name="connsiteX223" fmla="*/ 0 w 740402"/>
                    <a:gd name="connsiteY223" fmla="*/ 213806 h 390309"/>
                    <a:gd name="connsiteX224" fmla="*/ 102 w 740402"/>
                    <a:gd name="connsiteY224" fmla="*/ 213573 h 390309"/>
                    <a:gd name="connsiteX225" fmla="*/ 0 w 740402"/>
                    <a:gd name="connsiteY225" fmla="*/ 213340 h 390309"/>
                    <a:gd name="connsiteX226" fmla="*/ 102 w 740402"/>
                    <a:gd name="connsiteY226" fmla="*/ 213107 h 390309"/>
                    <a:gd name="connsiteX227" fmla="*/ 0 w 740402"/>
                    <a:gd name="connsiteY227" fmla="*/ 212874 h 390309"/>
                    <a:gd name="connsiteX228" fmla="*/ 102 w 740402"/>
                    <a:gd name="connsiteY228" fmla="*/ 212641 h 390309"/>
                    <a:gd name="connsiteX229" fmla="*/ 0 w 740402"/>
                    <a:gd name="connsiteY229" fmla="*/ 212407 h 390309"/>
                    <a:gd name="connsiteX230" fmla="*/ 102 w 740402"/>
                    <a:gd name="connsiteY230" fmla="*/ 212174 h 390309"/>
                    <a:gd name="connsiteX231" fmla="*/ 0 w 740402"/>
                    <a:gd name="connsiteY231" fmla="*/ 211941 h 390309"/>
                    <a:gd name="connsiteX232" fmla="*/ 102 w 740402"/>
                    <a:gd name="connsiteY232" fmla="*/ 211708 h 390309"/>
                    <a:gd name="connsiteX233" fmla="*/ 0 w 740402"/>
                    <a:gd name="connsiteY233" fmla="*/ 211475 h 390309"/>
                    <a:gd name="connsiteX234" fmla="*/ 102 w 740402"/>
                    <a:gd name="connsiteY234" fmla="*/ 211242 h 390309"/>
                    <a:gd name="connsiteX235" fmla="*/ 0 w 740402"/>
                    <a:gd name="connsiteY235" fmla="*/ 211008 h 390309"/>
                    <a:gd name="connsiteX236" fmla="*/ 102 w 740402"/>
                    <a:gd name="connsiteY236" fmla="*/ 210775 h 390309"/>
                    <a:gd name="connsiteX237" fmla="*/ 0 w 740402"/>
                    <a:gd name="connsiteY237" fmla="*/ 210542 h 390309"/>
                    <a:gd name="connsiteX238" fmla="*/ 102 w 740402"/>
                    <a:gd name="connsiteY238" fmla="*/ 210309 h 390309"/>
                    <a:gd name="connsiteX239" fmla="*/ 0 w 740402"/>
                    <a:gd name="connsiteY239" fmla="*/ 210076 h 390309"/>
                    <a:gd name="connsiteX240" fmla="*/ 102 w 740402"/>
                    <a:gd name="connsiteY240" fmla="*/ 209843 h 390309"/>
                    <a:gd name="connsiteX241" fmla="*/ 0 w 740402"/>
                    <a:gd name="connsiteY241" fmla="*/ 209609 h 390309"/>
                    <a:gd name="connsiteX242" fmla="*/ 102 w 740402"/>
                    <a:gd name="connsiteY242" fmla="*/ 209376 h 390309"/>
                    <a:gd name="connsiteX243" fmla="*/ 0 w 740402"/>
                    <a:gd name="connsiteY243" fmla="*/ 209143 h 390309"/>
                    <a:gd name="connsiteX244" fmla="*/ 102 w 740402"/>
                    <a:gd name="connsiteY244" fmla="*/ 208910 h 390309"/>
                    <a:gd name="connsiteX245" fmla="*/ 0 w 740402"/>
                    <a:gd name="connsiteY245" fmla="*/ 208677 h 390309"/>
                    <a:gd name="connsiteX246" fmla="*/ 102 w 740402"/>
                    <a:gd name="connsiteY246" fmla="*/ 208444 h 390309"/>
                    <a:gd name="connsiteX247" fmla="*/ 0 w 740402"/>
                    <a:gd name="connsiteY247" fmla="*/ 208211 h 390309"/>
                    <a:gd name="connsiteX248" fmla="*/ 102 w 740402"/>
                    <a:gd name="connsiteY248" fmla="*/ 207978 h 390309"/>
                    <a:gd name="connsiteX249" fmla="*/ 0 w 740402"/>
                    <a:gd name="connsiteY249" fmla="*/ 207744 h 390309"/>
                    <a:gd name="connsiteX250" fmla="*/ 102 w 740402"/>
                    <a:gd name="connsiteY250" fmla="*/ 207511 h 390309"/>
                    <a:gd name="connsiteX251" fmla="*/ 0 w 740402"/>
                    <a:gd name="connsiteY251" fmla="*/ 207278 h 390309"/>
                    <a:gd name="connsiteX252" fmla="*/ 102 w 740402"/>
                    <a:gd name="connsiteY252" fmla="*/ 207045 h 390309"/>
                    <a:gd name="connsiteX253" fmla="*/ 0 w 740402"/>
                    <a:gd name="connsiteY253" fmla="*/ 206812 h 390309"/>
                    <a:gd name="connsiteX254" fmla="*/ 102 w 740402"/>
                    <a:gd name="connsiteY254" fmla="*/ 206579 h 390309"/>
                    <a:gd name="connsiteX255" fmla="*/ 0 w 740402"/>
                    <a:gd name="connsiteY255" fmla="*/ 206345 h 390309"/>
                    <a:gd name="connsiteX256" fmla="*/ 102 w 740402"/>
                    <a:gd name="connsiteY256" fmla="*/ 206112 h 390309"/>
                    <a:gd name="connsiteX257" fmla="*/ 0 w 740402"/>
                    <a:gd name="connsiteY257" fmla="*/ 205879 h 390309"/>
                    <a:gd name="connsiteX258" fmla="*/ 102 w 740402"/>
                    <a:gd name="connsiteY258" fmla="*/ 205646 h 390309"/>
                    <a:gd name="connsiteX259" fmla="*/ 0 w 740402"/>
                    <a:gd name="connsiteY259" fmla="*/ 205413 h 390309"/>
                    <a:gd name="connsiteX260" fmla="*/ 102 w 740402"/>
                    <a:gd name="connsiteY260" fmla="*/ 205180 h 390309"/>
                    <a:gd name="connsiteX261" fmla="*/ 0 w 740402"/>
                    <a:gd name="connsiteY261" fmla="*/ 204947 h 390309"/>
                    <a:gd name="connsiteX262" fmla="*/ 51 w 740402"/>
                    <a:gd name="connsiteY262" fmla="*/ 204714 h 390309"/>
                    <a:gd name="connsiteX263" fmla="*/ 0 w 740402"/>
                    <a:gd name="connsiteY263" fmla="*/ 204480 h 390309"/>
                    <a:gd name="connsiteX264" fmla="*/ 51 w 740402"/>
                    <a:gd name="connsiteY264" fmla="*/ 204247 h 390309"/>
                    <a:gd name="connsiteX265" fmla="*/ 0 w 740402"/>
                    <a:gd name="connsiteY265" fmla="*/ 204014 h 390309"/>
                    <a:gd name="connsiteX266" fmla="*/ 51 w 740402"/>
                    <a:gd name="connsiteY266" fmla="*/ 203781 h 390309"/>
                    <a:gd name="connsiteX267" fmla="*/ 0 w 740402"/>
                    <a:gd name="connsiteY267" fmla="*/ 203548 h 390309"/>
                    <a:gd name="connsiteX268" fmla="*/ 51 w 740402"/>
                    <a:gd name="connsiteY268" fmla="*/ 203315 h 390309"/>
                    <a:gd name="connsiteX269" fmla="*/ 0 w 740402"/>
                    <a:gd name="connsiteY269" fmla="*/ 203082 h 390309"/>
                    <a:gd name="connsiteX270" fmla="*/ 51 w 740402"/>
                    <a:gd name="connsiteY270" fmla="*/ 202849 h 390309"/>
                    <a:gd name="connsiteX271" fmla="*/ 0 w 740402"/>
                    <a:gd name="connsiteY271" fmla="*/ 202615 h 390309"/>
                    <a:gd name="connsiteX272" fmla="*/ 51 w 740402"/>
                    <a:gd name="connsiteY272" fmla="*/ 202382 h 390309"/>
                    <a:gd name="connsiteX273" fmla="*/ 0 w 740402"/>
                    <a:gd name="connsiteY273" fmla="*/ 202149 h 390309"/>
                    <a:gd name="connsiteX274" fmla="*/ 51 w 740402"/>
                    <a:gd name="connsiteY274" fmla="*/ 201916 h 390309"/>
                    <a:gd name="connsiteX275" fmla="*/ 0 w 740402"/>
                    <a:gd name="connsiteY275" fmla="*/ 201683 h 390309"/>
                    <a:gd name="connsiteX276" fmla="*/ 51 w 740402"/>
                    <a:gd name="connsiteY276" fmla="*/ 201450 h 390309"/>
                    <a:gd name="connsiteX277" fmla="*/ 0 w 740402"/>
                    <a:gd name="connsiteY277" fmla="*/ 201216 h 390309"/>
                    <a:gd name="connsiteX278" fmla="*/ 51 w 740402"/>
                    <a:gd name="connsiteY278" fmla="*/ 200983 h 390309"/>
                    <a:gd name="connsiteX279" fmla="*/ 0 w 740402"/>
                    <a:gd name="connsiteY279" fmla="*/ 200750 h 390309"/>
                    <a:gd name="connsiteX280" fmla="*/ 51 w 740402"/>
                    <a:gd name="connsiteY280" fmla="*/ 200517 h 390309"/>
                    <a:gd name="connsiteX281" fmla="*/ 0 w 740402"/>
                    <a:gd name="connsiteY281" fmla="*/ 200284 h 390309"/>
                    <a:gd name="connsiteX282" fmla="*/ 51 w 740402"/>
                    <a:gd name="connsiteY282" fmla="*/ 200051 h 390309"/>
                    <a:gd name="connsiteX283" fmla="*/ 0 w 740402"/>
                    <a:gd name="connsiteY283" fmla="*/ 199817 h 390309"/>
                    <a:gd name="connsiteX284" fmla="*/ 51 w 740402"/>
                    <a:gd name="connsiteY284" fmla="*/ 199584 h 390309"/>
                    <a:gd name="connsiteX285" fmla="*/ 0 w 740402"/>
                    <a:gd name="connsiteY285" fmla="*/ 199351 h 390309"/>
                    <a:gd name="connsiteX286" fmla="*/ 51 w 740402"/>
                    <a:gd name="connsiteY286" fmla="*/ 199118 h 390309"/>
                    <a:gd name="connsiteX287" fmla="*/ 0 w 740402"/>
                    <a:gd name="connsiteY287" fmla="*/ 198885 h 390309"/>
                    <a:gd name="connsiteX288" fmla="*/ 51 w 740402"/>
                    <a:gd name="connsiteY288" fmla="*/ 198652 h 390309"/>
                    <a:gd name="connsiteX289" fmla="*/ 0 w 740402"/>
                    <a:gd name="connsiteY289" fmla="*/ 198419 h 390309"/>
                    <a:gd name="connsiteX290" fmla="*/ 51 w 740402"/>
                    <a:gd name="connsiteY290" fmla="*/ 198186 h 390309"/>
                    <a:gd name="connsiteX291" fmla="*/ 0 w 740402"/>
                    <a:gd name="connsiteY291" fmla="*/ 197952 h 390309"/>
                    <a:gd name="connsiteX292" fmla="*/ 51 w 740402"/>
                    <a:gd name="connsiteY292" fmla="*/ 197719 h 390309"/>
                    <a:gd name="connsiteX293" fmla="*/ 0 w 740402"/>
                    <a:gd name="connsiteY293" fmla="*/ 197486 h 390309"/>
                    <a:gd name="connsiteX294" fmla="*/ 51 w 740402"/>
                    <a:gd name="connsiteY294" fmla="*/ 197253 h 390309"/>
                    <a:gd name="connsiteX295" fmla="*/ 0 w 740402"/>
                    <a:gd name="connsiteY295" fmla="*/ 197020 h 390309"/>
                    <a:gd name="connsiteX296" fmla="*/ 51 w 740402"/>
                    <a:gd name="connsiteY296" fmla="*/ 196787 h 390309"/>
                    <a:gd name="connsiteX297" fmla="*/ 0 w 740402"/>
                    <a:gd name="connsiteY297" fmla="*/ 196553 h 390309"/>
                    <a:gd name="connsiteX298" fmla="*/ 51 w 740402"/>
                    <a:gd name="connsiteY298" fmla="*/ 196320 h 390309"/>
                    <a:gd name="connsiteX299" fmla="*/ 0 w 740402"/>
                    <a:gd name="connsiteY299" fmla="*/ 196087 h 390309"/>
                    <a:gd name="connsiteX300" fmla="*/ 51 w 740402"/>
                    <a:gd name="connsiteY300" fmla="*/ 195854 h 390309"/>
                    <a:gd name="connsiteX301" fmla="*/ 0 w 740402"/>
                    <a:gd name="connsiteY301" fmla="*/ 195621 h 390309"/>
                    <a:gd name="connsiteX302" fmla="*/ 51 w 740402"/>
                    <a:gd name="connsiteY302" fmla="*/ 195388 h 390309"/>
                    <a:gd name="connsiteX303" fmla="*/ 0 w 740402"/>
                    <a:gd name="connsiteY303" fmla="*/ 195155 h 390309"/>
                    <a:gd name="connsiteX304" fmla="*/ 51 w 740402"/>
                    <a:gd name="connsiteY304" fmla="*/ 194922 h 390309"/>
                    <a:gd name="connsiteX305" fmla="*/ 0 w 740402"/>
                    <a:gd name="connsiteY305" fmla="*/ 194688 h 390309"/>
                    <a:gd name="connsiteX306" fmla="*/ 51 w 740402"/>
                    <a:gd name="connsiteY306" fmla="*/ 194455 h 390309"/>
                    <a:gd name="connsiteX307" fmla="*/ 0 w 740402"/>
                    <a:gd name="connsiteY307" fmla="*/ 194222 h 390309"/>
                    <a:gd name="connsiteX308" fmla="*/ 51 w 740402"/>
                    <a:gd name="connsiteY308" fmla="*/ 193989 h 390309"/>
                    <a:gd name="connsiteX309" fmla="*/ 0 w 740402"/>
                    <a:gd name="connsiteY309" fmla="*/ 193756 h 390309"/>
                    <a:gd name="connsiteX310" fmla="*/ 51 w 740402"/>
                    <a:gd name="connsiteY310" fmla="*/ 193523 h 390309"/>
                    <a:gd name="connsiteX311" fmla="*/ 0 w 740402"/>
                    <a:gd name="connsiteY311" fmla="*/ 193289 h 390309"/>
                    <a:gd name="connsiteX312" fmla="*/ 51 w 740402"/>
                    <a:gd name="connsiteY312" fmla="*/ 193056 h 390309"/>
                    <a:gd name="connsiteX313" fmla="*/ 0 w 740402"/>
                    <a:gd name="connsiteY313" fmla="*/ 192823 h 390309"/>
                    <a:gd name="connsiteX314" fmla="*/ 51 w 740402"/>
                    <a:gd name="connsiteY314" fmla="*/ 192590 h 390309"/>
                    <a:gd name="connsiteX315" fmla="*/ 0 w 740402"/>
                    <a:gd name="connsiteY315" fmla="*/ 192357 h 390309"/>
                    <a:gd name="connsiteX316" fmla="*/ 51 w 740402"/>
                    <a:gd name="connsiteY316" fmla="*/ 192124 h 390309"/>
                    <a:gd name="connsiteX317" fmla="*/ 0 w 740402"/>
                    <a:gd name="connsiteY317" fmla="*/ 191891 h 390309"/>
                    <a:gd name="connsiteX318" fmla="*/ 51 w 740402"/>
                    <a:gd name="connsiteY318" fmla="*/ 191658 h 390309"/>
                    <a:gd name="connsiteX319" fmla="*/ 0 w 740402"/>
                    <a:gd name="connsiteY319" fmla="*/ 191424 h 390309"/>
                    <a:gd name="connsiteX320" fmla="*/ 51 w 740402"/>
                    <a:gd name="connsiteY320" fmla="*/ 191191 h 390309"/>
                    <a:gd name="connsiteX321" fmla="*/ 0 w 740402"/>
                    <a:gd name="connsiteY321" fmla="*/ 190958 h 390309"/>
                    <a:gd name="connsiteX322" fmla="*/ 51 w 740402"/>
                    <a:gd name="connsiteY322" fmla="*/ 190725 h 390309"/>
                    <a:gd name="connsiteX323" fmla="*/ 0 w 740402"/>
                    <a:gd name="connsiteY323" fmla="*/ 190492 h 390309"/>
                    <a:gd name="connsiteX324" fmla="*/ 51 w 740402"/>
                    <a:gd name="connsiteY324" fmla="*/ 190259 h 390309"/>
                    <a:gd name="connsiteX325" fmla="*/ 0 w 740402"/>
                    <a:gd name="connsiteY325" fmla="*/ 190026 h 390309"/>
                    <a:gd name="connsiteX326" fmla="*/ 51 w 740402"/>
                    <a:gd name="connsiteY326" fmla="*/ 189793 h 390309"/>
                    <a:gd name="connsiteX327" fmla="*/ 0 w 740402"/>
                    <a:gd name="connsiteY327" fmla="*/ 189559 h 390309"/>
                    <a:gd name="connsiteX328" fmla="*/ 51 w 740402"/>
                    <a:gd name="connsiteY328" fmla="*/ 189326 h 390309"/>
                    <a:gd name="connsiteX329" fmla="*/ 0 w 740402"/>
                    <a:gd name="connsiteY329" fmla="*/ 189093 h 390309"/>
                    <a:gd name="connsiteX330" fmla="*/ 51 w 740402"/>
                    <a:gd name="connsiteY330" fmla="*/ 188860 h 390309"/>
                    <a:gd name="connsiteX331" fmla="*/ 0 w 740402"/>
                    <a:gd name="connsiteY331" fmla="*/ 188627 h 390309"/>
                    <a:gd name="connsiteX332" fmla="*/ 51 w 740402"/>
                    <a:gd name="connsiteY332" fmla="*/ 188394 h 390309"/>
                    <a:gd name="connsiteX333" fmla="*/ 0 w 740402"/>
                    <a:gd name="connsiteY333" fmla="*/ 188160 h 390309"/>
                    <a:gd name="connsiteX334" fmla="*/ 51 w 740402"/>
                    <a:gd name="connsiteY334" fmla="*/ 187927 h 390309"/>
                    <a:gd name="connsiteX335" fmla="*/ 0 w 740402"/>
                    <a:gd name="connsiteY335" fmla="*/ 187694 h 390309"/>
                    <a:gd name="connsiteX336" fmla="*/ 51 w 740402"/>
                    <a:gd name="connsiteY336" fmla="*/ 187461 h 390309"/>
                    <a:gd name="connsiteX337" fmla="*/ 0 w 740402"/>
                    <a:gd name="connsiteY337" fmla="*/ 187228 h 390309"/>
                    <a:gd name="connsiteX338" fmla="*/ 51 w 740402"/>
                    <a:gd name="connsiteY338" fmla="*/ 186995 h 390309"/>
                    <a:gd name="connsiteX339" fmla="*/ 0 w 740402"/>
                    <a:gd name="connsiteY339" fmla="*/ 186761 h 390309"/>
                    <a:gd name="connsiteX340" fmla="*/ 51 w 740402"/>
                    <a:gd name="connsiteY340" fmla="*/ 186528 h 390309"/>
                    <a:gd name="connsiteX341" fmla="*/ 0 w 740402"/>
                    <a:gd name="connsiteY341" fmla="*/ 186295 h 390309"/>
                    <a:gd name="connsiteX342" fmla="*/ 51 w 740402"/>
                    <a:gd name="connsiteY342" fmla="*/ 186062 h 390309"/>
                    <a:gd name="connsiteX343" fmla="*/ 0 w 740402"/>
                    <a:gd name="connsiteY343" fmla="*/ 185829 h 390309"/>
                    <a:gd name="connsiteX344" fmla="*/ 51 w 740402"/>
                    <a:gd name="connsiteY344" fmla="*/ 185596 h 390309"/>
                    <a:gd name="connsiteX345" fmla="*/ 0 w 740402"/>
                    <a:gd name="connsiteY345" fmla="*/ 185363 h 390309"/>
                    <a:gd name="connsiteX346" fmla="*/ 51 w 740402"/>
                    <a:gd name="connsiteY346" fmla="*/ 185130 h 390309"/>
                    <a:gd name="connsiteX347" fmla="*/ 0 w 740402"/>
                    <a:gd name="connsiteY347" fmla="*/ 184896 h 390309"/>
                    <a:gd name="connsiteX348" fmla="*/ 51 w 740402"/>
                    <a:gd name="connsiteY348" fmla="*/ 184663 h 390309"/>
                    <a:gd name="connsiteX349" fmla="*/ 0 w 740402"/>
                    <a:gd name="connsiteY349" fmla="*/ 184430 h 390309"/>
                    <a:gd name="connsiteX350" fmla="*/ 51 w 740402"/>
                    <a:gd name="connsiteY350" fmla="*/ 184197 h 390309"/>
                    <a:gd name="connsiteX351" fmla="*/ 0 w 740402"/>
                    <a:gd name="connsiteY351" fmla="*/ 183964 h 390309"/>
                    <a:gd name="connsiteX352" fmla="*/ 51 w 740402"/>
                    <a:gd name="connsiteY352" fmla="*/ 183731 h 390309"/>
                    <a:gd name="connsiteX353" fmla="*/ 0 w 740402"/>
                    <a:gd name="connsiteY353" fmla="*/ 183497 h 390309"/>
                    <a:gd name="connsiteX354" fmla="*/ 51 w 740402"/>
                    <a:gd name="connsiteY354" fmla="*/ 183264 h 390309"/>
                    <a:gd name="connsiteX355" fmla="*/ 0 w 740402"/>
                    <a:gd name="connsiteY355" fmla="*/ 183031 h 390309"/>
                    <a:gd name="connsiteX356" fmla="*/ 51 w 740402"/>
                    <a:gd name="connsiteY356" fmla="*/ 182798 h 390309"/>
                    <a:gd name="connsiteX357" fmla="*/ 0 w 740402"/>
                    <a:gd name="connsiteY357" fmla="*/ 182565 h 390309"/>
                    <a:gd name="connsiteX358" fmla="*/ 51 w 740402"/>
                    <a:gd name="connsiteY358" fmla="*/ 182332 h 390309"/>
                    <a:gd name="connsiteX359" fmla="*/ 0 w 740402"/>
                    <a:gd name="connsiteY359" fmla="*/ 182098 h 390309"/>
                    <a:gd name="connsiteX360" fmla="*/ 51 w 740402"/>
                    <a:gd name="connsiteY360" fmla="*/ 181865 h 390309"/>
                    <a:gd name="connsiteX361" fmla="*/ 0 w 740402"/>
                    <a:gd name="connsiteY361" fmla="*/ 181632 h 390309"/>
                    <a:gd name="connsiteX362" fmla="*/ 51 w 740402"/>
                    <a:gd name="connsiteY362" fmla="*/ 181399 h 390309"/>
                    <a:gd name="connsiteX363" fmla="*/ 0 w 740402"/>
                    <a:gd name="connsiteY363" fmla="*/ 181166 h 390309"/>
                    <a:gd name="connsiteX364" fmla="*/ 51 w 740402"/>
                    <a:gd name="connsiteY364" fmla="*/ 180933 h 390309"/>
                    <a:gd name="connsiteX365" fmla="*/ 0 w 740402"/>
                    <a:gd name="connsiteY365" fmla="*/ 180700 h 390309"/>
                    <a:gd name="connsiteX366" fmla="*/ 51 w 740402"/>
                    <a:gd name="connsiteY366" fmla="*/ 180467 h 390309"/>
                    <a:gd name="connsiteX367" fmla="*/ 0 w 740402"/>
                    <a:gd name="connsiteY367" fmla="*/ 180233 h 390309"/>
                    <a:gd name="connsiteX368" fmla="*/ 51 w 740402"/>
                    <a:gd name="connsiteY368" fmla="*/ 180000 h 390309"/>
                    <a:gd name="connsiteX369" fmla="*/ 0 w 740402"/>
                    <a:gd name="connsiteY369" fmla="*/ 179767 h 390309"/>
                    <a:gd name="connsiteX370" fmla="*/ 51 w 740402"/>
                    <a:gd name="connsiteY370" fmla="*/ 179534 h 390309"/>
                    <a:gd name="connsiteX371" fmla="*/ 0 w 740402"/>
                    <a:gd name="connsiteY371" fmla="*/ 179301 h 390309"/>
                    <a:gd name="connsiteX372" fmla="*/ 51 w 740402"/>
                    <a:gd name="connsiteY372" fmla="*/ 179068 h 390309"/>
                    <a:gd name="connsiteX373" fmla="*/ 0 w 740402"/>
                    <a:gd name="connsiteY373" fmla="*/ 178835 h 390309"/>
                    <a:gd name="connsiteX374" fmla="*/ 51 w 740402"/>
                    <a:gd name="connsiteY374" fmla="*/ 178602 h 390309"/>
                    <a:gd name="connsiteX375" fmla="*/ 0 w 740402"/>
                    <a:gd name="connsiteY375" fmla="*/ 178368 h 390309"/>
                    <a:gd name="connsiteX376" fmla="*/ 51 w 740402"/>
                    <a:gd name="connsiteY376" fmla="*/ 178135 h 390309"/>
                    <a:gd name="connsiteX377" fmla="*/ 0 w 740402"/>
                    <a:gd name="connsiteY377" fmla="*/ 177902 h 390309"/>
                    <a:gd name="connsiteX378" fmla="*/ 51 w 740402"/>
                    <a:gd name="connsiteY378" fmla="*/ 177669 h 390309"/>
                    <a:gd name="connsiteX379" fmla="*/ 0 w 740402"/>
                    <a:gd name="connsiteY379" fmla="*/ 177436 h 390309"/>
                    <a:gd name="connsiteX380" fmla="*/ 51 w 740402"/>
                    <a:gd name="connsiteY380" fmla="*/ 177203 h 390309"/>
                    <a:gd name="connsiteX381" fmla="*/ 0 w 740402"/>
                    <a:gd name="connsiteY381" fmla="*/ 176969 h 390309"/>
                    <a:gd name="connsiteX382" fmla="*/ 51 w 740402"/>
                    <a:gd name="connsiteY382" fmla="*/ 176736 h 390309"/>
                    <a:gd name="connsiteX383" fmla="*/ 0 w 740402"/>
                    <a:gd name="connsiteY383" fmla="*/ 176503 h 390309"/>
                    <a:gd name="connsiteX384" fmla="*/ 51 w 740402"/>
                    <a:gd name="connsiteY384" fmla="*/ 176270 h 390309"/>
                    <a:gd name="connsiteX385" fmla="*/ 0 w 740402"/>
                    <a:gd name="connsiteY385" fmla="*/ 176037 h 390309"/>
                    <a:gd name="connsiteX386" fmla="*/ 51 w 740402"/>
                    <a:gd name="connsiteY386" fmla="*/ 175804 h 390309"/>
                    <a:gd name="connsiteX387" fmla="*/ 0 w 740402"/>
                    <a:gd name="connsiteY387" fmla="*/ 175571 h 390309"/>
                    <a:gd name="connsiteX388" fmla="*/ 51 w 740402"/>
                    <a:gd name="connsiteY388" fmla="*/ 175338 h 390309"/>
                    <a:gd name="connsiteX389" fmla="*/ 0 w 740402"/>
                    <a:gd name="connsiteY389" fmla="*/ 175104 h 390309"/>
                    <a:gd name="connsiteX390" fmla="*/ 51 w 740402"/>
                    <a:gd name="connsiteY390" fmla="*/ 174871 h 390309"/>
                    <a:gd name="connsiteX391" fmla="*/ 0 w 740402"/>
                    <a:gd name="connsiteY391" fmla="*/ 174638 h 390309"/>
                    <a:gd name="connsiteX392" fmla="*/ 51 w 740402"/>
                    <a:gd name="connsiteY392" fmla="*/ 174405 h 390309"/>
                    <a:gd name="connsiteX393" fmla="*/ 0 w 740402"/>
                    <a:gd name="connsiteY393" fmla="*/ 174172 h 390309"/>
                    <a:gd name="connsiteX394" fmla="*/ 51 w 740402"/>
                    <a:gd name="connsiteY394" fmla="*/ 173939 h 390309"/>
                    <a:gd name="connsiteX395" fmla="*/ 0 w 740402"/>
                    <a:gd name="connsiteY395" fmla="*/ 173705 h 390309"/>
                    <a:gd name="connsiteX396" fmla="*/ 51 w 740402"/>
                    <a:gd name="connsiteY396" fmla="*/ 173472 h 390309"/>
                    <a:gd name="connsiteX397" fmla="*/ 0 w 740402"/>
                    <a:gd name="connsiteY397" fmla="*/ 173239 h 390309"/>
                    <a:gd name="connsiteX398" fmla="*/ 51 w 740402"/>
                    <a:gd name="connsiteY398" fmla="*/ 173006 h 390309"/>
                    <a:gd name="connsiteX399" fmla="*/ 0 w 740402"/>
                    <a:gd name="connsiteY399" fmla="*/ 172773 h 390309"/>
                    <a:gd name="connsiteX400" fmla="*/ 51 w 740402"/>
                    <a:gd name="connsiteY400" fmla="*/ 172540 h 390309"/>
                    <a:gd name="connsiteX401" fmla="*/ 0 w 740402"/>
                    <a:gd name="connsiteY401" fmla="*/ 172306 h 390309"/>
                    <a:gd name="connsiteX402" fmla="*/ 51 w 740402"/>
                    <a:gd name="connsiteY402" fmla="*/ 172073 h 390309"/>
                    <a:gd name="connsiteX403" fmla="*/ 0 w 740402"/>
                    <a:gd name="connsiteY403" fmla="*/ 171840 h 390309"/>
                    <a:gd name="connsiteX404" fmla="*/ 370201 w 740402"/>
                    <a:gd name="connsiteY404" fmla="*/ 0 h 39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740402" h="390309">
                      <a:moveTo>
                        <a:pt x="370201" y="0"/>
                      </a:moveTo>
                      <a:cubicBezTo>
                        <a:pt x="574657" y="0"/>
                        <a:pt x="740402" y="76935"/>
                        <a:pt x="740402" y="171840"/>
                      </a:cubicBezTo>
                      <a:lnTo>
                        <a:pt x="740352" y="172073"/>
                      </a:lnTo>
                      <a:lnTo>
                        <a:pt x="740402" y="172306"/>
                      </a:lnTo>
                      <a:lnTo>
                        <a:pt x="740352" y="172540"/>
                      </a:lnTo>
                      <a:lnTo>
                        <a:pt x="740402" y="172773"/>
                      </a:lnTo>
                      <a:lnTo>
                        <a:pt x="740352" y="173006"/>
                      </a:lnTo>
                      <a:lnTo>
                        <a:pt x="740402" y="173239"/>
                      </a:lnTo>
                      <a:lnTo>
                        <a:pt x="740352" y="173472"/>
                      </a:lnTo>
                      <a:lnTo>
                        <a:pt x="740402" y="173705"/>
                      </a:lnTo>
                      <a:lnTo>
                        <a:pt x="740352" y="173939"/>
                      </a:lnTo>
                      <a:lnTo>
                        <a:pt x="740402" y="174172"/>
                      </a:lnTo>
                      <a:lnTo>
                        <a:pt x="740352" y="174405"/>
                      </a:lnTo>
                      <a:lnTo>
                        <a:pt x="740402" y="174638"/>
                      </a:lnTo>
                      <a:lnTo>
                        <a:pt x="740352" y="174871"/>
                      </a:lnTo>
                      <a:lnTo>
                        <a:pt x="740402" y="175104"/>
                      </a:lnTo>
                      <a:lnTo>
                        <a:pt x="740352" y="175338"/>
                      </a:lnTo>
                      <a:lnTo>
                        <a:pt x="740402" y="175571"/>
                      </a:lnTo>
                      <a:lnTo>
                        <a:pt x="740352" y="175804"/>
                      </a:lnTo>
                      <a:lnTo>
                        <a:pt x="740402" y="176037"/>
                      </a:lnTo>
                      <a:lnTo>
                        <a:pt x="740352" y="176270"/>
                      </a:lnTo>
                      <a:lnTo>
                        <a:pt x="740402" y="176503"/>
                      </a:lnTo>
                      <a:lnTo>
                        <a:pt x="740352" y="176736"/>
                      </a:lnTo>
                      <a:lnTo>
                        <a:pt x="740402" y="176969"/>
                      </a:lnTo>
                      <a:lnTo>
                        <a:pt x="740352" y="177203"/>
                      </a:lnTo>
                      <a:lnTo>
                        <a:pt x="740402" y="177436"/>
                      </a:lnTo>
                      <a:lnTo>
                        <a:pt x="740352" y="177669"/>
                      </a:lnTo>
                      <a:lnTo>
                        <a:pt x="740402" y="177902"/>
                      </a:lnTo>
                      <a:lnTo>
                        <a:pt x="740352" y="178135"/>
                      </a:lnTo>
                      <a:lnTo>
                        <a:pt x="740402" y="178368"/>
                      </a:lnTo>
                      <a:lnTo>
                        <a:pt x="740352" y="178602"/>
                      </a:lnTo>
                      <a:lnTo>
                        <a:pt x="740402" y="178835"/>
                      </a:lnTo>
                      <a:lnTo>
                        <a:pt x="740352" y="179068"/>
                      </a:lnTo>
                      <a:lnTo>
                        <a:pt x="740402" y="179301"/>
                      </a:lnTo>
                      <a:lnTo>
                        <a:pt x="740352" y="179534"/>
                      </a:lnTo>
                      <a:lnTo>
                        <a:pt x="740402" y="179767"/>
                      </a:lnTo>
                      <a:lnTo>
                        <a:pt x="740352" y="180000"/>
                      </a:lnTo>
                      <a:lnTo>
                        <a:pt x="740402" y="180233"/>
                      </a:lnTo>
                      <a:lnTo>
                        <a:pt x="740352" y="180467"/>
                      </a:lnTo>
                      <a:lnTo>
                        <a:pt x="740402" y="180700"/>
                      </a:lnTo>
                      <a:lnTo>
                        <a:pt x="740352" y="180933"/>
                      </a:lnTo>
                      <a:lnTo>
                        <a:pt x="740402" y="181166"/>
                      </a:lnTo>
                      <a:lnTo>
                        <a:pt x="740352" y="181399"/>
                      </a:lnTo>
                      <a:lnTo>
                        <a:pt x="740402" y="181632"/>
                      </a:lnTo>
                      <a:lnTo>
                        <a:pt x="740352" y="181865"/>
                      </a:lnTo>
                      <a:lnTo>
                        <a:pt x="740402" y="182098"/>
                      </a:lnTo>
                      <a:lnTo>
                        <a:pt x="740352" y="182332"/>
                      </a:lnTo>
                      <a:lnTo>
                        <a:pt x="740402" y="182565"/>
                      </a:lnTo>
                      <a:lnTo>
                        <a:pt x="740352" y="182798"/>
                      </a:lnTo>
                      <a:lnTo>
                        <a:pt x="740402" y="183031"/>
                      </a:lnTo>
                      <a:lnTo>
                        <a:pt x="740352" y="183264"/>
                      </a:lnTo>
                      <a:lnTo>
                        <a:pt x="740402" y="183497"/>
                      </a:lnTo>
                      <a:lnTo>
                        <a:pt x="740352" y="183731"/>
                      </a:lnTo>
                      <a:lnTo>
                        <a:pt x="740402" y="183964"/>
                      </a:lnTo>
                      <a:lnTo>
                        <a:pt x="740352" y="184197"/>
                      </a:lnTo>
                      <a:lnTo>
                        <a:pt x="740402" y="184430"/>
                      </a:lnTo>
                      <a:lnTo>
                        <a:pt x="740352" y="184663"/>
                      </a:lnTo>
                      <a:lnTo>
                        <a:pt x="740402" y="184896"/>
                      </a:lnTo>
                      <a:lnTo>
                        <a:pt x="740352" y="185130"/>
                      </a:lnTo>
                      <a:lnTo>
                        <a:pt x="740402" y="185363"/>
                      </a:lnTo>
                      <a:lnTo>
                        <a:pt x="740352" y="185596"/>
                      </a:lnTo>
                      <a:lnTo>
                        <a:pt x="740402" y="185829"/>
                      </a:lnTo>
                      <a:lnTo>
                        <a:pt x="740352" y="186062"/>
                      </a:lnTo>
                      <a:lnTo>
                        <a:pt x="740402" y="186295"/>
                      </a:lnTo>
                      <a:lnTo>
                        <a:pt x="740352" y="186528"/>
                      </a:lnTo>
                      <a:lnTo>
                        <a:pt x="740402" y="186761"/>
                      </a:lnTo>
                      <a:lnTo>
                        <a:pt x="740352" y="186995"/>
                      </a:lnTo>
                      <a:lnTo>
                        <a:pt x="740402" y="187228"/>
                      </a:lnTo>
                      <a:lnTo>
                        <a:pt x="740352" y="187461"/>
                      </a:lnTo>
                      <a:lnTo>
                        <a:pt x="740402" y="187694"/>
                      </a:lnTo>
                      <a:lnTo>
                        <a:pt x="740352" y="187927"/>
                      </a:lnTo>
                      <a:lnTo>
                        <a:pt x="740402" y="188160"/>
                      </a:lnTo>
                      <a:lnTo>
                        <a:pt x="740352" y="188394"/>
                      </a:lnTo>
                      <a:lnTo>
                        <a:pt x="740402" y="188627"/>
                      </a:lnTo>
                      <a:lnTo>
                        <a:pt x="740352" y="188860"/>
                      </a:lnTo>
                      <a:lnTo>
                        <a:pt x="740402" y="189093"/>
                      </a:lnTo>
                      <a:lnTo>
                        <a:pt x="740352" y="189326"/>
                      </a:lnTo>
                      <a:lnTo>
                        <a:pt x="740402" y="189559"/>
                      </a:lnTo>
                      <a:lnTo>
                        <a:pt x="740352" y="189793"/>
                      </a:lnTo>
                      <a:lnTo>
                        <a:pt x="740402" y="190026"/>
                      </a:lnTo>
                      <a:lnTo>
                        <a:pt x="740352" y="190259"/>
                      </a:lnTo>
                      <a:lnTo>
                        <a:pt x="740402" y="190492"/>
                      </a:lnTo>
                      <a:lnTo>
                        <a:pt x="740352" y="190725"/>
                      </a:lnTo>
                      <a:lnTo>
                        <a:pt x="740402" y="190958"/>
                      </a:lnTo>
                      <a:lnTo>
                        <a:pt x="740352" y="191191"/>
                      </a:lnTo>
                      <a:lnTo>
                        <a:pt x="740402" y="191424"/>
                      </a:lnTo>
                      <a:lnTo>
                        <a:pt x="740352" y="191658"/>
                      </a:lnTo>
                      <a:lnTo>
                        <a:pt x="740402" y="191891"/>
                      </a:lnTo>
                      <a:lnTo>
                        <a:pt x="740352" y="192124"/>
                      </a:lnTo>
                      <a:lnTo>
                        <a:pt x="740402" y="192357"/>
                      </a:lnTo>
                      <a:lnTo>
                        <a:pt x="740352" y="192590"/>
                      </a:lnTo>
                      <a:lnTo>
                        <a:pt x="740402" y="192823"/>
                      </a:lnTo>
                      <a:lnTo>
                        <a:pt x="740352" y="193056"/>
                      </a:lnTo>
                      <a:lnTo>
                        <a:pt x="740402" y="193289"/>
                      </a:lnTo>
                      <a:lnTo>
                        <a:pt x="740352" y="193523"/>
                      </a:lnTo>
                      <a:lnTo>
                        <a:pt x="740402" y="193756"/>
                      </a:lnTo>
                      <a:lnTo>
                        <a:pt x="740352" y="193989"/>
                      </a:lnTo>
                      <a:lnTo>
                        <a:pt x="740402" y="194222"/>
                      </a:lnTo>
                      <a:lnTo>
                        <a:pt x="740352" y="194455"/>
                      </a:lnTo>
                      <a:lnTo>
                        <a:pt x="740402" y="194688"/>
                      </a:lnTo>
                      <a:lnTo>
                        <a:pt x="740352" y="194922"/>
                      </a:lnTo>
                      <a:lnTo>
                        <a:pt x="740402" y="195155"/>
                      </a:lnTo>
                      <a:lnTo>
                        <a:pt x="740352" y="195388"/>
                      </a:lnTo>
                      <a:lnTo>
                        <a:pt x="740402" y="195621"/>
                      </a:lnTo>
                      <a:lnTo>
                        <a:pt x="740352" y="195854"/>
                      </a:lnTo>
                      <a:lnTo>
                        <a:pt x="740402" y="196087"/>
                      </a:lnTo>
                      <a:lnTo>
                        <a:pt x="740352" y="196320"/>
                      </a:lnTo>
                      <a:lnTo>
                        <a:pt x="740402" y="196553"/>
                      </a:lnTo>
                      <a:lnTo>
                        <a:pt x="740352" y="196787"/>
                      </a:lnTo>
                      <a:lnTo>
                        <a:pt x="740402" y="197020"/>
                      </a:lnTo>
                      <a:lnTo>
                        <a:pt x="740352" y="197253"/>
                      </a:lnTo>
                      <a:lnTo>
                        <a:pt x="740402" y="197486"/>
                      </a:lnTo>
                      <a:lnTo>
                        <a:pt x="740352" y="197719"/>
                      </a:lnTo>
                      <a:lnTo>
                        <a:pt x="740402" y="197952"/>
                      </a:lnTo>
                      <a:lnTo>
                        <a:pt x="740352" y="198186"/>
                      </a:lnTo>
                      <a:lnTo>
                        <a:pt x="740402" y="198419"/>
                      </a:lnTo>
                      <a:lnTo>
                        <a:pt x="740352" y="198652"/>
                      </a:lnTo>
                      <a:lnTo>
                        <a:pt x="740402" y="198885"/>
                      </a:lnTo>
                      <a:lnTo>
                        <a:pt x="740352" y="199118"/>
                      </a:lnTo>
                      <a:lnTo>
                        <a:pt x="740402" y="199351"/>
                      </a:lnTo>
                      <a:lnTo>
                        <a:pt x="740352" y="199584"/>
                      </a:lnTo>
                      <a:lnTo>
                        <a:pt x="740402" y="199817"/>
                      </a:lnTo>
                      <a:lnTo>
                        <a:pt x="740352" y="200051"/>
                      </a:lnTo>
                      <a:lnTo>
                        <a:pt x="740402" y="200284"/>
                      </a:lnTo>
                      <a:lnTo>
                        <a:pt x="740352" y="200517"/>
                      </a:lnTo>
                      <a:lnTo>
                        <a:pt x="740402" y="200750"/>
                      </a:lnTo>
                      <a:lnTo>
                        <a:pt x="740352" y="200983"/>
                      </a:lnTo>
                      <a:lnTo>
                        <a:pt x="740402" y="201216"/>
                      </a:lnTo>
                      <a:lnTo>
                        <a:pt x="740352" y="201450"/>
                      </a:lnTo>
                      <a:lnTo>
                        <a:pt x="740402" y="201683"/>
                      </a:lnTo>
                      <a:lnTo>
                        <a:pt x="740352" y="201916"/>
                      </a:lnTo>
                      <a:lnTo>
                        <a:pt x="740402" y="202149"/>
                      </a:lnTo>
                      <a:lnTo>
                        <a:pt x="740352" y="202382"/>
                      </a:lnTo>
                      <a:lnTo>
                        <a:pt x="740402" y="202615"/>
                      </a:lnTo>
                      <a:lnTo>
                        <a:pt x="740352" y="202849"/>
                      </a:lnTo>
                      <a:lnTo>
                        <a:pt x="740402" y="203082"/>
                      </a:lnTo>
                      <a:lnTo>
                        <a:pt x="740352" y="203315"/>
                      </a:lnTo>
                      <a:lnTo>
                        <a:pt x="740402" y="203548"/>
                      </a:lnTo>
                      <a:lnTo>
                        <a:pt x="740352" y="203781"/>
                      </a:lnTo>
                      <a:lnTo>
                        <a:pt x="740402" y="204014"/>
                      </a:lnTo>
                      <a:lnTo>
                        <a:pt x="740352" y="204247"/>
                      </a:lnTo>
                      <a:lnTo>
                        <a:pt x="740402" y="204480"/>
                      </a:lnTo>
                      <a:lnTo>
                        <a:pt x="740352" y="204714"/>
                      </a:lnTo>
                      <a:lnTo>
                        <a:pt x="740402" y="204947"/>
                      </a:lnTo>
                      <a:lnTo>
                        <a:pt x="740301" y="205180"/>
                      </a:lnTo>
                      <a:lnTo>
                        <a:pt x="740402" y="205413"/>
                      </a:lnTo>
                      <a:lnTo>
                        <a:pt x="740301" y="205646"/>
                      </a:lnTo>
                      <a:lnTo>
                        <a:pt x="740402" y="205879"/>
                      </a:lnTo>
                      <a:lnTo>
                        <a:pt x="740301" y="206112"/>
                      </a:lnTo>
                      <a:lnTo>
                        <a:pt x="740402" y="206345"/>
                      </a:lnTo>
                      <a:lnTo>
                        <a:pt x="740301" y="206579"/>
                      </a:lnTo>
                      <a:lnTo>
                        <a:pt x="740402" y="206812"/>
                      </a:lnTo>
                      <a:lnTo>
                        <a:pt x="740301" y="207045"/>
                      </a:lnTo>
                      <a:lnTo>
                        <a:pt x="740402" y="207278"/>
                      </a:lnTo>
                      <a:lnTo>
                        <a:pt x="740301" y="207511"/>
                      </a:lnTo>
                      <a:lnTo>
                        <a:pt x="740402" y="207744"/>
                      </a:lnTo>
                      <a:lnTo>
                        <a:pt x="740301" y="207978"/>
                      </a:lnTo>
                      <a:lnTo>
                        <a:pt x="740402" y="208211"/>
                      </a:lnTo>
                      <a:lnTo>
                        <a:pt x="740301" y="208444"/>
                      </a:lnTo>
                      <a:lnTo>
                        <a:pt x="740402" y="208677"/>
                      </a:lnTo>
                      <a:lnTo>
                        <a:pt x="740301" y="208910"/>
                      </a:lnTo>
                      <a:lnTo>
                        <a:pt x="740402" y="209143"/>
                      </a:lnTo>
                      <a:lnTo>
                        <a:pt x="740301" y="209376"/>
                      </a:lnTo>
                      <a:lnTo>
                        <a:pt x="740402" y="209609"/>
                      </a:lnTo>
                      <a:lnTo>
                        <a:pt x="740301" y="209843"/>
                      </a:lnTo>
                      <a:lnTo>
                        <a:pt x="740402" y="210076"/>
                      </a:lnTo>
                      <a:lnTo>
                        <a:pt x="740301" y="210309"/>
                      </a:lnTo>
                      <a:lnTo>
                        <a:pt x="740402" y="210542"/>
                      </a:lnTo>
                      <a:lnTo>
                        <a:pt x="740301" y="210775"/>
                      </a:lnTo>
                      <a:lnTo>
                        <a:pt x="740402" y="211008"/>
                      </a:lnTo>
                      <a:lnTo>
                        <a:pt x="740301" y="211242"/>
                      </a:lnTo>
                      <a:lnTo>
                        <a:pt x="740402" y="211475"/>
                      </a:lnTo>
                      <a:lnTo>
                        <a:pt x="740301" y="211708"/>
                      </a:lnTo>
                      <a:lnTo>
                        <a:pt x="740402" y="211941"/>
                      </a:lnTo>
                      <a:lnTo>
                        <a:pt x="740301" y="212174"/>
                      </a:lnTo>
                      <a:lnTo>
                        <a:pt x="740402" y="212407"/>
                      </a:lnTo>
                      <a:lnTo>
                        <a:pt x="740301" y="212641"/>
                      </a:lnTo>
                      <a:lnTo>
                        <a:pt x="740402" y="212874"/>
                      </a:lnTo>
                      <a:lnTo>
                        <a:pt x="740301" y="213107"/>
                      </a:lnTo>
                      <a:lnTo>
                        <a:pt x="740402" y="213340"/>
                      </a:lnTo>
                      <a:lnTo>
                        <a:pt x="740301" y="213573"/>
                      </a:lnTo>
                      <a:lnTo>
                        <a:pt x="740402" y="213806"/>
                      </a:lnTo>
                      <a:lnTo>
                        <a:pt x="740301" y="214039"/>
                      </a:lnTo>
                      <a:lnTo>
                        <a:pt x="740402" y="214272"/>
                      </a:lnTo>
                      <a:lnTo>
                        <a:pt x="740301" y="214506"/>
                      </a:lnTo>
                      <a:lnTo>
                        <a:pt x="740402" y="214739"/>
                      </a:lnTo>
                      <a:lnTo>
                        <a:pt x="740301" y="214972"/>
                      </a:lnTo>
                      <a:lnTo>
                        <a:pt x="740402" y="215205"/>
                      </a:lnTo>
                      <a:lnTo>
                        <a:pt x="740301" y="215438"/>
                      </a:lnTo>
                      <a:lnTo>
                        <a:pt x="740402" y="215671"/>
                      </a:lnTo>
                      <a:lnTo>
                        <a:pt x="740301" y="215904"/>
                      </a:lnTo>
                      <a:lnTo>
                        <a:pt x="740402" y="216137"/>
                      </a:lnTo>
                      <a:lnTo>
                        <a:pt x="740301" y="216371"/>
                      </a:lnTo>
                      <a:lnTo>
                        <a:pt x="740402" y="216604"/>
                      </a:lnTo>
                      <a:lnTo>
                        <a:pt x="740301" y="216837"/>
                      </a:lnTo>
                      <a:lnTo>
                        <a:pt x="740402" y="217070"/>
                      </a:lnTo>
                      <a:lnTo>
                        <a:pt x="740301" y="217303"/>
                      </a:lnTo>
                      <a:lnTo>
                        <a:pt x="740402" y="217536"/>
                      </a:lnTo>
                      <a:lnTo>
                        <a:pt x="740301" y="217770"/>
                      </a:lnTo>
                      <a:lnTo>
                        <a:pt x="740402" y="218003"/>
                      </a:lnTo>
                      <a:lnTo>
                        <a:pt x="740301" y="218236"/>
                      </a:lnTo>
                      <a:lnTo>
                        <a:pt x="740402" y="218469"/>
                      </a:lnTo>
                      <a:cubicBezTo>
                        <a:pt x="740402" y="313374"/>
                        <a:pt x="574657" y="390309"/>
                        <a:pt x="370201" y="390309"/>
                      </a:cubicBezTo>
                      <a:cubicBezTo>
                        <a:pt x="165745" y="390309"/>
                        <a:pt x="0" y="313374"/>
                        <a:pt x="0" y="218469"/>
                      </a:cubicBezTo>
                      <a:lnTo>
                        <a:pt x="102" y="218236"/>
                      </a:lnTo>
                      <a:lnTo>
                        <a:pt x="0" y="218003"/>
                      </a:lnTo>
                      <a:lnTo>
                        <a:pt x="102" y="217770"/>
                      </a:lnTo>
                      <a:lnTo>
                        <a:pt x="0" y="217536"/>
                      </a:lnTo>
                      <a:lnTo>
                        <a:pt x="102" y="217303"/>
                      </a:lnTo>
                      <a:lnTo>
                        <a:pt x="0" y="217070"/>
                      </a:lnTo>
                      <a:lnTo>
                        <a:pt x="102" y="216837"/>
                      </a:lnTo>
                      <a:lnTo>
                        <a:pt x="0" y="216604"/>
                      </a:lnTo>
                      <a:lnTo>
                        <a:pt x="102" y="216371"/>
                      </a:lnTo>
                      <a:lnTo>
                        <a:pt x="0" y="216137"/>
                      </a:lnTo>
                      <a:lnTo>
                        <a:pt x="102" y="215904"/>
                      </a:lnTo>
                      <a:lnTo>
                        <a:pt x="0" y="215671"/>
                      </a:lnTo>
                      <a:lnTo>
                        <a:pt x="102" y="215438"/>
                      </a:lnTo>
                      <a:lnTo>
                        <a:pt x="0" y="215205"/>
                      </a:lnTo>
                      <a:lnTo>
                        <a:pt x="102" y="214972"/>
                      </a:lnTo>
                      <a:lnTo>
                        <a:pt x="0" y="214739"/>
                      </a:lnTo>
                      <a:lnTo>
                        <a:pt x="102" y="214506"/>
                      </a:lnTo>
                      <a:lnTo>
                        <a:pt x="0" y="214272"/>
                      </a:lnTo>
                      <a:lnTo>
                        <a:pt x="102" y="214039"/>
                      </a:lnTo>
                      <a:lnTo>
                        <a:pt x="0" y="213806"/>
                      </a:lnTo>
                      <a:lnTo>
                        <a:pt x="102" y="213573"/>
                      </a:lnTo>
                      <a:lnTo>
                        <a:pt x="0" y="213340"/>
                      </a:lnTo>
                      <a:lnTo>
                        <a:pt x="102" y="213107"/>
                      </a:lnTo>
                      <a:lnTo>
                        <a:pt x="0" y="212874"/>
                      </a:lnTo>
                      <a:lnTo>
                        <a:pt x="102" y="212641"/>
                      </a:lnTo>
                      <a:lnTo>
                        <a:pt x="0" y="212407"/>
                      </a:lnTo>
                      <a:lnTo>
                        <a:pt x="102" y="212174"/>
                      </a:lnTo>
                      <a:lnTo>
                        <a:pt x="0" y="211941"/>
                      </a:lnTo>
                      <a:lnTo>
                        <a:pt x="102" y="211708"/>
                      </a:lnTo>
                      <a:lnTo>
                        <a:pt x="0" y="211475"/>
                      </a:lnTo>
                      <a:lnTo>
                        <a:pt x="102" y="211242"/>
                      </a:lnTo>
                      <a:lnTo>
                        <a:pt x="0" y="211008"/>
                      </a:lnTo>
                      <a:lnTo>
                        <a:pt x="102" y="210775"/>
                      </a:lnTo>
                      <a:lnTo>
                        <a:pt x="0" y="210542"/>
                      </a:lnTo>
                      <a:lnTo>
                        <a:pt x="102" y="210309"/>
                      </a:lnTo>
                      <a:lnTo>
                        <a:pt x="0" y="210076"/>
                      </a:lnTo>
                      <a:lnTo>
                        <a:pt x="102" y="209843"/>
                      </a:lnTo>
                      <a:lnTo>
                        <a:pt x="0" y="209609"/>
                      </a:lnTo>
                      <a:lnTo>
                        <a:pt x="102" y="209376"/>
                      </a:lnTo>
                      <a:lnTo>
                        <a:pt x="0" y="209143"/>
                      </a:lnTo>
                      <a:lnTo>
                        <a:pt x="102" y="208910"/>
                      </a:lnTo>
                      <a:lnTo>
                        <a:pt x="0" y="208677"/>
                      </a:lnTo>
                      <a:lnTo>
                        <a:pt x="102" y="208444"/>
                      </a:lnTo>
                      <a:lnTo>
                        <a:pt x="0" y="208211"/>
                      </a:lnTo>
                      <a:lnTo>
                        <a:pt x="102" y="207978"/>
                      </a:lnTo>
                      <a:lnTo>
                        <a:pt x="0" y="207744"/>
                      </a:lnTo>
                      <a:lnTo>
                        <a:pt x="102" y="207511"/>
                      </a:lnTo>
                      <a:lnTo>
                        <a:pt x="0" y="207278"/>
                      </a:lnTo>
                      <a:lnTo>
                        <a:pt x="102" y="207045"/>
                      </a:lnTo>
                      <a:lnTo>
                        <a:pt x="0" y="206812"/>
                      </a:lnTo>
                      <a:lnTo>
                        <a:pt x="102" y="206579"/>
                      </a:lnTo>
                      <a:lnTo>
                        <a:pt x="0" y="206345"/>
                      </a:lnTo>
                      <a:lnTo>
                        <a:pt x="102" y="206112"/>
                      </a:lnTo>
                      <a:lnTo>
                        <a:pt x="0" y="205879"/>
                      </a:lnTo>
                      <a:lnTo>
                        <a:pt x="102" y="205646"/>
                      </a:lnTo>
                      <a:lnTo>
                        <a:pt x="0" y="205413"/>
                      </a:lnTo>
                      <a:lnTo>
                        <a:pt x="102" y="205180"/>
                      </a:lnTo>
                      <a:lnTo>
                        <a:pt x="0" y="204947"/>
                      </a:lnTo>
                      <a:lnTo>
                        <a:pt x="51" y="204714"/>
                      </a:lnTo>
                      <a:lnTo>
                        <a:pt x="0" y="204480"/>
                      </a:lnTo>
                      <a:lnTo>
                        <a:pt x="51" y="204247"/>
                      </a:lnTo>
                      <a:lnTo>
                        <a:pt x="0" y="204014"/>
                      </a:lnTo>
                      <a:lnTo>
                        <a:pt x="51" y="203781"/>
                      </a:lnTo>
                      <a:lnTo>
                        <a:pt x="0" y="203548"/>
                      </a:lnTo>
                      <a:lnTo>
                        <a:pt x="51" y="203315"/>
                      </a:lnTo>
                      <a:lnTo>
                        <a:pt x="0" y="203082"/>
                      </a:lnTo>
                      <a:lnTo>
                        <a:pt x="51" y="202849"/>
                      </a:lnTo>
                      <a:lnTo>
                        <a:pt x="0" y="202615"/>
                      </a:lnTo>
                      <a:lnTo>
                        <a:pt x="51" y="202382"/>
                      </a:lnTo>
                      <a:lnTo>
                        <a:pt x="0" y="202149"/>
                      </a:lnTo>
                      <a:lnTo>
                        <a:pt x="51" y="201916"/>
                      </a:lnTo>
                      <a:lnTo>
                        <a:pt x="0" y="201683"/>
                      </a:lnTo>
                      <a:lnTo>
                        <a:pt x="51" y="201450"/>
                      </a:lnTo>
                      <a:lnTo>
                        <a:pt x="0" y="201216"/>
                      </a:lnTo>
                      <a:lnTo>
                        <a:pt x="51" y="200983"/>
                      </a:lnTo>
                      <a:lnTo>
                        <a:pt x="0" y="200750"/>
                      </a:lnTo>
                      <a:lnTo>
                        <a:pt x="51" y="200517"/>
                      </a:lnTo>
                      <a:lnTo>
                        <a:pt x="0" y="200284"/>
                      </a:lnTo>
                      <a:lnTo>
                        <a:pt x="51" y="200051"/>
                      </a:lnTo>
                      <a:lnTo>
                        <a:pt x="0" y="199817"/>
                      </a:lnTo>
                      <a:lnTo>
                        <a:pt x="51" y="199584"/>
                      </a:lnTo>
                      <a:lnTo>
                        <a:pt x="0" y="199351"/>
                      </a:lnTo>
                      <a:lnTo>
                        <a:pt x="51" y="199118"/>
                      </a:lnTo>
                      <a:lnTo>
                        <a:pt x="0" y="198885"/>
                      </a:lnTo>
                      <a:lnTo>
                        <a:pt x="51" y="198652"/>
                      </a:lnTo>
                      <a:lnTo>
                        <a:pt x="0" y="198419"/>
                      </a:lnTo>
                      <a:lnTo>
                        <a:pt x="51" y="198186"/>
                      </a:lnTo>
                      <a:lnTo>
                        <a:pt x="0" y="197952"/>
                      </a:lnTo>
                      <a:lnTo>
                        <a:pt x="51" y="197719"/>
                      </a:lnTo>
                      <a:lnTo>
                        <a:pt x="0" y="197486"/>
                      </a:lnTo>
                      <a:lnTo>
                        <a:pt x="51" y="197253"/>
                      </a:lnTo>
                      <a:lnTo>
                        <a:pt x="0" y="197020"/>
                      </a:lnTo>
                      <a:lnTo>
                        <a:pt x="51" y="196787"/>
                      </a:lnTo>
                      <a:lnTo>
                        <a:pt x="0" y="196553"/>
                      </a:lnTo>
                      <a:lnTo>
                        <a:pt x="51" y="196320"/>
                      </a:lnTo>
                      <a:lnTo>
                        <a:pt x="0" y="196087"/>
                      </a:lnTo>
                      <a:lnTo>
                        <a:pt x="51" y="195854"/>
                      </a:lnTo>
                      <a:lnTo>
                        <a:pt x="0" y="195621"/>
                      </a:lnTo>
                      <a:lnTo>
                        <a:pt x="51" y="195388"/>
                      </a:lnTo>
                      <a:lnTo>
                        <a:pt x="0" y="195155"/>
                      </a:lnTo>
                      <a:lnTo>
                        <a:pt x="51" y="194922"/>
                      </a:lnTo>
                      <a:lnTo>
                        <a:pt x="0" y="194688"/>
                      </a:lnTo>
                      <a:lnTo>
                        <a:pt x="51" y="194455"/>
                      </a:lnTo>
                      <a:lnTo>
                        <a:pt x="0" y="194222"/>
                      </a:lnTo>
                      <a:lnTo>
                        <a:pt x="51" y="193989"/>
                      </a:lnTo>
                      <a:lnTo>
                        <a:pt x="0" y="193756"/>
                      </a:lnTo>
                      <a:lnTo>
                        <a:pt x="51" y="193523"/>
                      </a:lnTo>
                      <a:lnTo>
                        <a:pt x="0" y="193289"/>
                      </a:lnTo>
                      <a:lnTo>
                        <a:pt x="51" y="193056"/>
                      </a:lnTo>
                      <a:lnTo>
                        <a:pt x="0" y="192823"/>
                      </a:lnTo>
                      <a:lnTo>
                        <a:pt x="51" y="192590"/>
                      </a:lnTo>
                      <a:lnTo>
                        <a:pt x="0" y="192357"/>
                      </a:lnTo>
                      <a:lnTo>
                        <a:pt x="51" y="192124"/>
                      </a:lnTo>
                      <a:lnTo>
                        <a:pt x="0" y="191891"/>
                      </a:lnTo>
                      <a:lnTo>
                        <a:pt x="51" y="191658"/>
                      </a:lnTo>
                      <a:lnTo>
                        <a:pt x="0" y="191424"/>
                      </a:lnTo>
                      <a:lnTo>
                        <a:pt x="51" y="191191"/>
                      </a:lnTo>
                      <a:lnTo>
                        <a:pt x="0" y="190958"/>
                      </a:lnTo>
                      <a:lnTo>
                        <a:pt x="51" y="190725"/>
                      </a:lnTo>
                      <a:lnTo>
                        <a:pt x="0" y="190492"/>
                      </a:lnTo>
                      <a:lnTo>
                        <a:pt x="51" y="190259"/>
                      </a:lnTo>
                      <a:lnTo>
                        <a:pt x="0" y="190026"/>
                      </a:lnTo>
                      <a:lnTo>
                        <a:pt x="51" y="189793"/>
                      </a:lnTo>
                      <a:lnTo>
                        <a:pt x="0" y="189559"/>
                      </a:lnTo>
                      <a:lnTo>
                        <a:pt x="51" y="189326"/>
                      </a:lnTo>
                      <a:lnTo>
                        <a:pt x="0" y="189093"/>
                      </a:lnTo>
                      <a:lnTo>
                        <a:pt x="51" y="188860"/>
                      </a:lnTo>
                      <a:lnTo>
                        <a:pt x="0" y="188627"/>
                      </a:lnTo>
                      <a:lnTo>
                        <a:pt x="51" y="188394"/>
                      </a:lnTo>
                      <a:lnTo>
                        <a:pt x="0" y="188160"/>
                      </a:lnTo>
                      <a:lnTo>
                        <a:pt x="51" y="187927"/>
                      </a:lnTo>
                      <a:lnTo>
                        <a:pt x="0" y="187694"/>
                      </a:lnTo>
                      <a:lnTo>
                        <a:pt x="51" y="187461"/>
                      </a:lnTo>
                      <a:lnTo>
                        <a:pt x="0" y="187228"/>
                      </a:lnTo>
                      <a:lnTo>
                        <a:pt x="51" y="186995"/>
                      </a:lnTo>
                      <a:lnTo>
                        <a:pt x="0" y="186761"/>
                      </a:lnTo>
                      <a:lnTo>
                        <a:pt x="51" y="186528"/>
                      </a:lnTo>
                      <a:lnTo>
                        <a:pt x="0" y="186295"/>
                      </a:lnTo>
                      <a:lnTo>
                        <a:pt x="51" y="186062"/>
                      </a:lnTo>
                      <a:lnTo>
                        <a:pt x="0" y="185829"/>
                      </a:lnTo>
                      <a:lnTo>
                        <a:pt x="51" y="185596"/>
                      </a:lnTo>
                      <a:lnTo>
                        <a:pt x="0" y="185363"/>
                      </a:lnTo>
                      <a:lnTo>
                        <a:pt x="51" y="185130"/>
                      </a:lnTo>
                      <a:lnTo>
                        <a:pt x="0" y="184896"/>
                      </a:lnTo>
                      <a:lnTo>
                        <a:pt x="51" y="184663"/>
                      </a:lnTo>
                      <a:lnTo>
                        <a:pt x="0" y="184430"/>
                      </a:lnTo>
                      <a:lnTo>
                        <a:pt x="51" y="184197"/>
                      </a:lnTo>
                      <a:lnTo>
                        <a:pt x="0" y="183964"/>
                      </a:lnTo>
                      <a:lnTo>
                        <a:pt x="51" y="183731"/>
                      </a:lnTo>
                      <a:lnTo>
                        <a:pt x="0" y="183497"/>
                      </a:lnTo>
                      <a:lnTo>
                        <a:pt x="51" y="183264"/>
                      </a:lnTo>
                      <a:lnTo>
                        <a:pt x="0" y="183031"/>
                      </a:lnTo>
                      <a:lnTo>
                        <a:pt x="51" y="182798"/>
                      </a:lnTo>
                      <a:lnTo>
                        <a:pt x="0" y="182565"/>
                      </a:lnTo>
                      <a:lnTo>
                        <a:pt x="51" y="182332"/>
                      </a:lnTo>
                      <a:lnTo>
                        <a:pt x="0" y="182098"/>
                      </a:lnTo>
                      <a:lnTo>
                        <a:pt x="51" y="181865"/>
                      </a:lnTo>
                      <a:lnTo>
                        <a:pt x="0" y="181632"/>
                      </a:lnTo>
                      <a:lnTo>
                        <a:pt x="51" y="181399"/>
                      </a:lnTo>
                      <a:lnTo>
                        <a:pt x="0" y="181166"/>
                      </a:lnTo>
                      <a:lnTo>
                        <a:pt x="51" y="180933"/>
                      </a:lnTo>
                      <a:lnTo>
                        <a:pt x="0" y="180700"/>
                      </a:lnTo>
                      <a:lnTo>
                        <a:pt x="51" y="180467"/>
                      </a:lnTo>
                      <a:lnTo>
                        <a:pt x="0" y="180233"/>
                      </a:lnTo>
                      <a:lnTo>
                        <a:pt x="51" y="180000"/>
                      </a:lnTo>
                      <a:lnTo>
                        <a:pt x="0" y="179767"/>
                      </a:lnTo>
                      <a:lnTo>
                        <a:pt x="51" y="179534"/>
                      </a:lnTo>
                      <a:lnTo>
                        <a:pt x="0" y="179301"/>
                      </a:lnTo>
                      <a:lnTo>
                        <a:pt x="51" y="179068"/>
                      </a:lnTo>
                      <a:lnTo>
                        <a:pt x="0" y="178835"/>
                      </a:lnTo>
                      <a:lnTo>
                        <a:pt x="51" y="178602"/>
                      </a:lnTo>
                      <a:lnTo>
                        <a:pt x="0" y="178368"/>
                      </a:lnTo>
                      <a:lnTo>
                        <a:pt x="51" y="178135"/>
                      </a:lnTo>
                      <a:lnTo>
                        <a:pt x="0" y="177902"/>
                      </a:lnTo>
                      <a:lnTo>
                        <a:pt x="51" y="177669"/>
                      </a:lnTo>
                      <a:lnTo>
                        <a:pt x="0" y="177436"/>
                      </a:lnTo>
                      <a:lnTo>
                        <a:pt x="51" y="177203"/>
                      </a:lnTo>
                      <a:lnTo>
                        <a:pt x="0" y="176969"/>
                      </a:lnTo>
                      <a:lnTo>
                        <a:pt x="51" y="176736"/>
                      </a:lnTo>
                      <a:lnTo>
                        <a:pt x="0" y="176503"/>
                      </a:lnTo>
                      <a:lnTo>
                        <a:pt x="51" y="176270"/>
                      </a:lnTo>
                      <a:lnTo>
                        <a:pt x="0" y="176037"/>
                      </a:lnTo>
                      <a:lnTo>
                        <a:pt x="51" y="175804"/>
                      </a:lnTo>
                      <a:lnTo>
                        <a:pt x="0" y="175571"/>
                      </a:lnTo>
                      <a:lnTo>
                        <a:pt x="51" y="175338"/>
                      </a:lnTo>
                      <a:lnTo>
                        <a:pt x="0" y="175104"/>
                      </a:lnTo>
                      <a:lnTo>
                        <a:pt x="51" y="174871"/>
                      </a:lnTo>
                      <a:lnTo>
                        <a:pt x="0" y="174638"/>
                      </a:lnTo>
                      <a:lnTo>
                        <a:pt x="51" y="174405"/>
                      </a:lnTo>
                      <a:lnTo>
                        <a:pt x="0" y="174172"/>
                      </a:lnTo>
                      <a:lnTo>
                        <a:pt x="51" y="173939"/>
                      </a:lnTo>
                      <a:lnTo>
                        <a:pt x="0" y="173705"/>
                      </a:lnTo>
                      <a:lnTo>
                        <a:pt x="51" y="173472"/>
                      </a:lnTo>
                      <a:lnTo>
                        <a:pt x="0" y="173239"/>
                      </a:lnTo>
                      <a:lnTo>
                        <a:pt x="51" y="173006"/>
                      </a:lnTo>
                      <a:lnTo>
                        <a:pt x="0" y="172773"/>
                      </a:lnTo>
                      <a:lnTo>
                        <a:pt x="51" y="172540"/>
                      </a:lnTo>
                      <a:lnTo>
                        <a:pt x="0" y="172306"/>
                      </a:lnTo>
                      <a:lnTo>
                        <a:pt x="51" y="172073"/>
                      </a:lnTo>
                      <a:lnTo>
                        <a:pt x="0" y="171840"/>
                      </a:lnTo>
                      <a:cubicBezTo>
                        <a:pt x="0" y="76935"/>
                        <a:pt x="165745" y="0"/>
                        <a:pt x="370201" y="0"/>
                      </a:cubicBezTo>
                      <a:close/>
                    </a:path>
                  </a:pathLst>
                </a:custGeom>
                <a:gradFill flip="none" rotWithShape="1">
                  <a:gsLst>
                    <a:gs pos="100000">
                      <a:schemeClr val="bg1">
                        <a:lumMod val="75000"/>
                      </a:schemeClr>
                    </a:gs>
                    <a:gs pos="31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200"/>
                </a:p>
              </p:txBody>
            </p:sp>
            <p:sp>
              <p:nvSpPr>
                <p:cNvPr id="41" name="椭圆 40"/>
                <p:cNvSpPr/>
                <p:nvPr/>
              </p:nvSpPr>
              <p:spPr>
                <a:xfrm>
                  <a:off x="3061119" y="4917004"/>
                  <a:ext cx="1472864" cy="683674"/>
                </a:xfrm>
                <a:prstGeom prst="ellipse">
                  <a:avLst/>
                </a:prstGeom>
                <a:gradFill>
                  <a:gsLst>
                    <a:gs pos="100000">
                      <a:schemeClr val="bg1">
                        <a:lumMod val="85000"/>
                      </a:schemeClr>
                    </a:gs>
                    <a:gs pos="0">
                      <a:schemeClr val="bg1">
                        <a:lumMod val="9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grpSp>
          <p:sp>
            <p:nvSpPr>
              <p:cNvPr id="78" name="文本框 77"/>
              <p:cNvSpPr txBox="1"/>
              <p:nvPr/>
            </p:nvSpPr>
            <p:spPr>
              <a:xfrm>
                <a:off x="5652769" y="6096635"/>
                <a:ext cx="808990" cy="430887"/>
              </a:xfrm>
              <a:prstGeom prst="rect">
                <a:avLst/>
              </a:prstGeom>
              <a:noFill/>
            </p:spPr>
            <p:txBody>
              <a:bodyPr wrap="square" rtlCol="0">
                <a:spAutoFit/>
              </a:bodyPr>
              <a:lstStyle/>
              <a:p>
                <a:pPr algn="ctr"/>
                <a:r>
                  <a:rPr lang="zh-CN" altLang="en-US" sz="2200" b="1" dirty="0">
                    <a:solidFill>
                      <a:srgbClr val="115EC5"/>
                    </a:solidFill>
                    <a:effectLst>
                      <a:reflection blurRad="101600" stA="15000" endPos="58000" dist="12700" dir="5400000" sy="-100000" algn="bl" rotWithShape="0"/>
                    </a:effectLst>
                    <a:latin typeface="+mj-ea"/>
                    <a:ea typeface="+mj-ea"/>
                  </a:rPr>
                  <a:t>税务</a:t>
                </a:r>
              </a:p>
            </p:txBody>
          </p:sp>
        </p:grpSp>
        <p:grpSp>
          <p:nvGrpSpPr>
            <p:cNvPr id="2" name="组合 1"/>
            <p:cNvGrpSpPr/>
            <p:nvPr/>
          </p:nvGrpSpPr>
          <p:grpSpPr>
            <a:xfrm>
              <a:off x="7249299" y="2643374"/>
              <a:ext cx="1433549" cy="712000"/>
              <a:chOff x="7507605" y="2202815"/>
              <a:chExt cx="1525270" cy="757555"/>
            </a:xfrm>
          </p:grpSpPr>
          <p:sp>
            <p:nvSpPr>
              <p:cNvPr id="74" name="任意多边形: 形状 50"/>
              <p:cNvSpPr/>
              <p:nvPr/>
            </p:nvSpPr>
            <p:spPr>
              <a:xfrm>
                <a:off x="7507605" y="2226310"/>
                <a:ext cx="1525270" cy="734060"/>
              </a:xfrm>
              <a:custGeom>
                <a:avLst/>
                <a:gdLst>
                  <a:gd name="connsiteX0" fmla="*/ 370201 w 740402"/>
                  <a:gd name="connsiteY0" fmla="*/ 0 h 390309"/>
                  <a:gd name="connsiteX1" fmla="*/ 740402 w 740402"/>
                  <a:gd name="connsiteY1" fmla="*/ 171840 h 390309"/>
                  <a:gd name="connsiteX2" fmla="*/ 740352 w 740402"/>
                  <a:gd name="connsiteY2" fmla="*/ 172073 h 390309"/>
                  <a:gd name="connsiteX3" fmla="*/ 740402 w 740402"/>
                  <a:gd name="connsiteY3" fmla="*/ 172306 h 390309"/>
                  <a:gd name="connsiteX4" fmla="*/ 740352 w 740402"/>
                  <a:gd name="connsiteY4" fmla="*/ 172540 h 390309"/>
                  <a:gd name="connsiteX5" fmla="*/ 740402 w 740402"/>
                  <a:gd name="connsiteY5" fmla="*/ 172773 h 390309"/>
                  <a:gd name="connsiteX6" fmla="*/ 740352 w 740402"/>
                  <a:gd name="connsiteY6" fmla="*/ 173006 h 390309"/>
                  <a:gd name="connsiteX7" fmla="*/ 740402 w 740402"/>
                  <a:gd name="connsiteY7" fmla="*/ 173239 h 390309"/>
                  <a:gd name="connsiteX8" fmla="*/ 740352 w 740402"/>
                  <a:gd name="connsiteY8" fmla="*/ 173472 h 390309"/>
                  <a:gd name="connsiteX9" fmla="*/ 740402 w 740402"/>
                  <a:gd name="connsiteY9" fmla="*/ 173705 h 390309"/>
                  <a:gd name="connsiteX10" fmla="*/ 740352 w 740402"/>
                  <a:gd name="connsiteY10" fmla="*/ 173939 h 390309"/>
                  <a:gd name="connsiteX11" fmla="*/ 740402 w 740402"/>
                  <a:gd name="connsiteY11" fmla="*/ 174172 h 390309"/>
                  <a:gd name="connsiteX12" fmla="*/ 740352 w 740402"/>
                  <a:gd name="connsiteY12" fmla="*/ 174405 h 390309"/>
                  <a:gd name="connsiteX13" fmla="*/ 740402 w 740402"/>
                  <a:gd name="connsiteY13" fmla="*/ 174638 h 390309"/>
                  <a:gd name="connsiteX14" fmla="*/ 740352 w 740402"/>
                  <a:gd name="connsiteY14" fmla="*/ 174871 h 390309"/>
                  <a:gd name="connsiteX15" fmla="*/ 740402 w 740402"/>
                  <a:gd name="connsiteY15" fmla="*/ 175104 h 390309"/>
                  <a:gd name="connsiteX16" fmla="*/ 740352 w 740402"/>
                  <a:gd name="connsiteY16" fmla="*/ 175338 h 390309"/>
                  <a:gd name="connsiteX17" fmla="*/ 740402 w 740402"/>
                  <a:gd name="connsiteY17" fmla="*/ 175571 h 390309"/>
                  <a:gd name="connsiteX18" fmla="*/ 740352 w 740402"/>
                  <a:gd name="connsiteY18" fmla="*/ 175804 h 390309"/>
                  <a:gd name="connsiteX19" fmla="*/ 740402 w 740402"/>
                  <a:gd name="connsiteY19" fmla="*/ 176037 h 390309"/>
                  <a:gd name="connsiteX20" fmla="*/ 740352 w 740402"/>
                  <a:gd name="connsiteY20" fmla="*/ 176270 h 390309"/>
                  <a:gd name="connsiteX21" fmla="*/ 740402 w 740402"/>
                  <a:gd name="connsiteY21" fmla="*/ 176503 h 390309"/>
                  <a:gd name="connsiteX22" fmla="*/ 740352 w 740402"/>
                  <a:gd name="connsiteY22" fmla="*/ 176736 h 390309"/>
                  <a:gd name="connsiteX23" fmla="*/ 740402 w 740402"/>
                  <a:gd name="connsiteY23" fmla="*/ 176969 h 390309"/>
                  <a:gd name="connsiteX24" fmla="*/ 740352 w 740402"/>
                  <a:gd name="connsiteY24" fmla="*/ 177203 h 390309"/>
                  <a:gd name="connsiteX25" fmla="*/ 740402 w 740402"/>
                  <a:gd name="connsiteY25" fmla="*/ 177436 h 390309"/>
                  <a:gd name="connsiteX26" fmla="*/ 740352 w 740402"/>
                  <a:gd name="connsiteY26" fmla="*/ 177669 h 390309"/>
                  <a:gd name="connsiteX27" fmla="*/ 740402 w 740402"/>
                  <a:gd name="connsiteY27" fmla="*/ 177902 h 390309"/>
                  <a:gd name="connsiteX28" fmla="*/ 740352 w 740402"/>
                  <a:gd name="connsiteY28" fmla="*/ 178135 h 390309"/>
                  <a:gd name="connsiteX29" fmla="*/ 740402 w 740402"/>
                  <a:gd name="connsiteY29" fmla="*/ 178368 h 390309"/>
                  <a:gd name="connsiteX30" fmla="*/ 740352 w 740402"/>
                  <a:gd name="connsiteY30" fmla="*/ 178602 h 390309"/>
                  <a:gd name="connsiteX31" fmla="*/ 740402 w 740402"/>
                  <a:gd name="connsiteY31" fmla="*/ 178835 h 390309"/>
                  <a:gd name="connsiteX32" fmla="*/ 740352 w 740402"/>
                  <a:gd name="connsiteY32" fmla="*/ 179068 h 390309"/>
                  <a:gd name="connsiteX33" fmla="*/ 740402 w 740402"/>
                  <a:gd name="connsiteY33" fmla="*/ 179301 h 390309"/>
                  <a:gd name="connsiteX34" fmla="*/ 740352 w 740402"/>
                  <a:gd name="connsiteY34" fmla="*/ 179534 h 390309"/>
                  <a:gd name="connsiteX35" fmla="*/ 740402 w 740402"/>
                  <a:gd name="connsiteY35" fmla="*/ 179767 h 390309"/>
                  <a:gd name="connsiteX36" fmla="*/ 740352 w 740402"/>
                  <a:gd name="connsiteY36" fmla="*/ 180000 h 390309"/>
                  <a:gd name="connsiteX37" fmla="*/ 740402 w 740402"/>
                  <a:gd name="connsiteY37" fmla="*/ 180233 h 390309"/>
                  <a:gd name="connsiteX38" fmla="*/ 740352 w 740402"/>
                  <a:gd name="connsiteY38" fmla="*/ 180467 h 390309"/>
                  <a:gd name="connsiteX39" fmla="*/ 740402 w 740402"/>
                  <a:gd name="connsiteY39" fmla="*/ 180700 h 390309"/>
                  <a:gd name="connsiteX40" fmla="*/ 740352 w 740402"/>
                  <a:gd name="connsiteY40" fmla="*/ 180933 h 390309"/>
                  <a:gd name="connsiteX41" fmla="*/ 740402 w 740402"/>
                  <a:gd name="connsiteY41" fmla="*/ 181166 h 390309"/>
                  <a:gd name="connsiteX42" fmla="*/ 740352 w 740402"/>
                  <a:gd name="connsiteY42" fmla="*/ 181399 h 390309"/>
                  <a:gd name="connsiteX43" fmla="*/ 740402 w 740402"/>
                  <a:gd name="connsiteY43" fmla="*/ 181632 h 390309"/>
                  <a:gd name="connsiteX44" fmla="*/ 740352 w 740402"/>
                  <a:gd name="connsiteY44" fmla="*/ 181865 h 390309"/>
                  <a:gd name="connsiteX45" fmla="*/ 740402 w 740402"/>
                  <a:gd name="connsiteY45" fmla="*/ 182098 h 390309"/>
                  <a:gd name="connsiteX46" fmla="*/ 740352 w 740402"/>
                  <a:gd name="connsiteY46" fmla="*/ 182332 h 390309"/>
                  <a:gd name="connsiteX47" fmla="*/ 740402 w 740402"/>
                  <a:gd name="connsiteY47" fmla="*/ 182565 h 390309"/>
                  <a:gd name="connsiteX48" fmla="*/ 740352 w 740402"/>
                  <a:gd name="connsiteY48" fmla="*/ 182798 h 390309"/>
                  <a:gd name="connsiteX49" fmla="*/ 740402 w 740402"/>
                  <a:gd name="connsiteY49" fmla="*/ 183031 h 390309"/>
                  <a:gd name="connsiteX50" fmla="*/ 740352 w 740402"/>
                  <a:gd name="connsiteY50" fmla="*/ 183264 h 390309"/>
                  <a:gd name="connsiteX51" fmla="*/ 740402 w 740402"/>
                  <a:gd name="connsiteY51" fmla="*/ 183497 h 390309"/>
                  <a:gd name="connsiteX52" fmla="*/ 740352 w 740402"/>
                  <a:gd name="connsiteY52" fmla="*/ 183731 h 390309"/>
                  <a:gd name="connsiteX53" fmla="*/ 740402 w 740402"/>
                  <a:gd name="connsiteY53" fmla="*/ 183964 h 390309"/>
                  <a:gd name="connsiteX54" fmla="*/ 740352 w 740402"/>
                  <a:gd name="connsiteY54" fmla="*/ 184197 h 390309"/>
                  <a:gd name="connsiteX55" fmla="*/ 740402 w 740402"/>
                  <a:gd name="connsiteY55" fmla="*/ 184430 h 390309"/>
                  <a:gd name="connsiteX56" fmla="*/ 740352 w 740402"/>
                  <a:gd name="connsiteY56" fmla="*/ 184663 h 390309"/>
                  <a:gd name="connsiteX57" fmla="*/ 740402 w 740402"/>
                  <a:gd name="connsiteY57" fmla="*/ 184896 h 390309"/>
                  <a:gd name="connsiteX58" fmla="*/ 740352 w 740402"/>
                  <a:gd name="connsiteY58" fmla="*/ 185130 h 390309"/>
                  <a:gd name="connsiteX59" fmla="*/ 740402 w 740402"/>
                  <a:gd name="connsiteY59" fmla="*/ 185363 h 390309"/>
                  <a:gd name="connsiteX60" fmla="*/ 740352 w 740402"/>
                  <a:gd name="connsiteY60" fmla="*/ 185596 h 390309"/>
                  <a:gd name="connsiteX61" fmla="*/ 740402 w 740402"/>
                  <a:gd name="connsiteY61" fmla="*/ 185829 h 390309"/>
                  <a:gd name="connsiteX62" fmla="*/ 740352 w 740402"/>
                  <a:gd name="connsiteY62" fmla="*/ 186062 h 390309"/>
                  <a:gd name="connsiteX63" fmla="*/ 740402 w 740402"/>
                  <a:gd name="connsiteY63" fmla="*/ 186295 h 390309"/>
                  <a:gd name="connsiteX64" fmla="*/ 740352 w 740402"/>
                  <a:gd name="connsiteY64" fmla="*/ 186528 h 390309"/>
                  <a:gd name="connsiteX65" fmla="*/ 740402 w 740402"/>
                  <a:gd name="connsiteY65" fmla="*/ 186761 h 390309"/>
                  <a:gd name="connsiteX66" fmla="*/ 740352 w 740402"/>
                  <a:gd name="connsiteY66" fmla="*/ 186995 h 390309"/>
                  <a:gd name="connsiteX67" fmla="*/ 740402 w 740402"/>
                  <a:gd name="connsiteY67" fmla="*/ 187228 h 390309"/>
                  <a:gd name="connsiteX68" fmla="*/ 740352 w 740402"/>
                  <a:gd name="connsiteY68" fmla="*/ 187461 h 390309"/>
                  <a:gd name="connsiteX69" fmla="*/ 740402 w 740402"/>
                  <a:gd name="connsiteY69" fmla="*/ 187694 h 390309"/>
                  <a:gd name="connsiteX70" fmla="*/ 740352 w 740402"/>
                  <a:gd name="connsiteY70" fmla="*/ 187927 h 390309"/>
                  <a:gd name="connsiteX71" fmla="*/ 740402 w 740402"/>
                  <a:gd name="connsiteY71" fmla="*/ 188160 h 390309"/>
                  <a:gd name="connsiteX72" fmla="*/ 740352 w 740402"/>
                  <a:gd name="connsiteY72" fmla="*/ 188394 h 390309"/>
                  <a:gd name="connsiteX73" fmla="*/ 740402 w 740402"/>
                  <a:gd name="connsiteY73" fmla="*/ 188627 h 390309"/>
                  <a:gd name="connsiteX74" fmla="*/ 740352 w 740402"/>
                  <a:gd name="connsiteY74" fmla="*/ 188860 h 390309"/>
                  <a:gd name="connsiteX75" fmla="*/ 740402 w 740402"/>
                  <a:gd name="connsiteY75" fmla="*/ 189093 h 390309"/>
                  <a:gd name="connsiteX76" fmla="*/ 740352 w 740402"/>
                  <a:gd name="connsiteY76" fmla="*/ 189326 h 390309"/>
                  <a:gd name="connsiteX77" fmla="*/ 740402 w 740402"/>
                  <a:gd name="connsiteY77" fmla="*/ 189559 h 390309"/>
                  <a:gd name="connsiteX78" fmla="*/ 740352 w 740402"/>
                  <a:gd name="connsiteY78" fmla="*/ 189793 h 390309"/>
                  <a:gd name="connsiteX79" fmla="*/ 740402 w 740402"/>
                  <a:gd name="connsiteY79" fmla="*/ 190026 h 390309"/>
                  <a:gd name="connsiteX80" fmla="*/ 740352 w 740402"/>
                  <a:gd name="connsiteY80" fmla="*/ 190259 h 390309"/>
                  <a:gd name="connsiteX81" fmla="*/ 740402 w 740402"/>
                  <a:gd name="connsiteY81" fmla="*/ 190492 h 390309"/>
                  <a:gd name="connsiteX82" fmla="*/ 740352 w 740402"/>
                  <a:gd name="connsiteY82" fmla="*/ 190725 h 390309"/>
                  <a:gd name="connsiteX83" fmla="*/ 740402 w 740402"/>
                  <a:gd name="connsiteY83" fmla="*/ 190958 h 390309"/>
                  <a:gd name="connsiteX84" fmla="*/ 740352 w 740402"/>
                  <a:gd name="connsiteY84" fmla="*/ 191191 h 390309"/>
                  <a:gd name="connsiteX85" fmla="*/ 740402 w 740402"/>
                  <a:gd name="connsiteY85" fmla="*/ 191424 h 390309"/>
                  <a:gd name="connsiteX86" fmla="*/ 740352 w 740402"/>
                  <a:gd name="connsiteY86" fmla="*/ 191658 h 390309"/>
                  <a:gd name="connsiteX87" fmla="*/ 740402 w 740402"/>
                  <a:gd name="connsiteY87" fmla="*/ 191891 h 390309"/>
                  <a:gd name="connsiteX88" fmla="*/ 740352 w 740402"/>
                  <a:gd name="connsiteY88" fmla="*/ 192124 h 390309"/>
                  <a:gd name="connsiteX89" fmla="*/ 740402 w 740402"/>
                  <a:gd name="connsiteY89" fmla="*/ 192357 h 390309"/>
                  <a:gd name="connsiteX90" fmla="*/ 740352 w 740402"/>
                  <a:gd name="connsiteY90" fmla="*/ 192590 h 390309"/>
                  <a:gd name="connsiteX91" fmla="*/ 740402 w 740402"/>
                  <a:gd name="connsiteY91" fmla="*/ 192823 h 390309"/>
                  <a:gd name="connsiteX92" fmla="*/ 740352 w 740402"/>
                  <a:gd name="connsiteY92" fmla="*/ 193056 h 390309"/>
                  <a:gd name="connsiteX93" fmla="*/ 740402 w 740402"/>
                  <a:gd name="connsiteY93" fmla="*/ 193289 h 390309"/>
                  <a:gd name="connsiteX94" fmla="*/ 740352 w 740402"/>
                  <a:gd name="connsiteY94" fmla="*/ 193523 h 390309"/>
                  <a:gd name="connsiteX95" fmla="*/ 740402 w 740402"/>
                  <a:gd name="connsiteY95" fmla="*/ 193756 h 390309"/>
                  <a:gd name="connsiteX96" fmla="*/ 740352 w 740402"/>
                  <a:gd name="connsiteY96" fmla="*/ 193989 h 390309"/>
                  <a:gd name="connsiteX97" fmla="*/ 740402 w 740402"/>
                  <a:gd name="connsiteY97" fmla="*/ 194222 h 390309"/>
                  <a:gd name="connsiteX98" fmla="*/ 740352 w 740402"/>
                  <a:gd name="connsiteY98" fmla="*/ 194455 h 390309"/>
                  <a:gd name="connsiteX99" fmla="*/ 740402 w 740402"/>
                  <a:gd name="connsiteY99" fmla="*/ 194688 h 390309"/>
                  <a:gd name="connsiteX100" fmla="*/ 740352 w 740402"/>
                  <a:gd name="connsiteY100" fmla="*/ 194922 h 390309"/>
                  <a:gd name="connsiteX101" fmla="*/ 740402 w 740402"/>
                  <a:gd name="connsiteY101" fmla="*/ 195155 h 390309"/>
                  <a:gd name="connsiteX102" fmla="*/ 740352 w 740402"/>
                  <a:gd name="connsiteY102" fmla="*/ 195388 h 390309"/>
                  <a:gd name="connsiteX103" fmla="*/ 740402 w 740402"/>
                  <a:gd name="connsiteY103" fmla="*/ 195621 h 390309"/>
                  <a:gd name="connsiteX104" fmla="*/ 740352 w 740402"/>
                  <a:gd name="connsiteY104" fmla="*/ 195854 h 390309"/>
                  <a:gd name="connsiteX105" fmla="*/ 740402 w 740402"/>
                  <a:gd name="connsiteY105" fmla="*/ 196087 h 390309"/>
                  <a:gd name="connsiteX106" fmla="*/ 740352 w 740402"/>
                  <a:gd name="connsiteY106" fmla="*/ 196320 h 390309"/>
                  <a:gd name="connsiteX107" fmla="*/ 740402 w 740402"/>
                  <a:gd name="connsiteY107" fmla="*/ 196553 h 390309"/>
                  <a:gd name="connsiteX108" fmla="*/ 740352 w 740402"/>
                  <a:gd name="connsiteY108" fmla="*/ 196787 h 390309"/>
                  <a:gd name="connsiteX109" fmla="*/ 740402 w 740402"/>
                  <a:gd name="connsiteY109" fmla="*/ 197020 h 390309"/>
                  <a:gd name="connsiteX110" fmla="*/ 740352 w 740402"/>
                  <a:gd name="connsiteY110" fmla="*/ 197253 h 390309"/>
                  <a:gd name="connsiteX111" fmla="*/ 740402 w 740402"/>
                  <a:gd name="connsiteY111" fmla="*/ 197486 h 390309"/>
                  <a:gd name="connsiteX112" fmla="*/ 740352 w 740402"/>
                  <a:gd name="connsiteY112" fmla="*/ 197719 h 390309"/>
                  <a:gd name="connsiteX113" fmla="*/ 740402 w 740402"/>
                  <a:gd name="connsiteY113" fmla="*/ 197952 h 390309"/>
                  <a:gd name="connsiteX114" fmla="*/ 740352 w 740402"/>
                  <a:gd name="connsiteY114" fmla="*/ 198186 h 390309"/>
                  <a:gd name="connsiteX115" fmla="*/ 740402 w 740402"/>
                  <a:gd name="connsiteY115" fmla="*/ 198419 h 390309"/>
                  <a:gd name="connsiteX116" fmla="*/ 740352 w 740402"/>
                  <a:gd name="connsiteY116" fmla="*/ 198652 h 390309"/>
                  <a:gd name="connsiteX117" fmla="*/ 740402 w 740402"/>
                  <a:gd name="connsiteY117" fmla="*/ 198885 h 390309"/>
                  <a:gd name="connsiteX118" fmla="*/ 740352 w 740402"/>
                  <a:gd name="connsiteY118" fmla="*/ 199118 h 390309"/>
                  <a:gd name="connsiteX119" fmla="*/ 740402 w 740402"/>
                  <a:gd name="connsiteY119" fmla="*/ 199351 h 390309"/>
                  <a:gd name="connsiteX120" fmla="*/ 740352 w 740402"/>
                  <a:gd name="connsiteY120" fmla="*/ 199584 h 390309"/>
                  <a:gd name="connsiteX121" fmla="*/ 740402 w 740402"/>
                  <a:gd name="connsiteY121" fmla="*/ 199817 h 390309"/>
                  <a:gd name="connsiteX122" fmla="*/ 740352 w 740402"/>
                  <a:gd name="connsiteY122" fmla="*/ 200051 h 390309"/>
                  <a:gd name="connsiteX123" fmla="*/ 740402 w 740402"/>
                  <a:gd name="connsiteY123" fmla="*/ 200284 h 390309"/>
                  <a:gd name="connsiteX124" fmla="*/ 740352 w 740402"/>
                  <a:gd name="connsiteY124" fmla="*/ 200517 h 390309"/>
                  <a:gd name="connsiteX125" fmla="*/ 740402 w 740402"/>
                  <a:gd name="connsiteY125" fmla="*/ 200750 h 390309"/>
                  <a:gd name="connsiteX126" fmla="*/ 740352 w 740402"/>
                  <a:gd name="connsiteY126" fmla="*/ 200983 h 390309"/>
                  <a:gd name="connsiteX127" fmla="*/ 740402 w 740402"/>
                  <a:gd name="connsiteY127" fmla="*/ 201216 h 390309"/>
                  <a:gd name="connsiteX128" fmla="*/ 740352 w 740402"/>
                  <a:gd name="connsiteY128" fmla="*/ 201450 h 390309"/>
                  <a:gd name="connsiteX129" fmla="*/ 740402 w 740402"/>
                  <a:gd name="connsiteY129" fmla="*/ 201683 h 390309"/>
                  <a:gd name="connsiteX130" fmla="*/ 740352 w 740402"/>
                  <a:gd name="connsiteY130" fmla="*/ 201916 h 390309"/>
                  <a:gd name="connsiteX131" fmla="*/ 740402 w 740402"/>
                  <a:gd name="connsiteY131" fmla="*/ 202149 h 390309"/>
                  <a:gd name="connsiteX132" fmla="*/ 740352 w 740402"/>
                  <a:gd name="connsiteY132" fmla="*/ 202382 h 390309"/>
                  <a:gd name="connsiteX133" fmla="*/ 740402 w 740402"/>
                  <a:gd name="connsiteY133" fmla="*/ 202615 h 390309"/>
                  <a:gd name="connsiteX134" fmla="*/ 740352 w 740402"/>
                  <a:gd name="connsiteY134" fmla="*/ 202849 h 390309"/>
                  <a:gd name="connsiteX135" fmla="*/ 740402 w 740402"/>
                  <a:gd name="connsiteY135" fmla="*/ 203082 h 390309"/>
                  <a:gd name="connsiteX136" fmla="*/ 740352 w 740402"/>
                  <a:gd name="connsiteY136" fmla="*/ 203315 h 390309"/>
                  <a:gd name="connsiteX137" fmla="*/ 740402 w 740402"/>
                  <a:gd name="connsiteY137" fmla="*/ 203548 h 390309"/>
                  <a:gd name="connsiteX138" fmla="*/ 740352 w 740402"/>
                  <a:gd name="connsiteY138" fmla="*/ 203781 h 390309"/>
                  <a:gd name="connsiteX139" fmla="*/ 740402 w 740402"/>
                  <a:gd name="connsiteY139" fmla="*/ 204014 h 390309"/>
                  <a:gd name="connsiteX140" fmla="*/ 740352 w 740402"/>
                  <a:gd name="connsiteY140" fmla="*/ 204247 h 390309"/>
                  <a:gd name="connsiteX141" fmla="*/ 740402 w 740402"/>
                  <a:gd name="connsiteY141" fmla="*/ 204480 h 390309"/>
                  <a:gd name="connsiteX142" fmla="*/ 740352 w 740402"/>
                  <a:gd name="connsiteY142" fmla="*/ 204714 h 390309"/>
                  <a:gd name="connsiteX143" fmla="*/ 740402 w 740402"/>
                  <a:gd name="connsiteY143" fmla="*/ 204947 h 390309"/>
                  <a:gd name="connsiteX144" fmla="*/ 740301 w 740402"/>
                  <a:gd name="connsiteY144" fmla="*/ 205180 h 390309"/>
                  <a:gd name="connsiteX145" fmla="*/ 740402 w 740402"/>
                  <a:gd name="connsiteY145" fmla="*/ 205413 h 390309"/>
                  <a:gd name="connsiteX146" fmla="*/ 740301 w 740402"/>
                  <a:gd name="connsiteY146" fmla="*/ 205646 h 390309"/>
                  <a:gd name="connsiteX147" fmla="*/ 740402 w 740402"/>
                  <a:gd name="connsiteY147" fmla="*/ 205879 h 390309"/>
                  <a:gd name="connsiteX148" fmla="*/ 740301 w 740402"/>
                  <a:gd name="connsiteY148" fmla="*/ 206112 h 390309"/>
                  <a:gd name="connsiteX149" fmla="*/ 740402 w 740402"/>
                  <a:gd name="connsiteY149" fmla="*/ 206345 h 390309"/>
                  <a:gd name="connsiteX150" fmla="*/ 740301 w 740402"/>
                  <a:gd name="connsiteY150" fmla="*/ 206579 h 390309"/>
                  <a:gd name="connsiteX151" fmla="*/ 740402 w 740402"/>
                  <a:gd name="connsiteY151" fmla="*/ 206812 h 390309"/>
                  <a:gd name="connsiteX152" fmla="*/ 740301 w 740402"/>
                  <a:gd name="connsiteY152" fmla="*/ 207045 h 390309"/>
                  <a:gd name="connsiteX153" fmla="*/ 740402 w 740402"/>
                  <a:gd name="connsiteY153" fmla="*/ 207278 h 390309"/>
                  <a:gd name="connsiteX154" fmla="*/ 740301 w 740402"/>
                  <a:gd name="connsiteY154" fmla="*/ 207511 h 390309"/>
                  <a:gd name="connsiteX155" fmla="*/ 740402 w 740402"/>
                  <a:gd name="connsiteY155" fmla="*/ 207744 h 390309"/>
                  <a:gd name="connsiteX156" fmla="*/ 740301 w 740402"/>
                  <a:gd name="connsiteY156" fmla="*/ 207978 h 390309"/>
                  <a:gd name="connsiteX157" fmla="*/ 740402 w 740402"/>
                  <a:gd name="connsiteY157" fmla="*/ 208211 h 390309"/>
                  <a:gd name="connsiteX158" fmla="*/ 740301 w 740402"/>
                  <a:gd name="connsiteY158" fmla="*/ 208444 h 390309"/>
                  <a:gd name="connsiteX159" fmla="*/ 740402 w 740402"/>
                  <a:gd name="connsiteY159" fmla="*/ 208677 h 390309"/>
                  <a:gd name="connsiteX160" fmla="*/ 740301 w 740402"/>
                  <a:gd name="connsiteY160" fmla="*/ 208910 h 390309"/>
                  <a:gd name="connsiteX161" fmla="*/ 740402 w 740402"/>
                  <a:gd name="connsiteY161" fmla="*/ 209143 h 390309"/>
                  <a:gd name="connsiteX162" fmla="*/ 740301 w 740402"/>
                  <a:gd name="connsiteY162" fmla="*/ 209376 h 390309"/>
                  <a:gd name="connsiteX163" fmla="*/ 740402 w 740402"/>
                  <a:gd name="connsiteY163" fmla="*/ 209609 h 390309"/>
                  <a:gd name="connsiteX164" fmla="*/ 740301 w 740402"/>
                  <a:gd name="connsiteY164" fmla="*/ 209843 h 390309"/>
                  <a:gd name="connsiteX165" fmla="*/ 740402 w 740402"/>
                  <a:gd name="connsiteY165" fmla="*/ 210076 h 390309"/>
                  <a:gd name="connsiteX166" fmla="*/ 740301 w 740402"/>
                  <a:gd name="connsiteY166" fmla="*/ 210309 h 390309"/>
                  <a:gd name="connsiteX167" fmla="*/ 740402 w 740402"/>
                  <a:gd name="connsiteY167" fmla="*/ 210542 h 390309"/>
                  <a:gd name="connsiteX168" fmla="*/ 740301 w 740402"/>
                  <a:gd name="connsiteY168" fmla="*/ 210775 h 390309"/>
                  <a:gd name="connsiteX169" fmla="*/ 740402 w 740402"/>
                  <a:gd name="connsiteY169" fmla="*/ 211008 h 390309"/>
                  <a:gd name="connsiteX170" fmla="*/ 740301 w 740402"/>
                  <a:gd name="connsiteY170" fmla="*/ 211242 h 390309"/>
                  <a:gd name="connsiteX171" fmla="*/ 740402 w 740402"/>
                  <a:gd name="connsiteY171" fmla="*/ 211475 h 390309"/>
                  <a:gd name="connsiteX172" fmla="*/ 740301 w 740402"/>
                  <a:gd name="connsiteY172" fmla="*/ 211708 h 390309"/>
                  <a:gd name="connsiteX173" fmla="*/ 740402 w 740402"/>
                  <a:gd name="connsiteY173" fmla="*/ 211941 h 390309"/>
                  <a:gd name="connsiteX174" fmla="*/ 740301 w 740402"/>
                  <a:gd name="connsiteY174" fmla="*/ 212174 h 390309"/>
                  <a:gd name="connsiteX175" fmla="*/ 740402 w 740402"/>
                  <a:gd name="connsiteY175" fmla="*/ 212407 h 390309"/>
                  <a:gd name="connsiteX176" fmla="*/ 740301 w 740402"/>
                  <a:gd name="connsiteY176" fmla="*/ 212641 h 390309"/>
                  <a:gd name="connsiteX177" fmla="*/ 740402 w 740402"/>
                  <a:gd name="connsiteY177" fmla="*/ 212874 h 390309"/>
                  <a:gd name="connsiteX178" fmla="*/ 740301 w 740402"/>
                  <a:gd name="connsiteY178" fmla="*/ 213107 h 390309"/>
                  <a:gd name="connsiteX179" fmla="*/ 740402 w 740402"/>
                  <a:gd name="connsiteY179" fmla="*/ 213340 h 390309"/>
                  <a:gd name="connsiteX180" fmla="*/ 740301 w 740402"/>
                  <a:gd name="connsiteY180" fmla="*/ 213573 h 390309"/>
                  <a:gd name="connsiteX181" fmla="*/ 740402 w 740402"/>
                  <a:gd name="connsiteY181" fmla="*/ 213806 h 390309"/>
                  <a:gd name="connsiteX182" fmla="*/ 740301 w 740402"/>
                  <a:gd name="connsiteY182" fmla="*/ 214039 h 390309"/>
                  <a:gd name="connsiteX183" fmla="*/ 740402 w 740402"/>
                  <a:gd name="connsiteY183" fmla="*/ 214272 h 390309"/>
                  <a:gd name="connsiteX184" fmla="*/ 740301 w 740402"/>
                  <a:gd name="connsiteY184" fmla="*/ 214506 h 390309"/>
                  <a:gd name="connsiteX185" fmla="*/ 740402 w 740402"/>
                  <a:gd name="connsiteY185" fmla="*/ 214739 h 390309"/>
                  <a:gd name="connsiteX186" fmla="*/ 740301 w 740402"/>
                  <a:gd name="connsiteY186" fmla="*/ 214972 h 390309"/>
                  <a:gd name="connsiteX187" fmla="*/ 740402 w 740402"/>
                  <a:gd name="connsiteY187" fmla="*/ 215205 h 390309"/>
                  <a:gd name="connsiteX188" fmla="*/ 740301 w 740402"/>
                  <a:gd name="connsiteY188" fmla="*/ 215438 h 390309"/>
                  <a:gd name="connsiteX189" fmla="*/ 740402 w 740402"/>
                  <a:gd name="connsiteY189" fmla="*/ 215671 h 390309"/>
                  <a:gd name="connsiteX190" fmla="*/ 740301 w 740402"/>
                  <a:gd name="connsiteY190" fmla="*/ 215904 h 390309"/>
                  <a:gd name="connsiteX191" fmla="*/ 740402 w 740402"/>
                  <a:gd name="connsiteY191" fmla="*/ 216137 h 390309"/>
                  <a:gd name="connsiteX192" fmla="*/ 740301 w 740402"/>
                  <a:gd name="connsiteY192" fmla="*/ 216371 h 390309"/>
                  <a:gd name="connsiteX193" fmla="*/ 740402 w 740402"/>
                  <a:gd name="connsiteY193" fmla="*/ 216604 h 390309"/>
                  <a:gd name="connsiteX194" fmla="*/ 740301 w 740402"/>
                  <a:gd name="connsiteY194" fmla="*/ 216837 h 390309"/>
                  <a:gd name="connsiteX195" fmla="*/ 740402 w 740402"/>
                  <a:gd name="connsiteY195" fmla="*/ 217070 h 390309"/>
                  <a:gd name="connsiteX196" fmla="*/ 740301 w 740402"/>
                  <a:gd name="connsiteY196" fmla="*/ 217303 h 390309"/>
                  <a:gd name="connsiteX197" fmla="*/ 740402 w 740402"/>
                  <a:gd name="connsiteY197" fmla="*/ 217536 h 390309"/>
                  <a:gd name="connsiteX198" fmla="*/ 740301 w 740402"/>
                  <a:gd name="connsiteY198" fmla="*/ 217770 h 390309"/>
                  <a:gd name="connsiteX199" fmla="*/ 740402 w 740402"/>
                  <a:gd name="connsiteY199" fmla="*/ 218003 h 390309"/>
                  <a:gd name="connsiteX200" fmla="*/ 740301 w 740402"/>
                  <a:gd name="connsiteY200" fmla="*/ 218236 h 390309"/>
                  <a:gd name="connsiteX201" fmla="*/ 740402 w 740402"/>
                  <a:gd name="connsiteY201" fmla="*/ 218469 h 390309"/>
                  <a:gd name="connsiteX202" fmla="*/ 370201 w 740402"/>
                  <a:gd name="connsiteY202" fmla="*/ 390309 h 390309"/>
                  <a:gd name="connsiteX203" fmla="*/ 0 w 740402"/>
                  <a:gd name="connsiteY203" fmla="*/ 218469 h 390309"/>
                  <a:gd name="connsiteX204" fmla="*/ 102 w 740402"/>
                  <a:gd name="connsiteY204" fmla="*/ 218236 h 390309"/>
                  <a:gd name="connsiteX205" fmla="*/ 0 w 740402"/>
                  <a:gd name="connsiteY205" fmla="*/ 218003 h 390309"/>
                  <a:gd name="connsiteX206" fmla="*/ 102 w 740402"/>
                  <a:gd name="connsiteY206" fmla="*/ 217770 h 390309"/>
                  <a:gd name="connsiteX207" fmla="*/ 0 w 740402"/>
                  <a:gd name="connsiteY207" fmla="*/ 217536 h 390309"/>
                  <a:gd name="connsiteX208" fmla="*/ 102 w 740402"/>
                  <a:gd name="connsiteY208" fmla="*/ 217303 h 390309"/>
                  <a:gd name="connsiteX209" fmla="*/ 0 w 740402"/>
                  <a:gd name="connsiteY209" fmla="*/ 217070 h 390309"/>
                  <a:gd name="connsiteX210" fmla="*/ 102 w 740402"/>
                  <a:gd name="connsiteY210" fmla="*/ 216837 h 390309"/>
                  <a:gd name="connsiteX211" fmla="*/ 0 w 740402"/>
                  <a:gd name="connsiteY211" fmla="*/ 216604 h 390309"/>
                  <a:gd name="connsiteX212" fmla="*/ 102 w 740402"/>
                  <a:gd name="connsiteY212" fmla="*/ 216371 h 390309"/>
                  <a:gd name="connsiteX213" fmla="*/ 0 w 740402"/>
                  <a:gd name="connsiteY213" fmla="*/ 216137 h 390309"/>
                  <a:gd name="connsiteX214" fmla="*/ 102 w 740402"/>
                  <a:gd name="connsiteY214" fmla="*/ 215904 h 390309"/>
                  <a:gd name="connsiteX215" fmla="*/ 0 w 740402"/>
                  <a:gd name="connsiteY215" fmla="*/ 215671 h 390309"/>
                  <a:gd name="connsiteX216" fmla="*/ 102 w 740402"/>
                  <a:gd name="connsiteY216" fmla="*/ 215438 h 390309"/>
                  <a:gd name="connsiteX217" fmla="*/ 0 w 740402"/>
                  <a:gd name="connsiteY217" fmla="*/ 215205 h 390309"/>
                  <a:gd name="connsiteX218" fmla="*/ 102 w 740402"/>
                  <a:gd name="connsiteY218" fmla="*/ 214972 h 390309"/>
                  <a:gd name="connsiteX219" fmla="*/ 0 w 740402"/>
                  <a:gd name="connsiteY219" fmla="*/ 214739 h 390309"/>
                  <a:gd name="connsiteX220" fmla="*/ 102 w 740402"/>
                  <a:gd name="connsiteY220" fmla="*/ 214506 h 390309"/>
                  <a:gd name="connsiteX221" fmla="*/ 0 w 740402"/>
                  <a:gd name="connsiteY221" fmla="*/ 214272 h 390309"/>
                  <a:gd name="connsiteX222" fmla="*/ 102 w 740402"/>
                  <a:gd name="connsiteY222" fmla="*/ 214039 h 390309"/>
                  <a:gd name="connsiteX223" fmla="*/ 0 w 740402"/>
                  <a:gd name="connsiteY223" fmla="*/ 213806 h 390309"/>
                  <a:gd name="connsiteX224" fmla="*/ 102 w 740402"/>
                  <a:gd name="connsiteY224" fmla="*/ 213573 h 390309"/>
                  <a:gd name="connsiteX225" fmla="*/ 0 w 740402"/>
                  <a:gd name="connsiteY225" fmla="*/ 213340 h 390309"/>
                  <a:gd name="connsiteX226" fmla="*/ 102 w 740402"/>
                  <a:gd name="connsiteY226" fmla="*/ 213107 h 390309"/>
                  <a:gd name="connsiteX227" fmla="*/ 0 w 740402"/>
                  <a:gd name="connsiteY227" fmla="*/ 212874 h 390309"/>
                  <a:gd name="connsiteX228" fmla="*/ 102 w 740402"/>
                  <a:gd name="connsiteY228" fmla="*/ 212641 h 390309"/>
                  <a:gd name="connsiteX229" fmla="*/ 0 w 740402"/>
                  <a:gd name="connsiteY229" fmla="*/ 212407 h 390309"/>
                  <a:gd name="connsiteX230" fmla="*/ 102 w 740402"/>
                  <a:gd name="connsiteY230" fmla="*/ 212174 h 390309"/>
                  <a:gd name="connsiteX231" fmla="*/ 0 w 740402"/>
                  <a:gd name="connsiteY231" fmla="*/ 211941 h 390309"/>
                  <a:gd name="connsiteX232" fmla="*/ 102 w 740402"/>
                  <a:gd name="connsiteY232" fmla="*/ 211708 h 390309"/>
                  <a:gd name="connsiteX233" fmla="*/ 0 w 740402"/>
                  <a:gd name="connsiteY233" fmla="*/ 211475 h 390309"/>
                  <a:gd name="connsiteX234" fmla="*/ 102 w 740402"/>
                  <a:gd name="connsiteY234" fmla="*/ 211242 h 390309"/>
                  <a:gd name="connsiteX235" fmla="*/ 0 w 740402"/>
                  <a:gd name="connsiteY235" fmla="*/ 211008 h 390309"/>
                  <a:gd name="connsiteX236" fmla="*/ 102 w 740402"/>
                  <a:gd name="connsiteY236" fmla="*/ 210775 h 390309"/>
                  <a:gd name="connsiteX237" fmla="*/ 0 w 740402"/>
                  <a:gd name="connsiteY237" fmla="*/ 210542 h 390309"/>
                  <a:gd name="connsiteX238" fmla="*/ 102 w 740402"/>
                  <a:gd name="connsiteY238" fmla="*/ 210309 h 390309"/>
                  <a:gd name="connsiteX239" fmla="*/ 0 w 740402"/>
                  <a:gd name="connsiteY239" fmla="*/ 210076 h 390309"/>
                  <a:gd name="connsiteX240" fmla="*/ 102 w 740402"/>
                  <a:gd name="connsiteY240" fmla="*/ 209843 h 390309"/>
                  <a:gd name="connsiteX241" fmla="*/ 0 w 740402"/>
                  <a:gd name="connsiteY241" fmla="*/ 209609 h 390309"/>
                  <a:gd name="connsiteX242" fmla="*/ 102 w 740402"/>
                  <a:gd name="connsiteY242" fmla="*/ 209376 h 390309"/>
                  <a:gd name="connsiteX243" fmla="*/ 0 w 740402"/>
                  <a:gd name="connsiteY243" fmla="*/ 209143 h 390309"/>
                  <a:gd name="connsiteX244" fmla="*/ 102 w 740402"/>
                  <a:gd name="connsiteY244" fmla="*/ 208910 h 390309"/>
                  <a:gd name="connsiteX245" fmla="*/ 0 w 740402"/>
                  <a:gd name="connsiteY245" fmla="*/ 208677 h 390309"/>
                  <a:gd name="connsiteX246" fmla="*/ 102 w 740402"/>
                  <a:gd name="connsiteY246" fmla="*/ 208444 h 390309"/>
                  <a:gd name="connsiteX247" fmla="*/ 0 w 740402"/>
                  <a:gd name="connsiteY247" fmla="*/ 208211 h 390309"/>
                  <a:gd name="connsiteX248" fmla="*/ 102 w 740402"/>
                  <a:gd name="connsiteY248" fmla="*/ 207978 h 390309"/>
                  <a:gd name="connsiteX249" fmla="*/ 0 w 740402"/>
                  <a:gd name="connsiteY249" fmla="*/ 207744 h 390309"/>
                  <a:gd name="connsiteX250" fmla="*/ 102 w 740402"/>
                  <a:gd name="connsiteY250" fmla="*/ 207511 h 390309"/>
                  <a:gd name="connsiteX251" fmla="*/ 0 w 740402"/>
                  <a:gd name="connsiteY251" fmla="*/ 207278 h 390309"/>
                  <a:gd name="connsiteX252" fmla="*/ 102 w 740402"/>
                  <a:gd name="connsiteY252" fmla="*/ 207045 h 390309"/>
                  <a:gd name="connsiteX253" fmla="*/ 0 w 740402"/>
                  <a:gd name="connsiteY253" fmla="*/ 206812 h 390309"/>
                  <a:gd name="connsiteX254" fmla="*/ 102 w 740402"/>
                  <a:gd name="connsiteY254" fmla="*/ 206579 h 390309"/>
                  <a:gd name="connsiteX255" fmla="*/ 0 w 740402"/>
                  <a:gd name="connsiteY255" fmla="*/ 206345 h 390309"/>
                  <a:gd name="connsiteX256" fmla="*/ 102 w 740402"/>
                  <a:gd name="connsiteY256" fmla="*/ 206112 h 390309"/>
                  <a:gd name="connsiteX257" fmla="*/ 0 w 740402"/>
                  <a:gd name="connsiteY257" fmla="*/ 205879 h 390309"/>
                  <a:gd name="connsiteX258" fmla="*/ 102 w 740402"/>
                  <a:gd name="connsiteY258" fmla="*/ 205646 h 390309"/>
                  <a:gd name="connsiteX259" fmla="*/ 0 w 740402"/>
                  <a:gd name="connsiteY259" fmla="*/ 205413 h 390309"/>
                  <a:gd name="connsiteX260" fmla="*/ 102 w 740402"/>
                  <a:gd name="connsiteY260" fmla="*/ 205180 h 390309"/>
                  <a:gd name="connsiteX261" fmla="*/ 0 w 740402"/>
                  <a:gd name="connsiteY261" fmla="*/ 204947 h 390309"/>
                  <a:gd name="connsiteX262" fmla="*/ 51 w 740402"/>
                  <a:gd name="connsiteY262" fmla="*/ 204714 h 390309"/>
                  <a:gd name="connsiteX263" fmla="*/ 0 w 740402"/>
                  <a:gd name="connsiteY263" fmla="*/ 204480 h 390309"/>
                  <a:gd name="connsiteX264" fmla="*/ 51 w 740402"/>
                  <a:gd name="connsiteY264" fmla="*/ 204247 h 390309"/>
                  <a:gd name="connsiteX265" fmla="*/ 0 w 740402"/>
                  <a:gd name="connsiteY265" fmla="*/ 204014 h 390309"/>
                  <a:gd name="connsiteX266" fmla="*/ 51 w 740402"/>
                  <a:gd name="connsiteY266" fmla="*/ 203781 h 390309"/>
                  <a:gd name="connsiteX267" fmla="*/ 0 w 740402"/>
                  <a:gd name="connsiteY267" fmla="*/ 203548 h 390309"/>
                  <a:gd name="connsiteX268" fmla="*/ 51 w 740402"/>
                  <a:gd name="connsiteY268" fmla="*/ 203315 h 390309"/>
                  <a:gd name="connsiteX269" fmla="*/ 0 w 740402"/>
                  <a:gd name="connsiteY269" fmla="*/ 203082 h 390309"/>
                  <a:gd name="connsiteX270" fmla="*/ 51 w 740402"/>
                  <a:gd name="connsiteY270" fmla="*/ 202849 h 390309"/>
                  <a:gd name="connsiteX271" fmla="*/ 0 w 740402"/>
                  <a:gd name="connsiteY271" fmla="*/ 202615 h 390309"/>
                  <a:gd name="connsiteX272" fmla="*/ 51 w 740402"/>
                  <a:gd name="connsiteY272" fmla="*/ 202382 h 390309"/>
                  <a:gd name="connsiteX273" fmla="*/ 0 w 740402"/>
                  <a:gd name="connsiteY273" fmla="*/ 202149 h 390309"/>
                  <a:gd name="connsiteX274" fmla="*/ 51 w 740402"/>
                  <a:gd name="connsiteY274" fmla="*/ 201916 h 390309"/>
                  <a:gd name="connsiteX275" fmla="*/ 0 w 740402"/>
                  <a:gd name="connsiteY275" fmla="*/ 201683 h 390309"/>
                  <a:gd name="connsiteX276" fmla="*/ 51 w 740402"/>
                  <a:gd name="connsiteY276" fmla="*/ 201450 h 390309"/>
                  <a:gd name="connsiteX277" fmla="*/ 0 w 740402"/>
                  <a:gd name="connsiteY277" fmla="*/ 201216 h 390309"/>
                  <a:gd name="connsiteX278" fmla="*/ 51 w 740402"/>
                  <a:gd name="connsiteY278" fmla="*/ 200983 h 390309"/>
                  <a:gd name="connsiteX279" fmla="*/ 0 w 740402"/>
                  <a:gd name="connsiteY279" fmla="*/ 200750 h 390309"/>
                  <a:gd name="connsiteX280" fmla="*/ 51 w 740402"/>
                  <a:gd name="connsiteY280" fmla="*/ 200517 h 390309"/>
                  <a:gd name="connsiteX281" fmla="*/ 0 w 740402"/>
                  <a:gd name="connsiteY281" fmla="*/ 200284 h 390309"/>
                  <a:gd name="connsiteX282" fmla="*/ 51 w 740402"/>
                  <a:gd name="connsiteY282" fmla="*/ 200051 h 390309"/>
                  <a:gd name="connsiteX283" fmla="*/ 0 w 740402"/>
                  <a:gd name="connsiteY283" fmla="*/ 199817 h 390309"/>
                  <a:gd name="connsiteX284" fmla="*/ 51 w 740402"/>
                  <a:gd name="connsiteY284" fmla="*/ 199584 h 390309"/>
                  <a:gd name="connsiteX285" fmla="*/ 0 w 740402"/>
                  <a:gd name="connsiteY285" fmla="*/ 199351 h 390309"/>
                  <a:gd name="connsiteX286" fmla="*/ 51 w 740402"/>
                  <a:gd name="connsiteY286" fmla="*/ 199118 h 390309"/>
                  <a:gd name="connsiteX287" fmla="*/ 0 w 740402"/>
                  <a:gd name="connsiteY287" fmla="*/ 198885 h 390309"/>
                  <a:gd name="connsiteX288" fmla="*/ 51 w 740402"/>
                  <a:gd name="connsiteY288" fmla="*/ 198652 h 390309"/>
                  <a:gd name="connsiteX289" fmla="*/ 0 w 740402"/>
                  <a:gd name="connsiteY289" fmla="*/ 198419 h 390309"/>
                  <a:gd name="connsiteX290" fmla="*/ 51 w 740402"/>
                  <a:gd name="connsiteY290" fmla="*/ 198186 h 390309"/>
                  <a:gd name="connsiteX291" fmla="*/ 0 w 740402"/>
                  <a:gd name="connsiteY291" fmla="*/ 197952 h 390309"/>
                  <a:gd name="connsiteX292" fmla="*/ 51 w 740402"/>
                  <a:gd name="connsiteY292" fmla="*/ 197719 h 390309"/>
                  <a:gd name="connsiteX293" fmla="*/ 0 w 740402"/>
                  <a:gd name="connsiteY293" fmla="*/ 197486 h 390309"/>
                  <a:gd name="connsiteX294" fmla="*/ 51 w 740402"/>
                  <a:gd name="connsiteY294" fmla="*/ 197253 h 390309"/>
                  <a:gd name="connsiteX295" fmla="*/ 0 w 740402"/>
                  <a:gd name="connsiteY295" fmla="*/ 197020 h 390309"/>
                  <a:gd name="connsiteX296" fmla="*/ 51 w 740402"/>
                  <a:gd name="connsiteY296" fmla="*/ 196787 h 390309"/>
                  <a:gd name="connsiteX297" fmla="*/ 0 w 740402"/>
                  <a:gd name="connsiteY297" fmla="*/ 196553 h 390309"/>
                  <a:gd name="connsiteX298" fmla="*/ 51 w 740402"/>
                  <a:gd name="connsiteY298" fmla="*/ 196320 h 390309"/>
                  <a:gd name="connsiteX299" fmla="*/ 0 w 740402"/>
                  <a:gd name="connsiteY299" fmla="*/ 196087 h 390309"/>
                  <a:gd name="connsiteX300" fmla="*/ 51 w 740402"/>
                  <a:gd name="connsiteY300" fmla="*/ 195854 h 390309"/>
                  <a:gd name="connsiteX301" fmla="*/ 0 w 740402"/>
                  <a:gd name="connsiteY301" fmla="*/ 195621 h 390309"/>
                  <a:gd name="connsiteX302" fmla="*/ 51 w 740402"/>
                  <a:gd name="connsiteY302" fmla="*/ 195388 h 390309"/>
                  <a:gd name="connsiteX303" fmla="*/ 0 w 740402"/>
                  <a:gd name="connsiteY303" fmla="*/ 195155 h 390309"/>
                  <a:gd name="connsiteX304" fmla="*/ 51 w 740402"/>
                  <a:gd name="connsiteY304" fmla="*/ 194922 h 390309"/>
                  <a:gd name="connsiteX305" fmla="*/ 0 w 740402"/>
                  <a:gd name="connsiteY305" fmla="*/ 194688 h 390309"/>
                  <a:gd name="connsiteX306" fmla="*/ 51 w 740402"/>
                  <a:gd name="connsiteY306" fmla="*/ 194455 h 390309"/>
                  <a:gd name="connsiteX307" fmla="*/ 0 w 740402"/>
                  <a:gd name="connsiteY307" fmla="*/ 194222 h 390309"/>
                  <a:gd name="connsiteX308" fmla="*/ 51 w 740402"/>
                  <a:gd name="connsiteY308" fmla="*/ 193989 h 390309"/>
                  <a:gd name="connsiteX309" fmla="*/ 0 w 740402"/>
                  <a:gd name="connsiteY309" fmla="*/ 193756 h 390309"/>
                  <a:gd name="connsiteX310" fmla="*/ 51 w 740402"/>
                  <a:gd name="connsiteY310" fmla="*/ 193523 h 390309"/>
                  <a:gd name="connsiteX311" fmla="*/ 0 w 740402"/>
                  <a:gd name="connsiteY311" fmla="*/ 193289 h 390309"/>
                  <a:gd name="connsiteX312" fmla="*/ 51 w 740402"/>
                  <a:gd name="connsiteY312" fmla="*/ 193056 h 390309"/>
                  <a:gd name="connsiteX313" fmla="*/ 0 w 740402"/>
                  <a:gd name="connsiteY313" fmla="*/ 192823 h 390309"/>
                  <a:gd name="connsiteX314" fmla="*/ 51 w 740402"/>
                  <a:gd name="connsiteY314" fmla="*/ 192590 h 390309"/>
                  <a:gd name="connsiteX315" fmla="*/ 0 w 740402"/>
                  <a:gd name="connsiteY315" fmla="*/ 192357 h 390309"/>
                  <a:gd name="connsiteX316" fmla="*/ 51 w 740402"/>
                  <a:gd name="connsiteY316" fmla="*/ 192124 h 390309"/>
                  <a:gd name="connsiteX317" fmla="*/ 0 w 740402"/>
                  <a:gd name="connsiteY317" fmla="*/ 191891 h 390309"/>
                  <a:gd name="connsiteX318" fmla="*/ 51 w 740402"/>
                  <a:gd name="connsiteY318" fmla="*/ 191658 h 390309"/>
                  <a:gd name="connsiteX319" fmla="*/ 0 w 740402"/>
                  <a:gd name="connsiteY319" fmla="*/ 191424 h 390309"/>
                  <a:gd name="connsiteX320" fmla="*/ 51 w 740402"/>
                  <a:gd name="connsiteY320" fmla="*/ 191191 h 390309"/>
                  <a:gd name="connsiteX321" fmla="*/ 0 w 740402"/>
                  <a:gd name="connsiteY321" fmla="*/ 190958 h 390309"/>
                  <a:gd name="connsiteX322" fmla="*/ 51 w 740402"/>
                  <a:gd name="connsiteY322" fmla="*/ 190725 h 390309"/>
                  <a:gd name="connsiteX323" fmla="*/ 0 w 740402"/>
                  <a:gd name="connsiteY323" fmla="*/ 190492 h 390309"/>
                  <a:gd name="connsiteX324" fmla="*/ 51 w 740402"/>
                  <a:gd name="connsiteY324" fmla="*/ 190259 h 390309"/>
                  <a:gd name="connsiteX325" fmla="*/ 0 w 740402"/>
                  <a:gd name="connsiteY325" fmla="*/ 190026 h 390309"/>
                  <a:gd name="connsiteX326" fmla="*/ 51 w 740402"/>
                  <a:gd name="connsiteY326" fmla="*/ 189793 h 390309"/>
                  <a:gd name="connsiteX327" fmla="*/ 0 w 740402"/>
                  <a:gd name="connsiteY327" fmla="*/ 189559 h 390309"/>
                  <a:gd name="connsiteX328" fmla="*/ 51 w 740402"/>
                  <a:gd name="connsiteY328" fmla="*/ 189326 h 390309"/>
                  <a:gd name="connsiteX329" fmla="*/ 0 w 740402"/>
                  <a:gd name="connsiteY329" fmla="*/ 189093 h 390309"/>
                  <a:gd name="connsiteX330" fmla="*/ 51 w 740402"/>
                  <a:gd name="connsiteY330" fmla="*/ 188860 h 390309"/>
                  <a:gd name="connsiteX331" fmla="*/ 0 w 740402"/>
                  <a:gd name="connsiteY331" fmla="*/ 188627 h 390309"/>
                  <a:gd name="connsiteX332" fmla="*/ 51 w 740402"/>
                  <a:gd name="connsiteY332" fmla="*/ 188394 h 390309"/>
                  <a:gd name="connsiteX333" fmla="*/ 0 w 740402"/>
                  <a:gd name="connsiteY333" fmla="*/ 188160 h 390309"/>
                  <a:gd name="connsiteX334" fmla="*/ 51 w 740402"/>
                  <a:gd name="connsiteY334" fmla="*/ 187927 h 390309"/>
                  <a:gd name="connsiteX335" fmla="*/ 0 w 740402"/>
                  <a:gd name="connsiteY335" fmla="*/ 187694 h 390309"/>
                  <a:gd name="connsiteX336" fmla="*/ 51 w 740402"/>
                  <a:gd name="connsiteY336" fmla="*/ 187461 h 390309"/>
                  <a:gd name="connsiteX337" fmla="*/ 0 w 740402"/>
                  <a:gd name="connsiteY337" fmla="*/ 187228 h 390309"/>
                  <a:gd name="connsiteX338" fmla="*/ 51 w 740402"/>
                  <a:gd name="connsiteY338" fmla="*/ 186995 h 390309"/>
                  <a:gd name="connsiteX339" fmla="*/ 0 w 740402"/>
                  <a:gd name="connsiteY339" fmla="*/ 186761 h 390309"/>
                  <a:gd name="connsiteX340" fmla="*/ 51 w 740402"/>
                  <a:gd name="connsiteY340" fmla="*/ 186528 h 390309"/>
                  <a:gd name="connsiteX341" fmla="*/ 0 w 740402"/>
                  <a:gd name="connsiteY341" fmla="*/ 186295 h 390309"/>
                  <a:gd name="connsiteX342" fmla="*/ 51 w 740402"/>
                  <a:gd name="connsiteY342" fmla="*/ 186062 h 390309"/>
                  <a:gd name="connsiteX343" fmla="*/ 0 w 740402"/>
                  <a:gd name="connsiteY343" fmla="*/ 185829 h 390309"/>
                  <a:gd name="connsiteX344" fmla="*/ 51 w 740402"/>
                  <a:gd name="connsiteY344" fmla="*/ 185596 h 390309"/>
                  <a:gd name="connsiteX345" fmla="*/ 0 w 740402"/>
                  <a:gd name="connsiteY345" fmla="*/ 185363 h 390309"/>
                  <a:gd name="connsiteX346" fmla="*/ 51 w 740402"/>
                  <a:gd name="connsiteY346" fmla="*/ 185130 h 390309"/>
                  <a:gd name="connsiteX347" fmla="*/ 0 w 740402"/>
                  <a:gd name="connsiteY347" fmla="*/ 184896 h 390309"/>
                  <a:gd name="connsiteX348" fmla="*/ 51 w 740402"/>
                  <a:gd name="connsiteY348" fmla="*/ 184663 h 390309"/>
                  <a:gd name="connsiteX349" fmla="*/ 0 w 740402"/>
                  <a:gd name="connsiteY349" fmla="*/ 184430 h 390309"/>
                  <a:gd name="connsiteX350" fmla="*/ 51 w 740402"/>
                  <a:gd name="connsiteY350" fmla="*/ 184197 h 390309"/>
                  <a:gd name="connsiteX351" fmla="*/ 0 w 740402"/>
                  <a:gd name="connsiteY351" fmla="*/ 183964 h 390309"/>
                  <a:gd name="connsiteX352" fmla="*/ 51 w 740402"/>
                  <a:gd name="connsiteY352" fmla="*/ 183731 h 390309"/>
                  <a:gd name="connsiteX353" fmla="*/ 0 w 740402"/>
                  <a:gd name="connsiteY353" fmla="*/ 183497 h 390309"/>
                  <a:gd name="connsiteX354" fmla="*/ 51 w 740402"/>
                  <a:gd name="connsiteY354" fmla="*/ 183264 h 390309"/>
                  <a:gd name="connsiteX355" fmla="*/ 0 w 740402"/>
                  <a:gd name="connsiteY355" fmla="*/ 183031 h 390309"/>
                  <a:gd name="connsiteX356" fmla="*/ 51 w 740402"/>
                  <a:gd name="connsiteY356" fmla="*/ 182798 h 390309"/>
                  <a:gd name="connsiteX357" fmla="*/ 0 w 740402"/>
                  <a:gd name="connsiteY357" fmla="*/ 182565 h 390309"/>
                  <a:gd name="connsiteX358" fmla="*/ 51 w 740402"/>
                  <a:gd name="connsiteY358" fmla="*/ 182332 h 390309"/>
                  <a:gd name="connsiteX359" fmla="*/ 0 w 740402"/>
                  <a:gd name="connsiteY359" fmla="*/ 182098 h 390309"/>
                  <a:gd name="connsiteX360" fmla="*/ 51 w 740402"/>
                  <a:gd name="connsiteY360" fmla="*/ 181865 h 390309"/>
                  <a:gd name="connsiteX361" fmla="*/ 0 w 740402"/>
                  <a:gd name="connsiteY361" fmla="*/ 181632 h 390309"/>
                  <a:gd name="connsiteX362" fmla="*/ 51 w 740402"/>
                  <a:gd name="connsiteY362" fmla="*/ 181399 h 390309"/>
                  <a:gd name="connsiteX363" fmla="*/ 0 w 740402"/>
                  <a:gd name="connsiteY363" fmla="*/ 181166 h 390309"/>
                  <a:gd name="connsiteX364" fmla="*/ 51 w 740402"/>
                  <a:gd name="connsiteY364" fmla="*/ 180933 h 390309"/>
                  <a:gd name="connsiteX365" fmla="*/ 0 w 740402"/>
                  <a:gd name="connsiteY365" fmla="*/ 180700 h 390309"/>
                  <a:gd name="connsiteX366" fmla="*/ 51 w 740402"/>
                  <a:gd name="connsiteY366" fmla="*/ 180467 h 390309"/>
                  <a:gd name="connsiteX367" fmla="*/ 0 w 740402"/>
                  <a:gd name="connsiteY367" fmla="*/ 180233 h 390309"/>
                  <a:gd name="connsiteX368" fmla="*/ 51 w 740402"/>
                  <a:gd name="connsiteY368" fmla="*/ 180000 h 390309"/>
                  <a:gd name="connsiteX369" fmla="*/ 0 w 740402"/>
                  <a:gd name="connsiteY369" fmla="*/ 179767 h 390309"/>
                  <a:gd name="connsiteX370" fmla="*/ 51 w 740402"/>
                  <a:gd name="connsiteY370" fmla="*/ 179534 h 390309"/>
                  <a:gd name="connsiteX371" fmla="*/ 0 w 740402"/>
                  <a:gd name="connsiteY371" fmla="*/ 179301 h 390309"/>
                  <a:gd name="connsiteX372" fmla="*/ 51 w 740402"/>
                  <a:gd name="connsiteY372" fmla="*/ 179068 h 390309"/>
                  <a:gd name="connsiteX373" fmla="*/ 0 w 740402"/>
                  <a:gd name="connsiteY373" fmla="*/ 178835 h 390309"/>
                  <a:gd name="connsiteX374" fmla="*/ 51 w 740402"/>
                  <a:gd name="connsiteY374" fmla="*/ 178602 h 390309"/>
                  <a:gd name="connsiteX375" fmla="*/ 0 w 740402"/>
                  <a:gd name="connsiteY375" fmla="*/ 178368 h 390309"/>
                  <a:gd name="connsiteX376" fmla="*/ 51 w 740402"/>
                  <a:gd name="connsiteY376" fmla="*/ 178135 h 390309"/>
                  <a:gd name="connsiteX377" fmla="*/ 0 w 740402"/>
                  <a:gd name="connsiteY377" fmla="*/ 177902 h 390309"/>
                  <a:gd name="connsiteX378" fmla="*/ 51 w 740402"/>
                  <a:gd name="connsiteY378" fmla="*/ 177669 h 390309"/>
                  <a:gd name="connsiteX379" fmla="*/ 0 w 740402"/>
                  <a:gd name="connsiteY379" fmla="*/ 177436 h 390309"/>
                  <a:gd name="connsiteX380" fmla="*/ 51 w 740402"/>
                  <a:gd name="connsiteY380" fmla="*/ 177203 h 390309"/>
                  <a:gd name="connsiteX381" fmla="*/ 0 w 740402"/>
                  <a:gd name="connsiteY381" fmla="*/ 176969 h 390309"/>
                  <a:gd name="connsiteX382" fmla="*/ 51 w 740402"/>
                  <a:gd name="connsiteY382" fmla="*/ 176736 h 390309"/>
                  <a:gd name="connsiteX383" fmla="*/ 0 w 740402"/>
                  <a:gd name="connsiteY383" fmla="*/ 176503 h 390309"/>
                  <a:gd name="connsiteX384" fmla="*/ 51 w 740402"/>
                  <a:gd name="connsiteY384" fmla="*/ 176270 h 390309"/>
                  <a:gd name="connsiteX385" fmla="*/ 0 w 740402"/>
                  <a:gd name="connsiteY385" fmla="*/ 176037 h 390309"/>
                  <a:gd name="connsiteX386" fmla="*/ 51 w 740402"/>
                  <a:gd name="connsiteY386" fmla="*/ 175804 h 390309"/>
                  <a:gd name="connsiteX387" fmla="*/ 0 w 740402"/>
                  <a:gd name="connsiteY387" fmla="*/ 175571 h 390309"/>
                  <a:gd name="connsiteX388" fmla="*/ 51 w 740402"/>
                  <a:gd name="connsiteY388" fmla="*/ 175338 h 390309"/>
                  <a:gd name="connsiteX389" fmla="*/ 0 w 740402"/>
                  <a:gd name="connsiteY389" fmla="*/ 175104 h 390309"/>
                  <a:gd name="connsiteX390" fmla="*/ 51 w 740402"/>
                  <a:gd name="connsiteY390" fmla="*/ 174871 h 390309"/>
                  <a:gd name="connsiteX391" fmla="*/ 0 w 740402"/>
                  <a:gd name="connsiteY391" fmla="*/ 174638 h 390309"/>
                  <a:gd name="connsiteX392" fmla="*/ 51 w 740402"/>
                  <a:gd name="connsiteY392" fmla="*/ 174405 h 390309"/>
                  <a:gd name="connsiteX393" fmla="*/ 0 w 740402"/>
                  <a:gd name="connsiteY393" fmla="*/ 174172 h 390309"/>
                  <a:gd name="connsiteX394" fmla="*/ 51 w 740402"/>
                  <a:gd name="connsiteY394" fmla="*/ 173939 h 390309"/>
                  <a:gd name="connsiteX395" fmla="*/ 0 w 740402"/>
                  <a:gd name="connsiteY395" fmla="*/ 173705 h 390309"/>
                  <a:gd name="connsiteX396" fmla="*/ 51 w 740402"/>
                  <a:gd name="connsiteY396" fmla="*/ 173472 h 390309"/>
                  <a:gd name="connsiteX397" fmla="*/ 0 w 740402"/>
                  <a:gd name="connsiteY397" fmla="*/ 173239 h 390309"/>
                  <a:gd name="connsiteX398" fmla="*/ 51 w 740402"/>
                  <a:gd name="connsiteY398" fmla="*/ 173006 h 390309"/>
                  <a:gd name="connsiteX399" fmla="*/ 0 w 740402"/>
                  <a:gd name="connsiteY399" fmla="*/ 172773 h 390309"/>
                  <a:gd name="connsiteX400" fmla="*/ 51 w 740402"/>
                  <a:gd name="connsiteY400" fmla="*/ 172540 h 390309"/>
                  <a:gd name="connsiteX401" fmla="*/ 0 w 740402"/>
                  <a:gd name="connsiteY401" fmla="*/ 172306 h 390309"/>
                  <a:gd name="connsiteX402" fmla="*/ 51 w 740402"/>
                  <a:gd name="connsiteY402" fmla="*/ 172073 h 390309"/>
                  <a:gd name="connsiteX403" fmla="*/ 0 w 740402"/>
                  <a:gd name="connsiteY403" fmla="*/ 171840 h 390309"/>
                  <a:gd name="connsiteX404" fmla="*/ 370201 w 740402"/>
                  <a:gd name="connsiteY404" fmla="*/ 0 h 39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740402" h="390309">
                    <a:moveTo>
                      <a:pt x="370201" y="0"/>
                    </a:moveTo>
                    <a:cubicBezTo>
                      <a:pt x="574657" y="0"/>
                      <a:pt x="740402" y="76935"/>
                      <a:pt x="740402" y="171840"/>
                    </a:cubicBezTo>
                    <a:lnTo>
                      <a:pt x="740352" y="172073"/>
                    </a:lnTo>
                    <a:lnTo>
                      <a:pt x="740402" y="172306"/>
                    </a:lnTo>
                    <a:lnTo>
                      <a:pt x="740352" y="172540"/>
                    </a:lnTo>
                    <a:lnTo>
                      <a:pt x="740402" y="172773"/>
                    </a:lnTo>
                    <a:lnTo>
                      <a:pt x="740352" y="173006"/>
                    </a:lnTo>
                    <a:lnTo>
                      <a:pt x="740402" y="173239"/>
                    </a:lnTo>
                    <a:lnTo>
                      <a:pt x="740352" y="173472"/>
                    </a:lnTo>
                    <a:lnTo>
                      <a:pt x="740402" y="173705"/>
                    </a:lnTo>
                    <a:lnTo>
                      <a:pt x="740352" y="173939"/>
                    </a:lnTo>
                    <a:lnTo>
                      <a:pt x="740402" y="174172"/>
                    </a:lnTo>
                    <a:lnTo>
                      <a:pt x="740352" y="174405"/>
                    </a:lnTo>
                    <a:lnTo>
                      <a:pt x="740402" y="174638"/>
                    </a:lnTo>
                    <a:lnTo>
                      <a:pt x="740352" y="174871"/>
                    </a:lnTo>
                    <a:lnTo>
                      <a:pt x="740402" y="175104"/>
                    </a:lnTo>
                    <a:lnTo>
                      <a:pt x="740352" y="175338"/>
                    </a:lnTo>
                    <a:lnTo>
                      <a:pt x="740402" y="175571"/>
                    </a:lnTo>
                    <a:lnTo>
                      <a:pt x="740352" y="175804"/>
                    </a:lnTo>
                    <a:lnTo>
                      <a:pt x="740402" y="176037"/>
                    </a:lnTo>
                    <a:lnTo>
                      <a:pt x="740352" y="176270"/>
                    </a:lnTo>
                    <a:lnTo>
                      <a:pt x="740402" y="176503"/>
                    </a:lnTo>
                    <a:lnTo>
                      <a:pt x="740352" y="176736"/>
                    </a:lnTo>
                    <a:lnTo>
                      <a:pt x="740402" y="176969"/>
                    </a:lnTo>
                    <a:lnTo>
                      <a:pt x="740352" y="177203"/>
                    </a:lnTo>
                    <a:lnTo>
                      <a:pt x="740402" y="177436"/>
                    </a:lnTo>
                    <a:lnTo>
                      <a:pt x="740352" y="177669"/>
                    </a:lnTo>
                    <a:lnTo>
                      <a:pt x="740402" y="177902"/>
                    </a:lnTo>
                    <a:lnTo>
                      <a:pt x="740352" y="178135"/>
                    </a:lnTo>
                    <a:lnTo>
                      <a:pt x="740402" y="178368"/>
                    </a:lnTo>
                    <a:lnTo>
                      <a:pt x="740352" y="178602"/>
                    </a:lnTo>
                    <a:lnTo>
                      <a:pt x="740402" y="178835"/>
                    </a:lnTo>
                    <a:lnTo>
                      <a:pt x="740352" y="179068"/>
                    </a:lnTo>
                    <a:lnTo>
                      <a:pt x="740402" y="179301"/>
                    </a:lnTo>
                    <a:lnTo>
                      <a:pt x="740352" y="179534"/>
                    </a:lnTo>
                    <a:lnTo>
                      <a:pt x="740402" y="179767"/>
                    </a:lnTo>
                    <a:lnTo>
                      <a:pt x="740352" y="180000"/>
                    </a:lnTo>
                    <a:lnTo>
                      <a:pt x="740402" y="180233"/>
                    </a:lnTo>
                    <a:lnTo>
                      <a:pt x="740352" y="180467"/>
                    </a:lnTo>
                    <a:lnTo>
                      <a:pt x="740402" y="180700"/>
                    </a:lnTo>
                    <a:lnTo>
                      <a:pt x="740352" y="180933"/>
                    </a:lnTo>
                    <a:lnTo>
                      <a:pt x="740402" y="181166"/>
                    </a:lnTo>
                    <a:lnTo>
                      <a:pt x="740352" y="181399"/>
                    </a:lnTo>
                    <a:lnTo>
                      <a:pt x="740402" y="181632"/>
                    </a:lnTo>
                    <a:lnTo>
                      <a:pt x="740352" y="181865"/>
                    </a:lnTo>
                    <a:lnTo>
                      <a:pt x="740402" y="182098"/>
                    </a:lnTo>
                    <a:lnTo>
                      <a:pt x="740352" y="182332"/>
                    </a:lnTo>
                    <a:lnTo>
                      <a:pt x="740402" y="182565"/>
                    </a:lnTo>
                    <a:lnTo>
                      <a:pt x="740352" y="182798"/>
                    </a:lnTo>
                    <a:lnTo>
                      <a:pt x="740402" y="183031"/>
                    </a:lnTo>
                    <a:lnTo>
                      <a:pt x="740352" y="183264"/>
                    </a:lnTo>
                    <a:lnTo>
                      <a:pt x="740402" y="183497"/>
                    </a:lnTo>
                    <a:lnTo>
                      <a:pt x="740352" y="183731"/>
                    </a:lnTo>
                    <a:lnTo>
                      <a:pt x="740402" y="183964"/>
                    </a:lnTo>
                    <a:lnTo>
                      <a:pt x="740352" y="184197"/>
                    </a:lnTo>
                    <a:lnTo>
                      <a:pt x="740402" y="184430"/>
                    </a:lnTo>
                    <a:lnTo>
                      <a:pt x="740352" y="184663"/>
                    </a:lnTo>
                    <a:lnTo>
                      <a:pt x="740402" y="184896"/>
                    </a:lnTo>
                    <a:lnTo>
                      <a:pt x="740352" y="185130"/>
                    </a:lnTo>
                    <a:lnTo>
                      <a:pt x="740402" y="185363"/>
                    </a:lnTo>
                    <a:lnTo>
                      <a:pt x="740352" y="185596"/>
                    </a:lnTo>
                    <a:lnTo>
                      <a:pt x="740402" y="185829"/>
                    </a:lnTo>
                    <a:lnTo>
                      <a:pt x="740352" y="186062"/>
                    </a:lnTo>
                    <a:lnTo>
                      <a:pt x="740402" y="186295"/>
                    </a:lnTo>
                    <a:lnTo>
                      <a:pt x="740352" y="186528"/>
                    </a:lnTo>
                    <a:lnTo>
                      <a:pt x="740402" y="186761"/>
                    </a:lnTo>
                    <a:lnTo>
                      <a:pt x="740352" y="186995"/>
                    </a:lnTo>
                    <a:lnTo>
                      <a:pt x="740402" y="187228"/>
                    </a:lnTo>
                    <a:lnTo>
                      <a:pt x="740352" y="187461"/>
                    </a:lnTo>
                    <a:lnTo>
                      <a:pt x="740402" y="187694"/>
                    </a:lnTo>
                    <a:lnTo>
                      <a:pt x="740352" y="187927"/>
                    </a:lnTo>
                    <a:lnTo>
                      <a:pt x="740402" y="188160"/>
                    </a:lnTo>
                    <a:lnTo>
                      <a:pt x="740352" y="188394"/>
                    </a:lnTo>
                    <a:lnTo>
                      <a:pt x="740402" y="188627"/>
                    </a:lnTo>
                    <a:lnTo>
                      <a:pt x="740352" y="188860"/>
                    </a:lnTo>
                    <a:lnTo>
                      <a:pt x="740402" y="189093"/>
                    </a:lnTo>
                    <a:lnTo>
                      <a:pt x="740352" y="189326"/>
                    </a:lnTo>
                    <a:lnTo>
                      <a:pt x="740402" y="189559"/>
                    </a:lnTo>
                    <a:lnTo>
                      <a:pt x="740352" y="189793"/>
                    </a:lnTo>
                    <a:lnTo>
                      <a:pt x="740402" y="190026"/>
                    </a:lnTo>
                    <a:lnTo>
                      <a:pt x="740352" y="190259"/>
                    </a:lnTo>
                    <a:lnTo>
                      <a:pt x="740402" y="190492"/>
                    </a:lnTo>
                    <a:lnTo>
                      <a:pt x="740352" y="190725"/>
                    </a:lnTo>
                    <a:lnTo>
                      <a:pt x="740402" y="190958"/>
                    </a:lnTo>
                    <a:lnTo>
                      <a:pt x="740352" y="191191"/>
                    </a:lnTo>
                    <a:lnTo>
                      <a:pt x="740402" y="191424"/>
                    </a:lnTo>
                    <a:lnTo>
                      <a:pt x="740352" y="191658"/>
                    </a:lnTo>
                    <a:lnTo>
                      <a:pt x="740402" y="191891"/>
                    </a:lnTo>
                    <a:lnTo>
                      <a:pt x="740352" y="192124"/>
                    </a:lnTo>
                    <a:lnTo>
                      <a:pt x="740402" y="192357"/>
                    </a:lnTo>
                    <a:lnTo>
                      <a:pt x="740352" y="192590"/>
                    </a:lnTo>
                    <a:lnTo>
                      <a:pt x="740402" y="192823"/>
                    </a:lnTo>
                    <a:lnTo>
                      <a:pt x="740352" y="193056"/>
                    </a:lnTo>
                    <a:lnTo>
                      <a:pt x="740402" y="193289"/>
                    </a:lnTo>
                    <a:lnTo>
                      <a:pt x="740352" y="193523"/>
                    </a:lnTo>
                    <a:lnTo>
                      <a:pt x="740402" y="193756"/>
                    </a:lnTo>
                    <a:lnTo>
                      <a:pt x="740352" y="193989"/>
                    </a:lnTo>
                    <a:lnTo>
                      <a:pt x="740402" y="194222"/>
                    </a:lnTo>
                    <a:lnTo>
                      <a:pt x="740352" y="194455"/>
                    </a:lnTo>
                    <a:lnTo>
                      <a:pt x="740402" y="194688"/>
                    </a:lnTo>
                    <a:lnTo>
                      <a:pt x="740352" y="194922"/>
                    </a:lnTo>
                    <a:lnTo>
                      <a:pt x="740402" y="195155"/>
                    </a:lnTo>
                    <a:lnTo>
                      <a:pt x="740352" y="195388"/>
                    </a:lnTo>
                    <a:lnTo>
                      <a:pt x="740402" y="195621"/>
                    </a:lnTo>
                    <a:lnTo>
                      <a:pt x="740352" y="195854"/>
                    </a:lnTo>
                    <a:lnTo>
                      <a:pt x="740402" y="196087"/>
                    </a:lnTo>
                    <a:lnTo>
                      <a:pt x="740352" y="196320"/>
                    </a:lnTo>
                    <a:lnTo>
                      <a:pt x="740402" y="196553"/>
                    </a:lnTo>
                    <a:lnTo>
                      <a:pt x="740352" y="196787"/>
                    </a:lnTo>
                    <a:lnTo>
                      <a:pt x="740402" y="197020"/>
                    </a:lnTo>
                    <a:lnTo>
                      <a:pt x="740352" y="197253"/>
                    </a:lnTo>
                    <a:lnTo>
                      <a:pt x="740402" y="197486"/>
                    </a:lnTo>
                    <a:lnTo>
                      <a:pt x="740352" y="197719"/>
                    </a:lnTo>
                    <a:lnTo>
                      <a:pt x="740402" y="197952"/>
                    </a:lnTo>
                    <a:lnTo>
                      <a:pt x="740352" y="198186"/>
                    </a:lnTo>
                    <a:lnTo>
                      <a:pt x="740402" y="198419"/>
                    </a:lnTo>
                    <a:lnTo>
                      <a:pt x="740352" y="198652"/>
                    </a:lnTo>
                    <a:lnTo>
                      <a:pt x="740402" y="198885"/>
                    </a:lnTo>
                    <a:lnTo>
                      <a:pt x="740352" y="199118"/>
                    </a:lnTo>
                    <a:lnTo>
                      <a:pt x="740402" y="199351"/>
                    </a:lnTo>
                    <a:lnTo>
                      <a:pt x="740352" y="199584"/>
                    </a:lnTo>
                    <a:lnTo>
                      <a:pt x="740402" y="199817"/>
                    </a:lnTo>
                    <a:lnTo>
                      <a:pt x="740352" y="200051"/>
                    </a:lnTo>
                    <a:lnTo>
                      <a:pt x="740402" y="200284"/>
                    </a:lnTo>
                    <a:lnTo>
                      <a:pt x="740352" y="200517"/>
                    </a:lnTo>
                    <a:lnTo>
                      <a:pt x="740402" y="200750"/>
                    </a:lnTo>
                    <a:lnTo>
                      <a:pt x="740352" y="200983"/>
                    </a:lnTo>
                    <a:lnTo>
                      <a:pt x="740402" y="201216"/>
                    </a:lnTo>
                    <a:lnTo>
                      <a:pt x="740352" y="201450"/>
                    </a:lnTo>
                    <a:lnTo>
                      <a:pt x="740402" y="201683"/>
                    </a:lnTo>
                    <a:lnTo>
                      <a:pt x="740352" y="201916"/>
                    </a:lnTo>
                    <a:lnTo>
                      <a:pt x="740402" y="202149"/>
                    </a:lnTo>
                    <a:lnTo>
                      <a:pt x="740352" y="202382"/>
                    </a:lnTo>
                    <a:lnTo>
                      <a:pt x="740402" y="202615"/>
                    </a:lnTo>
                    <a:lnTo>
                      <a:pt x="740352" y="202849"/>
                    </a:lnTo>
                    <a:lnTo>
                      <a:pt x="740402" y="203082"/>
                    </a:lnTo>
                    <a:lnTo>
                      <a:pt x="740352" y="203315"/>
                    </a:lnTo>
                    <a:lnTo>
                      <a:pt x="740402" y="203548"/>
                    </a:lnTo>
                    <a:lnTo>
                      <a:pt x="740352" y="203781"/>
                    </a:lnTo>
                    <a:lnTo>
                      <a:pt x="740402" y="204014"/>
                    </a:lnTo>
                    <a:lnTo>
                      <a:pt x="740352" y="204247"/>
                    </a:lnTo>
                    <a:lnTo>
                      <a:pt x="740402" y="204480"/>
                    </a:lnTo>
                    <a:lnTo>
                      <a:pt x="740352" y="204714"/>
                    </a:lnTo>
                    <a:lnTo>
                      <a:pt x="740402" y="204947"/>
                    </a:lnTo>
                    <a:lnTo>
                      <a:pt x="740301" y="205180"/>
                    </a:lnTo>
                    <a:lnTo>
                      <a:pt x="740402" y="205413"/>
                    </a:lnTo>
                    <a:lnTo>
                      <a:pt x="740301" y="205646"/>
                    </a:lnTo>
                    <a:lnTo>
                      <a:pt x="740402" y="205879"/>
                    </a:lnTo>
                    <a:lnTo>
                      <a:pt x="740301" y="206112"/>
                    </a:lnTo>
                    <a:lnTo>
                      <a:pt x="740402" y="206345"/>
                    </a:lnTo>
                    <a:lnTo>
                      <a:pt x="740301" y="206579"/>
                    </a:lnTo>
                    <a:lnTo>
                      <a:pt x="740402" y="206812"/>
                    </a:lnTo>
                    <a:lnTo>
                      <a:pt x="740301" y="207045"/>
                    </a:lnTo>
                    <a:lnTo>
                      <a:pt x="740402" y="207278"/>
                    </a:lnTo>
                    <a:lnTo>
                      <a:pt x="740301" y="207511"/>
                    </a:lnTo>
                    <a:lnTo>
                      <a:pt x="740402" y="207744"/>
                    </a:lnTo>
                    <a:lnTo>
                      <a:pt x="740301" y="207978"/>
                    </a:lnTo>
                    <a:lnTo>
                      <a:pt x="740402" y="208211"/>
                    </a:lnTo>
                    <a:lnTo>
                      <a:pt x="740301" y="208444"/>
                    </a:lnTo>
                    <a:lnTo>
                      <a:pt x="740402" y="208677"/>
                    </a:lnTo>
                    <a:lnTo>
                      <a:pt x="740301" y="208910"/>
                    </a:lnTo>
                    <a:lnTo>
                      <a:pt x="740402" y="209143"/>
                    </a:lnTo>
                    <a:lnTo>
                      <a:pt x="740301" y="209376"/>
                    </a:lnTo>
                    <a:lnTo>
                      <a:pt x="740402" y="209609"/>
                    </a:lnTo>
                    <a:lnTo>
                      <a:pt x="740301" y="209843"/>
                    </a:lnTo>
                    <a:lnTo>
                      <a:pt x="740402" y="210076"/>
                    </a:lnTo>
                    <a:lnTo>
                      <a:pt x="740301" y="210309"/>
                    </a:lnTo>
                    <a:lnTo>
                      <a:pt x="740402" y="210542"/>
                    </a:lnTo>
                    <a:lnTo>
                      <a:pt x="740301" y="210775"/>
                    </a:lnTo>
                    <a:lnTo>
                      <a:pt x="740402" y="211008"/>
                    </a:lnTo>
                    <a:lnTo>
                      <a:pt x="740301" y="211242"/>
                    </a:lnTo>
                    <a:lnTo>
                      <a:pt x="740402" y="211475"/>
                    </a:lnTo>
                    <a:lnTo>
                      <a:pt x="740301" y="211708"/>
                    </a:lnTo>
                    <a:lnTo>
                      <a:pt x="740402" y="211941"/>
                    </a:lnTo>
                    <a:lnTo>
                      <a:pt x="740301" y="212174"/>
                    </a:lnTo>
                    <a:lnTo>
                      <a:pt x="740402" y="212407"/>
                    </a:lnTo>
                    <a:lnTo>
                      <a:pt x="740301" y="212641"/>
                    </a:lnTo>
                    <a:lnTo>
                      <a:pt x="740402" y="212874"/>
                    </a:lnTo>
                    <a:lnTo>
                      <a:pt x="740301" y="213107"/>
                    </a:lnTo>
                    <a:lnTo>
                      <a:pt x="740402" y="213340"/>
                    </a:lnTo>
                    <a:lnTo>
                      <a:pt x="740301" y="213573"/>
                    </a:lnTo>
                    <a:lnTo>
                      <a:pt x="740402" y="213806"/>
                    </a:lnTo>
                    <a:lnTo>
                      <a:pt x="740301" y="214039"/>
                    </a:lnTo>
                    <a:lnTo>
                      <a:pt x="740402" y="214272"/>
                    </a:lnTo>
                    <a:lnTo>
                      <a:pt x="740301" y="214506"/>
                    </a:lnTo>
                    <a:lnTo>
                      <a:pt x="740402" y="214739"/>
                    </a:lnTo>
                    <a:lnTo>
                      <a:pt x="740301" y="214972"/>
                    </a:lnTo>
                    <a:lnTo>
                      <a:pt x="740402" y="215205"/>
                    </a:lnTo>
                    <a:lnTo>
                      <a:pt x="740301" y="215438"/>
                    </a:lnTo>
                    <a:lnTo>
                      <a:pt x="740402" y="215671"/>
                    </a:lnTo>
                    <a:lnTo>
                      <a:pt x="740301" y="215904"/>
                    </a:lnTo>
                    <a:lnTo>
                      <a:pt x="740402" y="216137"/>
                    </a:lnTo>
                    <a:lnTo>
                      <a:pt x="740301" y="216371"/>
                    </a:lnTo>
                    <a:lnTo>
                      <a:pt x="740402" y="216604"/>
                    </a:lnTo>
                    <a:lnTo>
                      <a:pt x="740301" y="216837"/>
                    </a:lnTo>
                    <a:lnTo>
                      <a:pt x="740402" y="217070"/>
                    </a:lnTo>
                    <a:lnTo>
                      <a:pt x="740301" y="217303"/>
                    </a:lnTo>
                    <a:lnTo>
                      <a:pt x="740402" y="217536"/>
                    </a:lnTo>
                    <a:lnTo>
                      <a:pt x="740301" y="217770"/>
                    </a:lnTo>
                    <a:lnTo>
                      <a:pt x="740402" y="218003"/>
                    </a:lnTo>
                    <a:lnTo>
                      <a:pt x="740301" y="218236"/>
                    </a:lnTo>
                    <a:lnTo>
                      <a:pt x="740402" y="218469"/>
                    </a:lnTo>
                    <a:cubicBezTo>
                      <a:pt x="740402" y="313374"/>
                      <a:pt x="574657" y="390309"/>
                      <a:pt x="370201" y="390309"/>
                    </a:cubicBezTo>
                    <a:cubicBezTo>
                      <a:pt x="165745" y="390309"/>
                      <a:pt x="0" y="313374"/>
                      <a:pt x="0" y="218469"/>
                    </a:cubicBezTo>
                    <a:lnTo>
                      <a:pt x="102" y="218236"/>
                    </a:lnTo>
                    <a:lnTo>
                      <a:pt x="0" y="218003"/>
                    </a:lnTo>
                    <a:lnTo>
                      <a:pt x="102" y="217770"/>
                    </a:lnTo>
                    <a:lnTo>
                      <a:pt x="0" y="217536"/>
                    </a:lnTo>
                    <a:lnTo>
                      <a:pt x="102" y="217303"/>
                    </a:lnTo>
                    <a:lnTo>
                      <a:pt x="0" y="217070"/>
                    </a:lnTo>
                    <a:lnTo>
                      <a:pt x="102" y="216837"/>
                    </a:lnTo>
                    <a:lnTo>
                      <a:pt x="0" y="216604"/>
                    </a:lnTo>
                    <a:lnTo>
                      <a:pt x="102" y="216371"/>
                    </a:lnTo>
                    <a:lnTo>
                      <a:pt x="0" y="216137"/>
                    </a:lnTo>
                    <a:lnTo>
                      <a:pt x="102" y="215904"/>
                    </a:lnTo>
                    <a:lnTo>
                      <a:pt x="0" y="215671"/>
                    </a:lnTo>
                    <a:lnTo>
                      <a:pt x="102" y="215438"/>
                    </a:lnTo>
                    <a:lnTo>
                      <a:pt x="0" y="215205"/>
                    </a:lnTo>
                    <a:lnTo>
                      <a:pt x="102" y="214972"/>
                    </a:lnTo>
                    <a:lnTo>
                      <a:pt x="0" y="214739"/>
                    </a:lnTo>
                    <a:lnTo>
                      <a:pt x="102" y="214506"/>
                    </a:lnTo>
                    <a:lnTo>
                      <a:pt x="0" y="214272"/>
                    </a:lnTo>
                    <a:lnTo>
                      <a:pt x="102" y="214039"/>
                    </a:lnTo>
                    <a:lnTo>
                      <a:pt x="0" y="213806"/>
                    </a:lnTo>
                    <a:lnTo>
                      <a:pt x="102" y="213573"/>
                    </a:lnTo>
                    <a:lnTo>
                      <a:pt x="0" y="213340"/>
                    </a:lnTo>
                    <a:lnTo>
                      <a:pt x="102" y="213107"/>
                    </a:lnTo>
                    <a:lnTo>
                      <a:pt x="0" y="212874"/>
                    </a:lnTo>
                    <a:lnTo>
                      <a:pt x="102" y="212641"/>
                    </a:lnTo>
                    <a:lnTo>
                      <a:pt x="0" y="212407"/>
                    </a:lnTo>
                    <a:lnTo>
                      <a:pt x="102" y="212174"/>
                    </a:lnTo>
                    <a:lnTo>
                      <a:pt x="0" y="211941"/>
                    </a:lnTo>
                    <a:lnTo>
                      <a:pt x="102" y="211708"/>
                    </a:lnTo>
                    <a:lnTo>
                      <a:pt x="0" y="211475"/>
                    </a:lnTo>
                    <a:lnTo>
                      <a:pt x="102" y="211242"/>
                    </a:lnTo>
                    <a:lnTo>
                      <a:pt x="0" y="211008"/>
                    </a:lnTo>
                    <a:lnTo>
                      <a:pt x="102" y="210775"/>
                    </a:lnTo>
                    <a:lnTo>
                      <a:pt x="0" y="210542"/>
                    </a:lnTo>
                    <a:lnTo>
                      <a:pt x="102" y="210309"/>
                    </a:lnTo>
                    <a:lnTo>
                      <a:pt x="0" y="210076"/>
                    </a:lnTo>
                    <a:lnTo>
                      <a:pt x="102" y="209843"/>
                    </a:lnTo>
                    <a:lnTo>
                      <a:pt x="0" y="209609"/>
                    </a:lnTo>
                    <a:lnTo>
                      <a:pt x="102" y="209376"/>
                    </a:lnTo>
                    <a:lnTo>
                      <a:pt x="0" y="209143"/>
                    </a:lnTo>
                    <a:lnTo>
                      <a:pt x="102" y="208910"/>
                    </a:lnTo>
                    <a:lnTo>
                      <a:pt x="0" y="208677"/>
                    </a:lnTo>
                    <a:lnTo>
                      <a:pt x="102" y="208444"/>
                    </a:lnTo>
                    <a:lnTo>
                      <a:pt x="0" y="208211"/>
                    </a:lnTo>
                    <a:lnTo>
                      <a:pt x="102" y="207978"/>
                    </a:lnTo>
                    <a:lnTo>
                      <a:pt x="0" y="207744"/>
                    </a:lnTo>
                    <a:lnTo>
                      <a:pt x="102" y="207511"/>
                    </a:lnTo>
                    <a:lnTo>
                      <a:pt x="0" y="207278"/>
                    </a:lnTo>
                    <a:lnTo>
                      <a:pt x="102" y="207045"/>
                    </a:lnTo>
                    <a:lnTo>
                      <a:pt x="0" y="206812"/>
                    </a:lnTo>
                    <a:lnTo>
                      <a:pt x="102" y="206579"/>
                    </a:lnTo>
                    <a:lnTo>
                      <a:pt x="0" y="206345"/>
                    </a:lnTo>
                    <a:lnTo>
                      <a:pt x="102" y="206112"/>
                    </a:lnTo>
                    <a:lnTo>
                      <a:pt x="0" y="205879"/>
                    </a:lnTo>
                    <a:lnTo>
                      <a:pt x="102" y="205646"/>
                    </a:lnTo>
                    <a:lnTo>
                      <a:pt x="0" y="205413"/>
                    </a:lnTo>
                    <a:lnTo>
                      <a:pt x="102" y="205180"/>
                    </a:lnTo>
                    <a:lnTo>
                      <a:pt x="0" y="204947"/>
                    </a:lnTo>
                    <a:lnTo>
                      <a:pt x="51" y="204714"/>
                    </a:lnTo>
                    <a:lnTo>
                      <a:pt x="0" y="204480"/>
                    </a:lnTo>
                    <a:lnTo>
                      <a:pt x="51" y="204247"/>
                    </a:lnTo>
                    <a:lnTo>
                      <a:pt x="0" y="204014"/>
                    </a:lnTo>
                    <a:lnTo>
                      <a:pt x="51" y="203781"/>
                    </a:lnTo>
                    <a:lnTo>
                      <a:pt x="0" y="203548"/>
                    </a:lnTo>
                    <a:lnTo>
                      <a:pt x="51" y="203315"/>
                    </a:lnTo>
                    <a:lnTo>
                      <a:pt x="0" y="203082"/>
                    </a:lnTo>
                    <a:lnTo>
                      <a:pt x="51" y="202849"/>
                    </a:lnTo>
                    <a:lnTo>
                      <a:pt x="0" y="202615"/>
                    </a:lnTo>
                    <a:lnTo>
                      <a:pt x="51" y="202382"/>
                    </a:lnTo>
                    <a:lnTo>
                      <a:pt x="0" y="202149"/>
                    </a:lnTo>
                    <a:lnTo>
                      <a:pt x="51" y="201916"/>
                    </a:lnTo>
                    <a:lnTo>
                      <a:pt x="0" y="201683"/>
                    </a:lnTo>
                    <a:lnTo>
                      <a:pt x="51" y="201450"/>
                    </a:lnTo>
                    <a:lnTo>
                      <a:pt x="0" y="201216"/>
                    </a:lnTo>
                    <a:lnTo>
                      <a:pt x="51" y="200983"/>
                    </a:lnTo>
                    <a:lnTo>
                      <a:pt x="0" y="200750"/>
                    </a:lnTo>
                    <a:lnTo>
                      <a:pt x="51" y="200517"/>
                    </a:lnTo>
                    <a:lnTo>
                      <a:pt x="0" y="200284"/>
                    </a:lnTo>
                    <a:lnTo>
                      <a:pt x="51" y="200051"/>
                    </a:lnTo>
                    <a:lnTo>
                      <a:pt x="0" y="199817"/>
                    </a:lnTo>
                    <a:lnTo>
                      <a:pt x="51" y="199584"/>
                    </a:lnTo>
                    <a:lnTo>
                      <a:pt x="0" y="199351"/>
                    </a:lnTo>
                    <a:lnTo>
                      <a:pt x="51" y="199118"/>
                    </a:lnTo>
                    <a:lnTo>
                      <a:pt x="0" y="198885"/>
                    </a:lnTo>
                    <a:lnTo>
                      <a:pt x="51" y="198652"/>
                    </a:lnTo>
                    <a:lnTo>
                      <a:pt x="0" y="198419"/>
                    </a:lnTo>
                    <a:lnTo>
                      <a:pt x="51" y="198186"/>
                    </a:lnTo>
                    <a:lnTo>
                      <a:pt x="0" y="197952"/>
                    </a:lnTo>
                    <a:lnTo>
                      <a:pt x="51" y="197719"/>
                    </a:lnTo>
                    <a:lnTo>
                      <a:pt x="0" y="197486"/>
                    </a:lnTo>
                    <a:lnTo>
                      <a:pt x="51" y="197253"/>
                    </a:lnTo>
                    <a:lnTo>
                      <a:pt x="0" y="197020"/>
                    </a:lnTo>
                    <a:lnTo>
                      <a:pt x="51" y="196787"/>
                    </a:lnTo>
                    <a:lnTo>
                      <a:pt x="0" y="196553"/>
                    </a:lnTo>
                    <a:lnTo>
                      <a:pt x="51" y="196320"/>
                    </a:lnTo>
                    <a:lnTo>
                      <a:pt x="0" y="196087"/>
                    </a:lnTo>
                    <a:lnTo>
                      <a:pt x="51" y="195854"/>
                    </a:lnTo>
                    <a:lnTo>
                      <a:pt x="0" y="195621"/>
                    </a:lnTo>
                    <a:lnTo>
                      <a:pt x="51" y="195388"/>
                    </a:lnTo>
                    <a:lnTo>
                      <a:pt x="0" y="195155"/>
                    </a:lnTo>
                    <a:lnTo>
                      <a:pt x="51" y="194922"/>
                    </a:lnTo>
                    <a:lnTo>
                      <a:pt x="0" y="194688"/>
                    </a:lnTo>
                    <a:lnTo>
                      <a:pt x="51" y="194455"/>
                    </a:lnTo>
                    <a:lnTo>
                      <a:pt x="0" y="194222"/>
                    </a:lnTo>
                    <a:lnTo>
                      <a:pt x="51" y="193989"/>
                    </a:lnTo>
                    <a:lnTo>
                      <a:pt x="0" y="193756"/>
                    </a:lnTo>
                    <a:lnTo>
                      <a:pt x="51" y="193523"/>
                    </a:lnTo>
                    <a:lnTo>
                      <a:pt x="0" y="193289"/>
                    </a:lnTo>
                    <a:lnTo>
                      <a:pt x="51" y="193056"/>
                    </a:lnTo>
                    <a:lnTo>
                      <a:pt x="0" y="192823"/>
                    </a:lnTo>
                    <a:lnTo>
                      <a:pt x="51" y="192590"/>
                    </a:lnTo>
                    <a:lnTo>
                      <a:pt x="0" y="192357"/>
                    </a:lnTo>
                    <a:lnTo>
                      <a:pt x="51" y="192124"/>
                    </a:lnTo>
                    <a:lnTo>
                      <a:pt x="0" y="191891"/>
                    </a:lnTo>
                    <a:lnTo>
                      <a:pt x="51" y="191658"/>
                    </a:lnTo>
                    <a:lnTo>
                      <a:pt x="0" y="191424"/>
                    </a:lnTo>
                    <a:lnTo>
                      <a:pt x="51" y="191191"/>
                    </a:lnTo>
                    <a:lnTo>
                      <a:pt x="0" y="190958"/>
                    </a:lnTo>
                    <a:lnTo>
                      <a:pt x="51" y="190725"/>
                    </a:lnTo>
                    <a:lnTo>
                      <a:pt x="0" y="190492"/>
                    </a:lnTo>
                    <a:lnTo>
                      <a:pt x="51" y="190259"/>
                    </a:lnTo>
                    <a:lnTo>
                      <a:pt x="0" y="190026"/>
                    </a:lnTo>
                    <a:lnTo>
                      <a:pt x="51" y="189793"/>
                    </a:lnTo>
                    <a:lnTo>
                      <a:pt x="0" y="189559"/>
                    </a:lnTo>
                    <a:lnTo>
                      <a:pt x="51" y="189326"/>
                    </a:lnTo>
                    <a:lnTo>
                      <a:pt x="0" y="189093"/>
                    </a:lnTo>
                    <a:lnTo>
                      <a:pt x="51" y="188860"/>
                    </a:lnTo>
                    <a:lnTo>
                      <a:pt x="0" y="188627"/>
                    </a:lnTo>
                    <a:lnTo>
                      <a:pt x="51" y="188394"/>
                    </a:lnTo>
                    <a:lnTo>
                      <a:pt x="0" y="188160"/>
                    </a:lnTo>
                    <a:lnTo>
                      <a:pt x="51" y="187927"/>
                    </a:lnTo>
                    <a:lnTo>
                      <a:pt x="0" y="187694"/>
                    </a:lnTo>
                    <a:lnTo>
                      <a:pt x="51" y="187461"/>
                    </a:lnTo>
                    <a:lnTo>
                      <a:pt x="0" y="187228"/>
                    </a:lnTo>
                    <a:lnTo>
                      <a:pt x="51" y="186995"/>
                    </a:lnTo>
                    <a:lnTo>
                      <a:pt x="0" y="186761"/>
                    </a:lnTo>
                    <a:lnTo>
                      <a:pt x="51" y="186528"/>
                    </a:lnTo>
                    <a:lnTo>
                      <a:pt x="0" y="186295"/>
                    </a:lnTo>
                    <a:lnTo>
                      <a:pt x="51" y="186062"/>
                    </a:lnTo>
                    <a:lnTo>
                      <a:pt x="0" y="185829"/>
                    </a:lnTo>
                    <a:lnTo>
                      <a:pt x="51" y="185596"/>
                    </a:lnTo>
                    <a:lnTo>
                      <a:pt x="0" y="185363"/>
                    </a:lnTo>
                    <a:lnTo>
                      <a:pt x="51" y="185130"/>
                    </a:lnTo>
                    <a:lnTo>
                      <a:pt x="0" y="184896"/>
                    </a:lnTo>
                    <a:lnTo>
                      <a:pt x="51" y="184663"/>
                    </a:lnTo>
                    <a:lnTo>
                      <a:pt x="0" y="184430"/>
                    </a:lnTo>
                    <a:lnTo>
                      <a:pt x="51" y="184197"/>
                    </a:lnTo>
                    <a:lnTo>
                      <a:pt x="0" y="183964"/>
                    </a:lnTo>
                    <a:lnTo>
                      <a:pt x="51" y="183731"/>
                    </a:lnTo>
                    <a:lnTo>
                      <a:pt x="0" y="183497"/>
                    </a:lnTo>
                    <a:lnTo>
                      <a:pt x="51" y="183264"/>
                    </a:lnTo>
                    <a:lnTo>
                      <a:pt x="0" y="183031"/>
                    </a:lnTo>
                    <a:lnTo>
                      <a:pt x="51" y="182798"/>
                    </a:lnTo>
                    <a:lnTo>
                      <a:pt x="0" y="182565"/>
                    </a:lnTo>
                    <a:lnTo>
                      <a:pt x="51" y="182332"/>
                    </a:lnTo>
                    <a:lnTo>
                      <a:pt x="0" y="182098"/>
                    </a:lnTo>
                    <a:lnTo>
                      <a:pt x="51" y="181865"/>
                    </a:lnTo>
                    <a:lnTo>
                      <a:pt x="0" y="181632"/>
                    </a:lnTo>
                    <a:lnTo>
                      <a:pt x="51" y="181399"/>
                    </a:lnTo>
                    <a:lnTo>
                      <a:pt x="0" y="181166"/>
                    </a:lnTo>
                    <a:lnTo>
                      <a:pt x="51" y="180933"/>
                    </a:lnTo>
                    <a:lnTo>
                      <a:pt x="0" y="180700"/>
                    </a:lnTo>
                    <a:lnTo>
                      <a:pt x="51" y="180467"/>
                    </a:lnTo>
                    <a:lnTo>
                      <a:pt x="0" y="180233"/>
                    </a:lnTo>
                    <a:lnTo>
                      <a:pt x="51" y="180000"/>
                    </a:lnTo>
                    <a:lnTo>
                      <a:pt x="0" y="179767"/>
                    </a:lnTo>
                    <a:lnTo>
                      <a:pt x="51" y="179534"/>
                    </a:lnTo>
                    <a:lnTo>
                      <a:pt x="0" y="179301"/>
                    </a:lnTo>
                    <a:lnTo>
                      <a:pt x="51" y="179068"/>
                    </a:lnTo>
                    <a:lnTo>
                      <a:pt x="0" y="178835"/>
                    </a:lnTo>
                    <a:lnTo>
                      <a:pt x="51" y="178602"/>
                    </a:lnTo>
                    <a:lnTo>
                      <a:pt x="0" y="178368"/>
                    </a:lnTo>
                    <a:lnTo>
                      <a:pt x="51" y="178135"/>
                    </a:lnTo>
                    <a:lnTo>
                      <a:pt x="0" y="177902"/>
                    </a:lnTo>
                    <a:lnTo>
                      <a:pt x="51" y="177669"/>
                    </a:lnTo>
                    <a:lnTo>
                      <a:pt x="0" y="177436"/>
                    </a:lnTo>
                    <a:lnTo>
                      <a:pt x="51" y="177203"/>
                    </a:lnTo>
                    <a:lnTo>
                      <a:pt x="0" y="176969"/>
                    </a:lnTo>
                    <a:lnTo>
                      <a:pt x="51" y="176736"/>
                    </a:lnTo>
                    <a:lnTo>
                      <a:pt x="0" y="176503"/>
                    </a:lnTo>
                    <a:lnTo>
                      <a:pt x="51" y="176270"/>
                    </a:lnTo>
                    <a:lnTo>
                      <a:pt x="0" y="176037"/>
                    </a:lnTo>
                    <a:lnTo>
                      <a:pt x="51" y="175804"/>
                    </a:lnTo>
                    <a:lnTo>
                      <a:pt x="0" y="175571"/>
                    </a:lnTo>
                    <a:lnTo>
                      <a:pt x="51" y="175338"/>
                    </a:lnTo>
                    <a:lnTo>
                      <a:pt x="0" y="175104"/>
                    </a:lnTo>
                    <a:lnTo>
                      <a:pt x="51" y="174871"/>
                    </a:lnTo>
                    <a:lnTo>
                      <a:pt x="0" y="174638"/>
                    </a:lnTo>
                    <a:lnTo>
                      <a:pt x="51" y="174405"/>
                    </a:lnTo>
                    <a:lnTo>
                      <a:pt x="0" y="174172"/>
                    </a:lnTo>
                    <a:lnTo>
                      <a:pt x="51" y="173939"/>
                    </a:lnTo>
                    <a:lnTo>
                      <a:pt x="0" y="173705"/>
                    </a:lnTo>
                    <a:lnTo>
                      <a:pt x="51" y="173472"/>
                    </a:lnTo>
                    <a:lnTo>
                      <a:pt x="0" y="173239"/>
                    </a:lnTo>
                    <a:lnTo>
                      <a:pt x="51" y="173006"/>
                    </a:lnTo>
                    <a:lnTo>
                      <a:pt x="0" y="172773"/>
                    </a:lnTo>
                    <a:lnTo>
                      <a:pt x="51" y="172540"/>
                    </a:lnTo>
                    <a:lnTo>
                      <a:pt x="0" y="172306"/>
                    </a:lnTo>
                    <a:lnTo>
                      <a:pt x="51" y="172073"/>
                    </a:lnTo>
                    <a:lnTo>
                      <a:pt x="0" y="171840"/>
                    </a:lnTo>
                    <a:cubicBezTo>
                      <a:pt x="0" y="76935"/>
                      <a:pt x="165745" y="0"/>
                      <a:pt x="370201" y="0"/>
                    </a:cubicBezTo>
                    <a:close/>
                  </a:path>
                </a:pathLst>
              </a:custGeom>
              <a:gradFill flip="none" rotWithShape="1">
                <a:gsLst>
                  <a:gs pos="100000">
                    <a:schemeClr val="bg1">
                      <a:lumMod val="75000"/>
                    </a:schemeClr>
                  </a:gs>
                  <a:gs pos="31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200"/>
              </a:p>
            </p:txBody>
          </p:sp>
          <p:sp>
            <p:nvSpPr>
              <p:cNvPr id="75" name="椭圆 74"/>
              <p:cNvSpPr/>
              <p:nvPr/>
            </p:nvSpPr>
            <p:spPr>
              <a:xfrm>
                <a:off x="7507605" y="2202815"/>
                <a:ext cx="1525270" cy="645795"/>
              </a:xfrm>
              <a:prstGeom prst="ellipse">
                <a:avLst/>
              </a:prstGeom>
              <a:gradFill>
                <a:gsLst>
                  <a:gs pos="100000">
                    <a:schemeClr val="bg1">
                      <a:lumMod val="85000"/>
                    </a:schemeClr>
                  </a:gs>
                  <a:gs pos="0">
                    <a:schemeClr val="bg1">
                      <a:lumMod val="9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sp>
            <p:nvSpPr>
              <p:cNvPr id="80" name="文本框 79"/>
              <p:cNvSpPr txBox="1"/>
              <p:nvPr/>
            </p:nvSpPr>
            <p:spPr>
              <a:xfrm>
                <a:off x="7586821" y="2273449"/>
                <a:ext cx="1366838" cy="457400"/>
              </a:xfrm>
              <a:prstGeom prst="rect">
                <a:avLst/>
              </a:prstGeom>
              <a:noFill/>
            </p:spPr>
            <p:txBody>
              <a:bodyPr wrap="square" rtlCol="0">
                <a:spAutoFit/>
              </a:bodyPr>
              <a:lstStyle/>
              <a:p>
                <a:pPr algn="ctr"/>
                <a:r>
                  <a:rPr lang="zh-CN" altLang="en-US" sz="2200" b="1" dirty="0">
                    <a:solidFill>
                      <a:srgbClr val="115EC5"/>
                    </a:solidFill>
                    <a:effectLst>
                      <a:reflection blurRad="101600" stA="15000" endPos="58000" dist="12700" dir="5400000" sy="-100000" algn="bl" rotWithShape="0"/>
                    </a:effectLst>
                    <a:latin typeface="+mj-ea"/>
                    <a:ea typeface="+mj-ea"/>
                  </a:rPr>
                  <a:t>财政</a:t>
                </a:r>
              </a:p>
            </p:txBody>
          </p:sp>
        </p:grpSp>
        <p:grpSp>
          <p:nvGrpSpPr>
            <p:cNvPr id="23" name="组合 22"/>
            <p:cNvGrpSpPr/>
            <p:nvPr/>
          </p:nvGrpSpPr>
          <p:grpSpPr>
            <a:xfrm>
              <a:off x="5853217" y="3474062"/>
              <a:ext cx="4767278" cy="2332355"/>
              <a:chOff x="6835426" y="4195602"/>
              <a:chExt cx="4767278" cy="2332355"/>
            </a:xfrm>
          </p:grpSpPr>
          <p:sp>
            <p:nvSpPr>
              <p:cNvPr id="67" name="椭圆 66"/>
              <p:cNvSpPr/>
              <p:nvPr/>
            </p:nvSpPr>
            <p:spPr>
              <a:xfrm>
                <a:off x="6835426" y="4195602"/>
                <a:ext cx="4767278" cy="2332355"/>
              </a:xfrm>
              <a:prstGeom prst="ellipse">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7546010" y="4534982"/>
                <a:ext cx="3346110" cy="1653594"/>
              </a:xfrm>
              <a:prstGeom prst="rect">
                <a:avLst/>
              </a:prstGeom>
              <a:noFill/>
            </p:spPr>
            <p:txBody>
              <a:bodyPr wrap="square">
                <a:spAutoFit/>
              </a:bodyPr>
              <a:lstStyle/>
              <a:p>
                <a:pPr algn="just">
                  <a:lnSpc>
                    <a:spcPct val="130000"/>
                  </a:lnSpc>
                </a:pPr>
                <a:r>
                  <a:rPr lang="zh-CN" altLang="zh-CN" sz="2000" dirty="0"/>
                  <a:t>既要引导国企平台发挥国企担当、承担社会责任，又要为企业发展创造条件、培育市场主体。</a:t>
                </a:r>
                <a:endParaRPr lang="zh-CN" altLang="en-US" sz="2000" dirty="0"/>
              </a:p>
            </p:txBody>
          </p:sp>
        </p:grpSp>
        <p:grpSp>
          <p:nvGrpSpPr>
            <p:cNvPr id="17" name="组合 16"/>
            <p:cNvGrpSpPr/>
            <p:nvPr/>
          </p:nvGrpSpPr>
          <p:grpSpPr>
            <a:xfrm>
              <a:off x="10450034" y="3751845"/>
              <a:ext cx="1433549" cy="690515"/>
              <a:chOff x="11186160" y="3720465"/>
              <a:chExt cx="1525270" cy="734695"/>
            </a:xfrm>
          </p:grpSpPr>
          <p:grpSp>
            <p:nvGrpSpPr>
              <p:cNvPr id="61" name="组合 60"/>
              <p:cNvGrpSpPr/>
              <p:nvPr/>
            </p:nvGrpSpPr>
            <p:grpSpPr>
              <a:xfrm>
                <a:off x="11186160" y="3720465"/>
                <a:ext cx="1525270" cy="734695"/>
                <a:chOff x="9179566" y="2496728"/>
                <a:chExt cx="1472864" cy="777359"/>
              </a:xfrm>
            </p:grpSpPr>
            <p:sp>
              <p:nvSpPr>
                <p:cNvPr id="62" name="任意多边形: 形状 42"/>
                <p:cNvSpPr/>
                <p:nvPr/>
              </p:nvSpPr>
              <p:spPr>
                <a:xfrm>
                  <a:off x="9179566" y="2497655"/>
                  <a:ext cx="1472864" cy="776432"/>
                </a:xfrm>
                <a:custGeom>
                  <a:avLst/>
                  <a:gdLst>
                    <a:gd name="connsiteX0" fmla="*/ 370201 w 740402"/>
                    <a:gd name="connsiteY0" fmla="*/ 0 h 390309"/>
                    <a:gd name="connsiteX1" fmla="*/ 740402 w 740402"/>
                    <a:gd name="connsiteY1" fmla="*/ 171840 h 390309"/>
                    <a:gd name="connsiteX2" fmla="*/ 740352 w 740402"/>
                    <a:gd name="connsiteY2" fmla="*/ 172073 h 390309"/>
                    <a:gd name="connsiteX3" fmla="*/ 740402 w 740402"/>
                    <a:gd name="connsiteY3" fmla="*/ 172306 h 390309"/>
                    <a:gd name="connsiteX4" fmla="*/ 740352 w 740402"/>
                    <a:gd name="connsiteY4" fmla="*/ 172540 h 390309"/>
                    <a:gd name="connsiteX5" fmla="*/ 740402 w 740402"/>
                    <a:gd name="connsiteY5" fmla="*/ 172773 h 390309"/>
                    <a:gd name="connsiteX6" fmla="*/ 740352 w 740402"/>
                    <a:gd name="connsiteY6" fmla="*/ 173006 h 390309"/>
                    <a:gd name="connsiteX7" fmla="*/ 740402 w 740402"/>
                    <a:gd name="connsiteY7" fmla="*/ 173239 h 390309"/>
                    <a:gd name="connsiteX8" fmla="*/ 740352 w 740402"/>
                    <a:gd name="connsiteY8" fmla="*/ 173472 h 390309"/>
                    <a:gd name="connsiteX9" fmla="*/ 740402 w 740402"/>
                    <a:gd name="connsiteY9" fmla="*/ 173705 h 390309"/>
                    <a:gd name="connsiteX10" fmla="*/ 740352 w 740402"/>
                    <a:gd name="connsiteY10" fmla="*/ 173939 h 390309"/>
                    <a:gd name="connsiteX11" fmla="*/ 740402 w 740402"/>
                    <a:gd name="connsiteY11" fmla="*/ 174172 h 390309"/>
                    <a:gd name="connsiteX12" fmla="*/ 740352 w 740402"/>
                    <a:gd name="connsiteY12" fmla="*/ 174405 h 390309"/>
                    <a:gd name="connsiteX13" fmla="*/ 740402 w 740402"/>
                    <a:gd name="connsiteY13" fmla="*/ 174638 h 390309"/>
                    <a:gd name="connsiteX14" fmla="*/ 740352 w 740402"/>
                    <a:gd name="connsiteY14" fmla="*/ 174871 h 390309"/>
                    <a:gd name="connsiteX15" fmla="*/ 740402 w 740402"/>
                    <a:gd name="connsiteY15" fmla="*/ 175104 h 390309"/>
                    <a:gd name="connsiteX16" fmla="*/ 740352 w 740402"/>
                    <a:gd name="connsiteY16" fmla="*/ 175338 h 390309"/>
                    <a:gd name="connsiteX17" fmla="*/ 740402 w 740402"/>
                    <a:gd name="connsiteY17" fmla="*/ 175571 h 390309"/>
                    <a:gd name="connsiteX18" fmla="*/ 740352 w 740402"/>
                    <a:gd name="connsiteY18" fmla="*/ 175804 h 390309"/>
                    <a:gd name="connsiteX19" fmla="*/ 740402 w 740402"/>
                    <a:gd name="connsiteY19" fmla="*/ 176037 h 390309"/>
                    <a:gd name="connsiteX20" fmla="*/ 740352 w 740402"/>
                    <a:gd name="connsiteY20" fmla="*/ 176270 h 390309"/>
                    <a:gd name="connsiteX21" fmla="*/ 740402 w 740402"/>
                    <a:gd name="connsiteY21" fmla="*/ 176503 h 390309"/>
                    <a:gd name="connsiteX22" fmla="*/ 740352 w 740402"/>
                    <a:gd name="connsiteY22" fmla="*/ 176736 h 390309"/>
                    <a:gd name="connsiteX23" fmla="*/ 740402 w 740402"/>
                    <a:gd name="connsiteY23" fmla="*/ 176969 h 390309"/>
                    <a:gd name="connsiteX24" fmla="*/ 740352 w 740402"/>
                    <a:gd name="connsiteY24" fmla="*/ 177203 h 390309"/>
                    <a:gd name="connsiteX25" fmla="*/ 740402 w 740402"/>
                    <a:gd name="connsiteY25" fmla="*/ 177436 h 390309"/>
                    <a:gd name="connsiteX26" fmla="*/ 740352 w 740402"/>
                    <a:gd name="connsiteY26" fmla="*/ 177669 h 390309"/>
                    <a:gd name="connsiteX27" fmla="*/ 740402 w 740402"/>
                    <a:gd name="connsiteY27" fmla="*/ 177902 h 390309"/>
                    <a:gd name="connsiteX28" fmla="*/ 740352 w 740402"/>
                    <a:gd name="connsiteY28" fmla="*/ 178135 h 390309"/>
                    <a:gd name="connsiteX29" fmla="*/ 740402 w 740402"/>
                    <a:gd name="connsiteY29" fmla="*/ 178368 h 390309"/>
                    <a:gd name="connsiteX30" fmla="*/ 740352 w 740402"/>
                    <a:gd name="connsiteY30" fmla="*/ 178602 h 390309"/>
                    <a:gd name="connsiteX31" fmla="*/ 740402 w 740402"/>
                    <a:gd name="connsiteY31" fmla="*/ 178835 h 390309"/>
                    <a:gd name="connsiteX32" fmla="*/ 740352 w 740402"/>
                    <a:gd name="connsiteY32" fmla="*/ 179068 h 390309"/>
                    <a:gd name="connsiteX33" fmla="*/ 740402 w 740402"/>
                    <a:gd name="connsiteY33" fmla="*/ 179301 h 390309"/>
                    <a:gd name="connsiteX34" fmla="*/ 740352 w 740402"/>
                    <a:gd name="connsiteY34" fmla="*/ 179534 h 390309"/>
                    <a:gd name="connsiteX35" fmla="*/ 740402 w 740402"/>
                    <a:gd name="connsiteY35" fmla="*/ 179767 h 390309"/>
                    <a:gd name="connsiteX36" fmla="*/ 740352 w 740402"/>
                    <a:gd name="connsiteY36" fmla="*/ 180000 h 390309"/>
                    <a:gd name="connsiteX37" fmla="*/ 740402 w 740402"/>
                    <a:gd name="connsiteY37" fmla="*/ 180233 h 390309"/>
                    <a:gd name="connsiteX38" fmla="*/ 740352 w 740402"/>
                    <a:gd name="connsiteY38" fmla="*/ 180467 h 390309"/>
                    <a:gd name="connsiteX39" fmla="*/ 740402 w 740402"/>
                    <a:gd name="connsiteY39" fmla="*/ 180700 h 390309"/>
                    <a:gd name="connsiteX40" fmla="*/ 740352 w 740402"/>
                    <a:gd name="connsiteY40" fmla="*/ 180933 h 390309"/>
                    <a:gd name="connsiteX41" fmla="*/ 740402 w 740402"/>
                    <a:gd name="connsiteY41" fmla="*/ 181166 h 390309"/>
                    <a:gd name="connsiteX42" fmla="*/ 740352 w 740402"/>
                    <a:gd name="connsiteY42" fmla="*/ 181399 h 390309"/>
                    <a:gd name="connsiteX43" fmla="*/ 740402 w 740402"/>
                    <a:gd name="connsiteY43" fmla="*/ 181632 h 390309"/>
                    <a:gd name="connsiteX44" fmla="*/ 740352 w 740402"/>
                    <a:gd name="connsiteY44" fmla="*/ 181865 h 390309"/>
                    <a:gd name="connsiteX45" fmla="*/ 740402 w 740402"/>
                    <a:gd name="connsiteY45" fmla="*/ 182098 h 390309"/>
                    <a:gd name="connsiteX46" fmla="*/ 740352 w 740402"/>
                    <a:gd name="connsiteY46" fmla="*/ 182332 h 390309"/>
                    <a:gd name="connsiteX47" fmla="*/ 740402 w 740402"/>
                    <a:gd name="connsiteY47" fmla="*/ 182565 h 390309"/>
                    <a:gd name="connsiteX48" fmla="*/ 740352 w 740402"/>
                    <a:gd name="connsiteY48" fmla="*/ 182798 h 390309"/>
                    <a:gd name="connsiteX49" fmla="*/ 740402 w 740402"/>
                    <a:gd name="connsiteY49" fmla="*/ 183031 h 390309"/>
                    <a:gd name="connsiteX50" fmla="*/ 740352 w 740402"/>
                    <a:gd name="connsiteY50" fmla="*/ 183264 h 390309"/>
                    <a:gd name="connsiteX51" fmla="*/ 740402 w 740402"/>
                    <a:gd name="connsiteY51" fmla="*/ 183497 h 390309"/>
                    <a:gd name="connsiteX52" fmla="*/ 740352 w 740402"/>
                    <a:gd name="connsiteY52" fmla="*/ 183731 h 390309"/>
                    <a:gd name="connsiteX53" fmla="*/ 740402 w 740402"/>
                    <a:gd name="connsiteY53" fmla="*/ 183964 h 390309"/>
                    <a:gd name="connsiteX54" fmla="*/ 740352 w 740402"/>
                    <a:gd name="connsiteY54" fmla="*/ 184197 h 390309"/>
                    <a:gd name="connsiteX55" fmla="*/ 740402 w 740402"/>
                    <a:gd name="connsiteY55" fmla="*/ 184430 h 390309"/>
                    <a:gd name="connsiteX56" fmla="*/ 740352 w 740402"/>
                    <a:gd name="connsiteY56" fmla="*/ 184663 h 390309"/>
                    <a:gd name="connsiteX57" fmla="*/ 740402 w 740402"/>
                    <a:gd name="connsiteY57" fmla="*/ 184896 h 390309"/>
                    <a:gd name="connsiteX58" fmla="*/ 740352 w 740402"/>
                    <a:gd name="connsiteY58" fmla="*/ 185130 h 390309"/>
                    <a:gd name="connsiteX59" fmla="*/ 740402 w 740402"/>
                    <a:gd name="connsiteY59" fmla="*/ 185363 h 390309"/>
                    <a:gd name="connsiteX60" fmla="*/ 740352 w 740402"/>
                    <a:gd name="connsiteY60" fmla="*/ 185596 h 390309"/>
                    <a:gd name="connsiteX61" fmla="*/ 740402 w 740402"/>
                    <a:gd name="connsiteY61" fmla="*/ 185829 h 390309"/>
                    <a:gd name="connsiteX62" fmla="*/ 740352 w 740402"/>
                    <a:gd name="connsiteY62" fmla="*/ 186062 h 390309"/>
                    <a:gd name="connsiteX63" fmla="*/ 740402 w 740402"/>
                    <a:gd name="connsiteY63" fmla="*/ 186295 h 390309"/>
                    <a:gd name="connsiteX64" fmla="*/ 740352 w 740402"/>
                    <a:gd name="connsiteY64" fmla="*/ 186528 h 390309"/>
                    <a:gd name="connsiteX65" fmla="*/ 740402 w 740402"/>
                    <a:gd name="connsiteY65" fmla="*/ 186761 h 390309"/>
                    <a:gd name="connsiteX66" fmla="*/ 740352 w 740402"/>
                    <a:gd name="connsiteY66" fmla="*/ 186995 h 390309"/>
                    <a:gd name="connsiteX67" fmla="*/ 740402 w 740402"/>
                    <a:gd name="connsiteY67" fmla="*/ 187228 h 390309"/>
                    <a:gd name="connsiteX68" fmla="*/ 740352 w 740402"/>
                    <a:gd name="connsiteY68" fmla="*/ 187461 h 390309"/>
                    <a:gd name="connsiteX69" fmla="*/ 740402 w 740402"/>
                    <a:gd name="connsiteY69" fmla="*/ 187694 h 390309"/>
                    <a:gd name="connsiteX70" fmla="*/ 740352 w 740402"/>
                    <a:gd name="connsiteY70" fmla="*/ 187927 h 390309"/>
                    <a:gd name="connsiteX71" fmla="*/ 740402 w 740402"/>
                    <a:gd name="connsiteY71" fmla="*/ 188160 h 390309"/>
                    <a:gd name="connsiteX72" fmla="*/ 740352 w 740402"/>
                    <a:gd name="connsiteY72" fmla="*/ 188394 h 390309"/>
                    <a:gd name="connsiteX73" fmla="*/ 740402 w 740402"/>
                    <a:gd name="connsiteY73" fmla="*/ 188627 h 390309"/>
                    <a:gd name="connsiteX74" fmla="*/ 740352 w 740402"/>
                    <a:gd name="connsiteY74" fmla="*/ 188860 h 390309"/>
                    <a:gd name="connsiteX75" fmla="*/ 740402 w 740402"/>
                    <a:gd name="connsiteY75" fmla="*/ 189093 h 390309"/>
                    <a:gd name="connsiteX76" fmla="*/ 740352 w 740402"/>
                    <a:gd name="connsiteY76" fmla="*/ 189326 h 390309"/>
                    <a:gd name="connsiteX77" fmla="*/ 740402 w 740402"/>
                    <a:gd name="connsiteY77" fmla="*/ 189559 h 390309"/>
                    <a:gd name="connsiteX78" fmla="*/ 740352 w 740402"/>
                    <a:gd name="connsiteY78" fmla="*/ 189793 h 390309"/>
                    <a:gd name="connsiteX79" fmla="*/ 740402 w 740402"/>
                    <a:gd name="connsiteY79" fmla="*/ 190026 h 390309"/>
                    <a:gd name="connsiteX80" fmla="*/ 740352 w 740402"/>
                    <a:gd name="connsiteY80" fmla="*/ 190259 h 390309"/>
                    <a:gd name="connsiteX81" fmla="*/ 740402 w 740402"/>
                    <a:gd name="connsiteY81" fmla="*/ 190492 h 390309"/>
                    <a:gd name="connsiteX82" fmla="*/ 740352 w 740402"/>
                    <a:gd name="connsiteY82" fmla="*/ 190725 h 390309"/>
                    <a:gd name="connsiteX83" fmla="*/ 740402 w 740402"/>
                    <a:gd name="connsiteY83" fmla="*/ 190958 h 390309"/>
                    <a:gd name="connsiteX84" fmla="*/ 740352 w 740402"/>
                    <a:gd name="connsiteY84" fmla="*/ 191191 h 390309"/>
                    <a:gd name="connsiteX85" fmla="*/ 740402 w 740402"/>
                    <a:gd name="connsiteY85" fmla="*/ 191424 h 390309"/>
                    <a:gd name="connsiteX86" fmla="*/ 740352 w 740402"/>
                    <a:gd name="connsiteY86" fmla="*/ 191658 h 390309"/>
                    <a:gd name="connsiteX87" fmla="*/ 740402 w 740402"/>
                    <a:gd name="connsiteY87" fmla="*/ 191891 h 390309"/>
                    <a:gd name="connsiteX88" fmla="*/ 740352 w 740402"/>
                    <a:gd name="connsiteY88" fmla="*/ 192124 h 390309"/>
                    <a:gd name="connsiteX89" fmla="*/ 740402 w 740402"/>
                    <a:gd name="connsiteY89" fmla="*/ 192357 h 390309"/>
                    <a:gd name="connsiteX90" fmla="*/ 740352 w 740402"/>
                    <a:gd name="connsiteY90" fmla="*/ 192590 h 390309"/>
                    <a:gd name="connsiteX91" fmla="*/ 740402 w 740402"/>
                    <a:gd name="connsiteY91" fmla="*/ 192823 h 390309"/>
                    <a:gd name="connsiteX92" fmla="*/ 740352 w 740402"/>
                    <a:gd name="connsiteY92" fmla="*/ 193056 h 390309"/>
                    <a:gd name="connsiteX93" fmla="*/ 740402 w 740402"/>
                    <a:gd name="connsiteY93" fmla="*/ 193289 h 390309"/>
                    <a:gd name="connsiteX94" fmla="*/ 740352 w 740402"/>
                    <a:gd name="connsiteY94" fmla="*/ 193523 h 390309"/>
                    <a:gd name="connsiteX95" fmla="*/ 740402 w 740402"/>
                    <a:gd name="connsiteY95" fmla="*/ 193756 h 390309"/>
                    <a:gd name="connsiteX96" fmla="*/ 740352 w 740402"/>
                    <a:gd name="connsiteY96" fmla="*/ 193989 h 390309"/>
                    <a:gd name="connsiteX97" fmla="*/ 740402 w 740402"/>
                    <a:gd name="connsiteY97" fmla="*/ 194222 h 390309"/>
                    <a:gd name="connsiteX98" fmla="*/ 740352 w 740402"/>
                    <a:gd name="connsiteY98" fmla="*/ 194455 h 390309"/>
                    <a:gd name="connsiteX99" fmla="*/ 740402 w 740402"/>
                    <a:gd name="connsiteY99" fmla="*/ 194688 h 390309"/>
                    <a:gd name="connsiteX100" fmla="*/ 740352 w 740402"/>
                    <a:gd name="connsiteY100" fmla="*/ 194922 h 390309"/>
                    <a:gd name="connsiteX101" fmla="*/ 740402 w 740402"/>
                    <a:gd name="connsiteY101" fmla="*/ 195155 h 390309"/>
                    <a:gd name="connsiteX102" fmla="*/ 740352 w 740402"/>
                    <a:gd name="connsiteY102" fmla="*/ 195388 h 390309"/>
                    <a:gd name="connsiteX103" fmla="*/ 740402 w 740402"/>
                    <a:gd name="connsiteY103" fmla="*/ 195621 h 390309"/>
                    <a:gd name="connsiteX104" fmla="*/ 740352 w 740402"/>
                    <a:gd name="connsiteY104" fmla="*/ 195854 h 390309"/>
                    <a:gd name="connsiteX105" fmla="*/ 740402 w 740402"/>
                    <a:gd name="connsiteY105" fmla="*/ 196087 h 390309"/>
                    <a:gd name="connsiteX106" fmla="*/ 740352 w 740402"/>
                    <a:gd name="connsiteY106" fmla="*/ 196320 h 390309"/>
                    <a:gd name="connsiteX107" fmla="*/ 740402 w 740402"/>
                    <a:gd name="connsiteY107" fmla="*/ 196553 h 390309"/>
                    <a:gd name="connsiteX108" fmla="*/ 740352 w 740402"/>
                    <a:gd name="connsiteY108" fmla="*/ 196787 h 390309"/>
                    <a:gd name="connsiteX109" fmla="*/ 740402 w 740402"/>
                    <a:gd name="connsiteY109" fmla="*/ 197020 h 390309"/>
                    <a:gd name="connsiteX110" fmla="*/ 740352 w 740402"/>
                    <a:gd name="connsiteY110" fmla="*/ 197253 h 390309"/>
                    <a:gd name="connsiteX111" fmla="*/ 740402 w 740402"/>
                    <a:gd name="connsiteY111" fmla="*/ 197486 h 390309"/>
                    <a:gd name="connsiteX112" fmla="*/ 740352 w 740402"/>
                    <a:gd name="connsiteY112" fmla="*/ 197719 h 390309"/>
                    <a:gd name="connsiteX113" fmla="*/ 740402 w 740402"/>
                    <a:gd name="connsiteY113" fmla="*/ 197952 h 390309"/>
                    <a:gd name="connsiteX114" fmla="*/ 740352 w 740402"/>
                    <a:gd name="connsiteY114" fmla="*/ 198186 h 390309"/>
                    <a:gd name="connsiteX115" fmla="*/ 740402 w 740402"/>
                    <a:gd name="connsiteY115" fmla="*/ 198419 h 390309"/>
                    <a:gd name="connsiteX116" fmla="*/ 740352 w 740402"/>
                    <a:gd name="connsiteY116" fmla="*/ 198652 h 390309"/>
                    <a:gd name="connsiteX117" fmla="*/ 740402 w 740402"/>
                    <a:gd name="connsiteY117" fmla="*/ 198885 h 390309"/>
                    <a:gd name="connsiteX118" fmla="*/ 740352 w 740402"/>
                    <a:gd name="connsiteY118" fmla="*/ 199118 h 390309"/>
                    <a:gd name="connsiteX119" fmla="*/ 740402 w 740402"/>
                    <a:gd name="connsiteY119" fmla="*/ 199351 h 390309"/>
                    <a:gd name="connsiteX120" fmla="*/ 740352 w 740402"/>
                    <a:gd name="connsiteY120" fmla="*/ 199584 h 390309"/>
                    <a:gd name="connsiteX121" fmla="*/ 740402 w 740402"/>
                    <a:gd name="connsiteY121" fmla="*/ 199817 h 390309"/>
                    <a:gd name="connsiteX122" fmla="*/ 740352 w 740402"/>
                    <a:gd name="connsiteY122" fmla="*/ 200051 h 390309"/>
                    <a:gd name="connsiteX123" fmla="*/ 740402 w 740402"/>
                    <a:gd name="connsiteY123" fmla="*/ 200284 h 390309"/>
                    <a:gd name="connsiteX124" fmla="*/ 740352 w 740402"/>
                    <a:gd name="connsiteY124" fmla="*/ 200517 h 390309"/>
                    <a:gd name="connsiteX125" fmla="*/ 740402 w 740402"/>
                    <a:gd name="connsiteY125" fmla="*/ 200750 h 390309"/>
                    <a:gd name="connsiteX126" fmla="*/ 740352 w 740402"/>
                    <a:gd name="connsiteY126" fmla="*/ 200983 h 390309"/>
                    <a:gd name="connsiteX127" fmla="*/ 740402 w 740402"/>
                    <a:gd name="connsiteY127" fmla="*/ 201216 h 390309"/>
                    <a:gd name="connsiteX128" fmla="*/ 740352 w 740402"/>
                    <a:gd name="connsiteY128" fmla="*/ 201450 h 390309"/>
                    <a:gd name="connsiteX129" fmla="*/ 740402 w 740402"/>
                    <a:gd name="connsiteY129" fmla="*/ 201683 h 390309"/>
                    <a:gd name="connsiteX130" fmla="*/ 740352 w 740402"/>
                    <a:gd name="connsiteY130" fmla="*/ 201916 h 390309"/>
                    <a:gd name="connsiteX131" fmla="*/ 740402 w 740402"/>
                    <a:gd name="connsiteY131" fmla="*/ 202149 h 390309"/>
                    <a:gd name="connsiteX132" fmla="*/ 740352 w 740402"/>
                    <a:gd name="connsiteY132" fmla="*/ 202382 h 390309"/>
                    <a:gd name="connsiteX133" fmla="*/ 740402 w 740402"/>
                    <a:gd name="connsiteY133" fmla="*/ 202615 h 390309"/>
                    <a:gd name="connsiteX134" fmla="*/ 740352 w 740402"/>
                    <a:gd name="connsiteY134" fmla="*/ 202849 h 390309"/>
                    <a:gd name="connsiteX135" fmla="*/ 740402 w 740402"/>
                    <a:gd name="connsiteY135" fmla="*/ 203082 h 390309"/>
                    <a:gd name="connsiteX136" fmla="*/ 740352 w 740402"/>
                    <a:gd name="connsiteY136" fmla="*/ 203315 h 390309"/>
                    <a:gd name="connsiteX137" fmla="*/ 740402 w 740402"/>
                    <a:gd name="connsiteY137" fmla="*/ 203548 h 390309"/>
                    <a:gd name="connsiteX138" fmla="*/ 740352 w 740402"/>
                    <a:gd name="connsiteY138" fmla="*/ 203781 h 390309"/>
                    <a:gd name="connsiteX139" fmla="*/ 740402 w 740402"/>
                    <a:gd name="connsiteY139" fmla="*/ 204014 h 390309"/>
                    <a:gd name="connsiteX140" fmla="*/ 740352 w 740402"/>
                    <a:gd name="connsiteY140" fmla="*/ 204247 h 390309"/>
                    <a:gd name="connsiteX141" fmla="*/ 740402 w 740402"/>
                    <a:gd name="connsiteY141" fmla="*/ 204480 h 390309"/>
                    <a:gd name="connsiteX142" fmla="*/ 740352 w 740402"/>
                    <a:gd name="connsiteY142" fmla="*/ 204714 h 390309"/>
                    <a:gd name="connsiteX143" fmla="*/ 740402 w 740402"/>
                    <a:gd name="connsiteY143" fmla="*/ 204947 h 390309"/>
                    <a:gd name="connsiteX144" fmla="*/ 740301 w 740402"/>
                    <a:gd name="connsiteY144" fmla="*/ 205180 h 390309"/>
                    <a:gd name="connsiteX145" fmla="*/ 740402 w 740402"/>
                    <a:gd name="connsiteY145" fmla="*/ 205413 h 390309"/>
                    <a:gd name="connsiteX146" fmla="*/ 740301 w 740402"/>
                    <a:gd name="connsiteY146" fmla="*/ 205646 h 390309"/>
                    <a:gd name="connsiteX147" fmla="*/ 740402 w 740402"/>
                    <a:gd name="connsiteY147" fmla="*/ 205879 h 390309"/>
                    <a:gd name="connsiteX148" fmla="*/ 740301 w 740402"/>
                    <a:gd name="connsiteY148" fmla="*/ 206112 h 390309"/>
                    <a:gd name="connsiteX149" fmla="*/ 740402 w 740402"/>
                    <a:gd name="connsiteY149" fmla="*/ 206345 h 390309"/>
                    <a:gd name="connsiteX150" fmla="*/ 740301 w 740402"/>
                    <a:gd name="connsiteY150" fmla="*/ 206579 h 390309"/>
                    <a:gd name="connsiteX151" fmla="*/ 740402 w 740402"/>
                    <a:gd name="connsiteY151" fmla="*/ 206812 h 390309"/>
                    <a:gd name="connsiteX152" fmla="*/ 740301 w 740402"/>
                    <a:gd name="connsiteY152" fmla="*/ 207045 h 390309"/>
                    <a:gd name="connsiteX153" fmla="*/ 740402 w 740402"/>
                    <a:gd name="connsiteY153" fmla="*/ 207278 h 390309"/>
                    <a:gd name="connsiteX154" fmla="*/ 740301 w 740402"/>
                    <a:gd name="connsiteY154" fmla="*/ 207511 h 390309"/>
                    <a:gd name="connsiteX155" fmla="*/ 740402 w 740402"/>
                    <a:gd name="connsiteY155" fmla="*/ 207744 h 390309"/>
                    <a:gd name="connsiteX156" fmla="*/ 740301 w 740402"/>
                    <a:gd name="connsiteY156" fmla="*/ 207978 h 390309"/>
                    <a:gd name="connsiteX157" fmla="*/ 740402 w 740402"/>
                    <a:gd name="connsiteY157" fmla="*/ 208211 h 390309"/>
                    <a:gd name="connsiteX158" fmla="*/ 740301 w 740402"/>
                    <a:gd name="connsiteY158" fmla="*/ 208444 h 390309"/>
                    <a:gd name="connsiteX159" fmla="*/ 740402 w 740402"/>
                    <a:gd name="connsiteY159" fmla="*/ 208677 h 390309"/>
                    <a:gd name="connsiteX160" fmla="*/ 740301 w 740402"/>
                    <a:gd name="connsiteY160" fmla="*/ 208910 h 390309"/>
                    <a:gd name="connsiteX161" fmla="*/ 740402 w 740402"/>
                    <a:gd name="connsiteY161" fmla="*/ 209143 h 390309"/>
                    <a:gd name="connsiteX162" fmla="*/ 740301 w 740402"/>
                    <a:gd name="connsiteY162" fmla="*/ 209376 h 390309"/>
                    <a:gd name="connsiteX163" fmla="*/ 740402 w 740402"/>
                    <a:gd name="connsiteY163" fmla="*/ 209609 h 390309"/>
                    <a:gd name="connsiteX164" fmla="*/ 740301 w 740402"/>
                    <a:gd name="connsiteY164" fmla="*/ 209843 h 390309"/>
                    <a:gd name="connsiteX165" fmla="*/ 740402 w 740402"/>
                    <a:gd name="connsiteY165" fmla="*/ 210076 h 390309"/>
                    <a:gd name="connsiteX166" fmla="*/ 740301 w 740402"/>
                    <a:gd name="connsiteY166" fmla="*/ 210309 h 390309"/>
                    <a:gd name="connsiteX167" fmla="*/ 740402 w 740402"/>
                    <a:gd name="connsiteY167" fmla="*/ 210542 h 390309"/>
                    <a:gd name="connsiteX168" fmla="*/ 740301 w 740402"/>
                    <a:gd name="connsiteY168" fmla="*/ 210775 h 390309"/>
                    <a:gd name="connsiteX169" fmla="*/ 740402 w 740402"/>
                    <a:gd name="connsiteY169" fmla="*/ 211008 h 390309"/>
                    <a:gd name="connsiteX170" fmla="*/ 740301 w 740402"/>
                    <a:gd name="connsiteY170" fmla="*/ 211242 h 390309"/>
                    <a:gd name="connsiteX171" fmla="*/ 740402 w 740402"/>
                    <a:gd name="connsiteY171" fmla="*/ 211475 h 390309"/>
                    <a:gd name="connsiteX172" fmla="*/ 740301 w 740402"/>
                    <a:gd name="connsiteY172" fmla="*/ 211708 h 390309"/>
                    <a:gd name="connsiteX173" fmla="*/ 740402 w 740402"/>
                    <a:gd name="connsiteY173" fmla="*/ 211941 h 390309"/>
                    <a:gd name="connsiteX174" fmla="*/ 740301 w 740402"/>
                    <a:gd name="connsiteY174" fmla="*/ 212174 h 390309"/>
                    <a:gd name="connsiteX175" fmla="*/ 740402 w 740402"/>
                    <a:gd name="connsiteY175" fmla="*/ 212407 h 390309"/>
                    <a:gd name="connsiteX176" fmla="*/ 740301 w 740402"/>
                    <a:gd name="connsiteY176" fmla="*/ 212641 h 390309"/>
                    <a:gd name="connsiteX177" fmla="*/ 740402 w 740402"/>
                    <a:gd name="connsiteY177" fmla="*/ 212874 h 390309"/>
                    <a:gd name="connsiteX178" fmla="*/ 740301 w 740402"/>
                    <a:gd name="connsiteY178" fmla="*/ 213107 h 390309"/>
                    <a:gd name="connsiteX179" fmla="*/ 740402 w 740402"/>
                    <a:gd name="connsiteY179" fmla="*/ 213340 h 390309"/>
                    <a:gd name="connsiteX180" fmla="*/ 740301 w 740402"/>
                    <a:gd name="connsiteY180" fmla="*/ 213573 h 390309"/>
                    <a:gd name="connsiteX181" fmla="*/ 740402 w 740402"/>
                    <a:gd name="connsiteY181" fmla="*/ 213806 h 390309"/>
                    <a:gd name="connsiteX182" fmla="*/ 740301 w 740402"/>
                    <a:gd name="connsiteY182" fmla="*/ 214039 h 390309"/>
                    <a:gd name="connsiteX183" fmla="*/ 740402 w 740402"/>
                    <a:gd name="connsiteY183" fmla="*/ 214272 h 390309"/>
                    <a:gd name="connsiteX184" fmla="*/ 740301 w 740402"/>
                    <a:gd name="connsiteY184" fmla="*/ 214506 h 390309"/>
                    <a:gd name="connsiteX185" fmla="*/ 740402 w 740402"/>
                    <a:gd name="connsiteY185" fmla="*/ 214739 h 390309"/>
                    <a:gd name="connsiteX186" fmla="*/ 740301 w 740402"/>
                    <a:gd name="connsiteY186" fmla="*/ 214972 h 390309"/>
                    <a:gd name="connsiteX187" fmla="*/ 740402 w 740402"/>
                    <a:gd name="connsiteY187" fmla="*/ 215205 h 390309"/>
                    <a:gd name="connsiteX188" fmla="*/ 740301 w 740402"/>
                    <a:gd name="connsiteY188" fmla="*/ 215438 h 390309"/>
                    <a:gd name="connsiteX189" fmla="*/ 740402 w 740402"/>
                    <a:gd name="connsiteY189" fmla="*/ 215671 h 390309"/>
                    <a:gd name="connsiteX190" fmla="*/ 740301 w 740402"/>
                    <a:gd name="connsiteY190" fmla="*/ 215904 h 390309"/>
                    <a:gd name="connsiteX191" fmla="*/ 740402 w 740402"/>
                    <a:gd name="connsiteY191" fmla="*/ 216137 h 390309"/>
                    <a:gd name="connsiteX192" fmla="*/ 740301 w 740402"/>
                    <a:gd name="connsiteY192" fmla="*/ 216371 h 390309"/>
                    <a:gd name="connsiteX193" fmla="*/ 740402 w 740402"/>
                    <a:gd name="connsiteY193" fmla="*/ 216604 h 390309"/>
                    <a:gd name="connsiteX194" fmla="*/ 740301 w 740402"/>
                    <a:gd name="connsiteY194" fmla="*/ 216837 h 390309"/>
                    <a:gd name="connsiteX195" fmla="*/ 740402 w 740402"/>
                    <a:gd name="connsiteY195" fmla="*/ 217070 h 390309"/>
                    <a:gd name="connsiteX196" fmla="*/ 740301 w 740402"/>
                    <a:gd name="connsiteY196" fmla="*/ 217303 h 390309"/>
                    <a:gd name="connsiteX197" fmla="*/ 740402 w 740402"/>
                    <a:gd name="connsiteY197" fmla="*/ 217536 h 390309"/>
                    <a:gd name="connsiteX198" fmla="*/ 740301 w 740402"/>
                    <a:gd name="connsiteY198" fmla="*/ 217770 h 390309"/>
                    <a:gd name="connsiteX199" fmla="*/ 740402 w 740402"/>
                    <a:gd name="connsiteY199" fmla="*/ 218003 h 390309"/>
                    <a:gd name="connsiteX200" fmla="*/ 740301 w 740402"/>
                    <a:gd name="connsiteY200" fmla="*/ 218236 h 390309"/>
                    <a:gd name="connsiteX201" fmla="*/ 740402 w 740402"/>
                    <a:gd name="connsiteY201" fmla="*/ 218469 h 390309"/>
                    <a:gd name="connsiteX202" fmla="*/ 370201 w 740402"/>
                    <a:gd name="connsiteY202" fmla="*/ 390309 h 390309"/>
                    <a:gd name="connsiteX203" fmla="*/ 0 w 740402"/>
                    <a:gd name="connsiteY203" fmla="*/ 218469 h 390309"/>
                    <a:gd name="connsiteX204" fmla="*/ 102 w 740402"/>
                    <a:gd name="connsiteY204" fmla="*/ 218236 h 390309"/>
                    <a:gd name="connsiteX205" fmla="*/ 0 w 740402"/>
                    <a:gd name="connsiteY205" fmla="*/ 218003 h 390309"/>
                    <a:gd name="connsiteX206" fmla="*/ 102 w 740402"/>
                    <a:gd name="connsiteY206" fmla="*/ 217770 h 390309"/>
                    <a:gd name="connsiteX207" fmla="*/ 0 w 740402"/>
                    <a:gd name="connsiteY207" fmla="*/ 217536 h 390309"/>
                    <a:gd name="connsiteX208" fmla="*/ 102 w 740402"/>
                    <a:gd name="connsiteY208" fmla="*/ 217303 h 390309"/>
                    <a:gd name="connsiteX209" fmla="*/ 0 w 740402"/>
                    <a:gd name="connsiteY209" fmla="*/ 217070 h 390309"/>
                    <a:gd name="connsiteX210" fmla="*/ 102 w 740402"/>
                    <a:gd name="connsiteY210" fmla="*/ 216837 h 390309"/>
                    <a:gd name="connsiteX211" fmla="*/ 0 w 740402"/>
                    <a:gd name="connsiteY211" fmla="*/ 216604 h 390309"/>
                    <a:gd name="connsiteX212" fmla="*/ 102 w 740402"/>
                    <a:gd name="connsiteY212" fmla="*/ 216371 h 390309"/>
                    <a:gd name="connsiteX213" fmla="*/ 0 w 740402"/>
                    <a:gd name="connsiteY213" fmla="*/ 216137 h 390309"/>
                    <a:gd name="connsiteX214" fmla="*/ 102 w 740402"/>
                    <a:gd name="connsiteY214" fmla="*/ 215904 h 390309"/>
                    <a:gd name="connsiteX215" fmla="*/ 0 w 740402"/>
                    <a:gd name="connsiteY215" fmla="*/ 215671 h 390309"/>
                    <a:gd name="connsiteX216" fmla="*/ 102 w 740402"/>
                    <a:gd name="connsiteY216" fmla="*/ 215438 h 390309"/>
                    <a:gd name="connsiteX217" fmla="*/ 0 w 740402"/>
                    <a:gd name="connsiteY217" fmla="*/ 215205 h 390309"/>
                    <a:gd name="connsiteX218" fmla="*/ 102 w 740402"/>
                    <a:gd name="connsiteY218" fmla="*/ 214972 h 390309"/>
                    <a:gd name="connsiteX219" fmla="*/ 0 w 740402"/>
                    <a:gd name="connsiteY219" fmla="*/ 214739 h 390309"/>
                    <a:gd name="connsiteX220" fmla="*/ 102 w 740402"/>
                    <a:gd name="connsiteY220" fmla="*/ 214506 h 390309"/>
                    <a:gd name="connsiteX221" fmla="*/ 0 w 740402"/>
                    <a:gd name="connsiteY221" fmla="*/ 214272 h 390309"/>
                    <a:gd name="connsiteX222" fmla="*/ 102 w 740402"/>
                    <a:gd name="connsiteY222" fmla="*/ 214039 h 390309"/>
                    <a:gd name="connsiteX223" fmla="*/ 0 w 740402"/>
                    <a:gd name="connsiteY223" fmla="*/ 213806 h 390309"/>
                    <a:gd name="connsiteX224" fmla="*/ 102 w 740402"/>
                    <a:gd name="connsiteY224" fmla="*/ 213573 h 390309"/>
                    <a:gd name="connsiteX225" fmla="*/ 0 w 740402"/>
                    <a:gd name="connsiteY225" fmla="*/ 213340 h 390309"/>
                    <a:gd name="connsiteX226" fmla="*/ 102 w 740402"/>
                    <a:gd name="connsiteY226" fmla="*/ 213107 h 390309"/>
                    <a:gd name="connsiteX227" fmla="*/ 0 w 740402"/>
                    <a:gd name="connsiteY227" fmla="*/ 212874 h 390309"/>
                    <a:gd name="connsiteX228" fmla="*/ 102 w 740402"/>
                    <a:gd name="connsiteY228" fmla="*/ 212641 h 390309"/>
                    <a:gd name="connsiteX229" fmla="*/ 0 w 740402"/>
                    <a:gd name="connsiteY229" fmla="*/ 212407 h 390309"/>
                    <a:gd name="connsiteX230" fmla="*/ 102 w 740402"/>
                    <a:gd name="connsiteY230" fmla="*/ 212174 h 390309"/>
                    <a:gd name="connsiteX231" fmla="*/ 0 w 740402"/>
                    <a:gd name="connsiteY231" fmla="*/ 211941 h 390309"/>
                    <a:gd name="connsiteX232" fmla="*/ 102 w 740402"/>
                    <a:gd name="connsiteY232" fmla="*/ 211708 h 390309"/>
                    <a:gd name="connsiteX233" fmla="*/ 0 w 740402"/>
                    <a:gd name="connsiteY233" fmla="*/ 211475 h 390309"/>
                    <a:gd name="connsiteX234" fmla="*/ 102 w 740402"/>
                    <a:gd name="connsiteY234" fmla="*/ 211242 h 390309"/>
                    <a:gd name="connsiteX235" fmla="*/ 0 w 740402"/>
                    <a:gd name="connsiteY235" fmla="*/ 211008 h 390309"/>
                    <a:gd name="connsiteX236" fmla="*/ 102 w 740402"/>
                    <a:gd name="connsiteY236" fmla="*/ 210775 h 390309"/>
                    <a:gd name="connsiteX237" fmla="*/ 0 w 740402"/>
                    <a:gd name="connsiteY237" fmla="*/ 210542 h 390309"/>
                    <a:gd name="connsiteX238" fmla="*/ 102 w 740402"/>
                    <a:gd name="connsiteY238" fmla="*/ 210309 h 390309"/>
                    <a:gd name="connsiteX239" fmla="*/ 0 w 740402"/>
                    <a:gd name="connsiteY239" fmla="*/ 210076 h 390309"/>
                    <a:gd name="connsiteX240" fmla="*/ 102 w 740402"/>
                    <a:gd name="connsiteY240" fmla="*/ 209843 h 390309"/>
                    <a:gd name="connsiteX241" fmla="*/ 0 w 740402"/>
                    <a:gd name="connsiteY241" fmla="*/ 209609 h 390309"/>
                    <a:gd name="connsiteX242" fmla="*/ 102 w 740402"/>
                    <a:gd name="connsiteY242" fmla="*/ 209376 h 390309"/>
                    <a:gd name="connsiteX243" fmla="*/ 0 w 740402"/>
                    <a:gd name="connsiteY243" fmla="*/ 209143 h 390309"/>
                    <a:gd name="connsiteX244" fmla="*/ 102 w 740402"/>
                    <a:gd name="connsiteY244" fmla="*/ 208910 h 390309"/>
                    <a:gd name="connsiteX245" fmla="*/ 0 w 740402"/>
                    <a:gd name="connsiteY245" fmla="*/ 208677 h 390309"/>
                    <a:gd name="connsiteX246" fmla="*/ 102 w 740402"/>
                    <a:gd name="connsiteY246" fmla="*/ 208444 h 390309"/>
                    <a:gd name="connsiteX247" fmla="*/ 0 w 740402"/>
                    <a:gd name="connsiteY247" fmla="*/ 208211 h 390309"/>
                    <a:gd name="connsiteX248" fmla="*/ 102 w 740402"/>
                    <a:gd name="connsiteY248" fmla="*/ 207978 h 390309"/>
                    <a:gd name="connsiteX249" fmla="*/ 0 w 740402"/>
                    <a:gd name="connsiteY249" fmla="*/ 207744 h 390309"/>
                    <a:gd name="connsiteX250" fmla="*/ 102 w 740402"/>
                    <a:gd name="connsiteY250" fmla="*/ 207511 h 390309"/>
                    <a:gd name="connsiteX251" fmla="*/ 0 w 740402"/>
                    <a:gd name="connsiteY251" fmla="*/ 207278 h 390309"/>
                    <a:gd name="connsiteX252" fmla="*/ 102 w 740402"/>
                    <a:gd name="connsiteY252" fmla="*/ 207045 h 390309"/>
                    <a:gd name="connsiteX253" fmla="*/ 0 w 740402"/>
                    <a:gd name="connsiteY253" fmla="*/ 206812 h 390309"/>
                    <a:gd name="connsiteX254" fmla="*/ 102 w 740402"/>
                    <a:gd name="connsiteY254" fmla="*/ 206579 h 390309"/>
                    <a:gd name="connsiteX255" fmla="*/ 0 w 740402"/>
                    <a:gd name="connsiteY255" fmla="*/ 206345 h 390309"/>
                    <a:gd name="connsiteX256" fmla="*/ 102 w 740402"/>
                    <a:gd name="connsiteY256" fmla="*/ 206112 h 390309"/>
                    <a:gd name="connsiteX257" fmla="*/ 0 w 740402"/>
                    <a:gd name="connsiteY257" fmla="*/ 205879 h 390309"/>
                    <a:gd name="connsiteX258" fmla="*/ 102 w 740402"/>
                    <a:gd name="connsiteY258" fmla="*/ 205646 h 390309"/>
                    <a:gd name="connsiteX259" fmla="*/ 0 w 740402"/>
                    <a:gd name="connsiteY259" fmla="*/ 205413 h 390309"/>
                    <a:gd name="connsiteX260" fmla="*/ 102 w 740402"/>
                    <a:gd name="connsiteY260" fmla="*/ 205180 h 390309"/>
                    <a:gd name="connsiteX261" fmla="*/ 0 w 740402"/>
                    <a:gd name="connsiteY261" fmla="*/ 204947 h 390309"/>
                    <a:gd name="connsiteX262" fmla="*/ 51 w 740402"/>
                    <a:gd name="connsiteY262" fmla="*/ 204714 h 390309"/>
                    <a:gd name="connsiteX263" fmla="*/ 0 w 740402"/>
                    <a:gd name="connsiteY263" fmla="*/ 204480 h 390309"/>
                    <a:gd name="connsiteX264" fmla="*/ 51 w 740402"/>
                    <a:gd name="connsiteY264" fmla="*/ 204247 h 390309"/>
                    <a:gd name="connsiteX265" fmla="*/ 0 w 740402"/>
                    <a:gd name="connsiteY265" fmla="*/ 204014 h 390309"/>
                    <a:gd name="connsiteX266" fmla="*/ 51 w 740402"/>
                    <a:gd name="connsiteY266" fmla="*/ 203781 h 390309"/>
                    <a:gd name="connsiteX267" fmla="*/ 0 w 740402"/>
                    <a:gd name="connsiteY267" fmla="*/ 203548 h 390309"/>
                    <a:gd name="connsiteX268" fmla="*/ 51 w 740402"/>
                    <a:gd name="connsiteY268" fmla="*/ 203315 h 390309"/>
                    <a:gd name="connsiteX269" fmla="*/ 0 w 740402"/>
                    <a:gd name="connsiteY269" fmla="*/ 203082 h 390309"/>
                    <a:gd name="connsiteX270" fmla="*/ 51 w 740402"/>
                    <a:gd name="connsiteY270" fmla="*/ 202849 h 390309"/>
                    <a:gd name="connsiteX271" fmla="*/ 0 w 740402"/>
                    <a:gd name="connsiteY271" fmla="*/ 202615 h 390309"/>
                    <a:gd name="connsiteX272" fmla="*/ 51 w 740402"/>
                    <a:gd name="connsiteY272" fmla="*/ 202382 h 390309"/>
                    <a:gd name="connsiteX273" fmla="*/ 0 w 740402"/>
                    <a:gd name="connsiteY273" fmla="*/ 202149 h 390309"/>
                    <a:gd name="connsiteX274" fmla="*/ 51 w 740402"/>
                    <a:gd name="connsiteY274" fmla="*/ 201916 h 390309"/>
                    <a:gd name="connsiteX275" fmla="*/ 0 w 740402"/>
                    <a:gd name="connsiteY275" fmla="*/ 201683 h 390309"/>
                    <a:gd name="connsiteX276" fmla="*/ 51 w 740402"/>
                    <a:gd name="connsiteY276" fmla="*/ 201450 h 390309"/>
                    <a:gd name="connsiteX277" fmla="*/ 0 w 740402"/>
                    <a:gd name="connsiteY277" fmla="*/ 201216 h 390309"/>
                    <a:gd name="connsiteX278" fmla="*/ 51 w 740402"/>
                    <a:gd name="connsiteY278" fmla="*/ 200983 h 390309"/>
                    <a:gd name="connsiteX279" fmla="*/ 0 w 740402"/>
                    <a:gd name="connsiteY279" fmla="*/ 200750 h 390309"/>
                    <a:gd name="connsiteX280" fmla="*/ 51 w 740402"/>
                    <a:gd name="connsiteY280" fmla="*/ 200517 h 390309"/>
                    <a:gd name="connsiteX281" fmla="*/ 0 w 740402"/>
                    <a:gd name="connsiteY281" fmla="*/ 200284 h 390309"/>
                    <a:gd name="connsiteX282" fmla="*/ 51 w 740402"/>
                    <a:gd name="connsiteY282" fmla="*/ 200051 h 390309"/>
                    <a:gd name="connsiteX283" fmla="*/ 0 w 740402"/>
                    <a:gd name="connsiteY283" fmla="*/ 199817 h 390309"/>
                    <a:gd name="connsiteX284" fmla="*/ 51 w 740402"/>
                    <a:gd name="connsiteY284" fmla="*/ 199584 h 390309"/>
                    <a:gd name="connsiteX285" fmla="*/ 0 w 740402"/>
                    <a:gd name="connsiteY285" fmla="*/ 199351 h 390309"/>
                    <a:gd name="connsiteX286" fmla="*/ 51 w 740402"/>
                    <a:gd name="connsiteY286" fmla="*/ 199118 h 390309"/>
                    <a:gd name="connsiteX287" fmla="*/ 0 w 740402"/>
                    <a:gd name="connsiteY287" fmla="*/ 198885 h 390309"/>
                    <a:gd name="connsiteX288" fmla="*/ 51 w 740402"/>
                    <a:gd name="connsiteY288" fmla="*/ 198652 h 390309"/>
                    <a:gd name="connsiteX289" fmla="*/ 0 w 740402"/>
                    <a:gd name="connsiteY289" fmla="*/ 198419 h 390309"/>
                    <a:gd name="connsiteX290" fmla="*/ 51 w 740402"/>
                    <a:gd name="connsiteY290" fmla="*/ 198186 h 390309"/>
                    <a:gd name="connsiteX291" fmla="*/ 0 w 740402"/>
                    <a:gd name="connsiteY291" fmla="*/ 197952 h 390309"/>
                    <a:gd name="connsiteX292" fmla="*/ 51 w 740402"/>
                    <a:gd name="connsiteY292" fmla="*/ 197719 h 390309"/>
                    <a:gd name="connsiteX293" fmla="*/ 0 w 740402"/>
                    <a:gd name="connsiteY293" fmla="*/ 197486 h 390309"/>
                    <a:gd name="connsiteX294" fmla="*/ 51 w 740402"/>
                    <a:gd name="connsiteY294" fmla="*/ 197253 h 390309"/>
                    <a:gd name="connsiteX295" fmla="*/ 0 w 740402"/>
                    <a:gd name="connsiteY295" fmla="*/ 197020 h 390309"/>
                    <a:gd name="connsiteX296" fmla="*/ 51 w 740402"/>
                    <a:gd name="connsiteY296" fmla="*/ 196787 h 390309"/>
                    <a:gd name="connsiteX297" fmla="*/ 0 w 740402"/>
                    <a:gd name="connsiteY297" fmla="*/ 196553 h 390309"/>
                    <a:gd name="connsiteX298" fmla="*/ 51 w 740402"/>
                    <a:gd name="connsiteY298" fmla="*/ 196320 h 390309"/>
                    <a:gd name="connsiteX299" fmla="*/ 0 w 740402"/>
                    <a:gd name="connsiteY299" fmla="*/ 196087 h 390309"/>
                    <a:gd name="connsiteX300" fmla="*/ 51 w 740402"/>
                    <a:gd name="connsiteY300" fmla="*/ 195854 h 390309"/>
                    <a:gd name="connsiteX301" fmla="*/ 0 w 740402"/>
                    <a:gd name="connsiteY301" fmla="*/ 195621 h 390309"/>
                    <a:gd name="connsiteX302" fmla="*/ 51 w 740402"/>
                    <a:gd name="connsiteY302" fmla="*/ 195388 h 390309"/>
                    <a:gd name="connsiteX303" fmla="*/ 0 w 740402"/>
                    <a:gd name="connsiteY303" fmla="*/ 195155 h 390309"/>
                    <a:gd name="connsiteX304" fmla="*/ 51 w 740402"/>
                    <a:gd name="connsiteY304" fmla="*/ 194922 h 390309"/>
                    <a:gd name="connsiteX305" fmla="*/ 0 w 740402"/>
                    <a:gd name="connsiteY305" fmla="*/ 194688 h 390309"/>
                    <a:gd name="connsiteX306" fmla="*/ 51 w 740402"/>
                    <a:gd name="connsiteY306" fmla="*/ 194455 h 390309"/>
                    <a:gd name="connsiteX307" fmla="*/ 0 w 740402"/>
                    <a:gd name="connsiteY307" fmla="*/ 194222 h 390309"/>
                    <a:gd name="connsiteX308" fmla="*/ 51 w 740402"/>
                    <a:gd name="connsiteY308" fmla="*/ 193989 h 390309"/>
                    <a:gd name="connsiteX309" fmla="*/ 0 w 740402"/>
                    <a:gd name="connsiteY309" fmla="*/ 193756 h 390309"/>
                    <a:gd name="connsiteX310" fmla="*/ 51 w 740402"/>
                    <a:gd name="connsiteY310" fmla="*/ 193523 h 390309"/>
                    <a:gd name="connsiteX311" fmla="*/ 0 w 740402"/>
                    <a:gd name="connsiteY311" fmla="*/ 193289 h 390309"/>
                    <a:gd name="connsiteX312" fmla="*/ 51 w 740402"/>
                    <a:gd name="connsiteY312" fmla="*/ 193056 h 390309"/>
                    <a:gd name="connsiteX313" fmla="*/ 0 w 740402"/>
                    <a:gd name="connsiteY313" fmla="*/ 192823 h 390309"/>
                    <a:gd name="connsiteX314" fmla="*/ 51 w 740402"/>
                    <a:gd name="connsiteY314" fmla="*/ 192590 h 390309"/>
                    <a:gd name="connsiteX315" fmla="*/ 0 w 740402"/>
                    <a:gd name="connsiteY315" fmla="*/ 192357 h 390309"/>
                    <a:gd name="connsiteX316" fmla="*/ 51 w 740402"/>
                    <a:gd name="connsiteY316" fmla="*/ 192124 h 390309"/>
                    <a:gd name="connsiteX317" fmla="*/ 0 w 740402"/>
                    <a:gd name="connsiteY317" fmla="*/ 191891 h 390309"/>
                    <a:gd name="connsiteX318" fmla="*/ 51 w 740402"/>
                    <a:gd name="connsiteY318" fmla="*/ 191658 h 390309"/>
                    <a:gd name="connsiteX319" fmla="*/ 0 w 740402"/>
                    <a:gd name="connsiteY319" fmla="*/ 191424 h 390309"/>
                    <a:gd name="connsiteX320" fmla="*/ 51 w 740402"/>
                    <a:gd name="connsiteY320" fmla="*/ 191191 h 390309"/>
                    <a:gd name="connsiteX321" fmla="*/ 0 w 740402"/>
                    <a:gd name="connsiteY321" fmla="*/ 190958 h 390309"/>
                    <a:gd name="connsiteX322" fmla="*/ 51 w 740402"/>
                    <a:gd name="connsiteY322" fmla="*/ 190725 h 390309"/>
                    <a:gd name="connsiteX323" fmla="*/ 0 w 740402"/>
                    <a:gd name="connsiteY323" fmla="*/ 190492 h 390309"/>
                    <a:gd name="connsiteX324" fmla="*/ 51 w 740402"/>
                    <a:gd name="connsiteY324" fmla="*/ 190259 h 390309"/>
                    <a:gd name="connsiteX325" fmla="*/ 0 w 740402"/>
                    <a:gd name="connsiteY325" fmla="*/ 190026 h 390309"/>
                    <a:gd name="connsiteX326" fmla="*/ 51 w 740402"/>
                    <a:gd name="connsiteY326" fmla="*/ 189793 h 390309"/>
                    <a:gd name="connsiteX327" fmla="*/ 0 w 740402"/>
                    <a:gd name="connsiteY327" fmla="*/ 189559 h 390309"/>
                    <a:gd name="connsiteX328" fmla="*/ 51 w 740402"/>
                    <a:gd name="connsiteY328" fmla="*/ 189326 h 390309"/>
                    <a:gd name="connsiteX329" fmla="*/ 0 w 740402"/>
                    <a:gd name="connsiteY329" fmla="*/ 189093 h 390309"/>
                    <a:gd name="connsiteX330" fmla="*/ 51 w 740402"/>
                    <a:gd name="connsiteY330" fmla="*/ 188860 h 390309"/>
                    <a:gd name="connsiteX331" fmla="*/ 0 w 740402"/>
                    <a:gd name="connsiteY331" fmla="*/ 188627 h 390309"/>
                    <a:gd name="connsiteX332" fmla="*/ 51 w 740402"/>
                    <a:gd name="connsiteY332" fmla="*/ 188394 h 390309"/>
                    <a:gd name="connsiteX333" fmla="*/ 0 w 740402"/>
                    <a:gd name="connsiteY333" fmla="*/ 188160 h 390309"/>
                    <a:gd name="connsiteX334" fmla="*/ 51 w 740402"/>
                    <a:gd name="connsiteY334" fmla="*/ 187927 h 390309"/>
                    <a:gd name="connsiteX335" fmla="*/ 0 w 740402"/>
                    <a:gd name="connsiteY335" fmla="*/ 187694 h 390309"/>
                    <a:gd name="connsiteX336" fmla="*/ 51 w 740402"/>
                    <a:gd name="connsiteY336" fmla="*/ 187461 h 390309"/>
                    <a:gd name="connsiteX337" fmla="*/ 0 w 740402"/>
                    <a:gd name="connsiteY337" fmla="*/ 187228 h 390309"/>
                    <a:gd name="connsiteX338" fmla="*/ 51 w 740402"/>
                    <a:gd name="connsiteY338" fmla="*/ 186995 h 390309"/>
                    <a:gd name="connsiteX339" fmla="*/ 0 w 740402"/>
                    <a:gd name="connsiteY339" fmla="*/ 186761 h 390309"/>
                    <a:gd name="connsiteX340" fmla="*/ 51 w 740402"/>
                    <a:gd name="connsiteY340" fmla="*/ 186528 h 390309"/>
                    <a:gd name="connsiteX341" fmla="*/ 0 w 740402"/>
                    <a:gd name="connsiteY341" fmla="*/ 186295 h 390309"/>
                    <a:gd name="connsiteX342" fmla="*/ 51 w 740402"/>
                    <a:gd name="connsiteY342" fmla="*/ 186062 h 390309"/>
                    <a:gd name="connsiteX343" fmla="*/ 0 w 740402"/>
                    <a:gd name="connsiteY343" fmla="*/ 185829 h 390309"/>
                    <a:gd name="connsiteX344" fmla="*/ 51 w 740402"/>
                    <a:gd name="connsiteY344" fmla="*/ 185596 h 390309"/>
                    <a:gd name="connsiteX345" fmla="*/ 0 w 740402"/>
                    <a:gd name="connsiteY345" fmla="*/ 185363 h 390309"/>
                    <a:gd name="connsiteX346" fmla="*/ 51 w 740402"/>
                    <a:gd name="connsiteY346" fmla="*/ 185130 h 390309"/>
                    <a:gd name="connsiteX347" fmla="*/ 0 w 740402"/>
                    <a:gd name="connsiteY347" fmla="*/ 184896 h 390309"/>
                    <a:gd name="connsiteX348" fmla="*/ 51 w 740402"/>
                    <a:gd name="connsiteY348" fmla="*/ 184663 h 390309"/>
                    <a:gd name="connsiteX349" fmla="*/ 0 w 740402"/>
                    <a:gd name="connsiteY349" fmla="*/ 184430 h 390309"/>
                    <a:gd name="connsiteX350" fmla="*/ 51 w 740402"/>
                    <a:gd name="connsiteY350" fmla="*/ 184197 h 390309"/>
                    <a:gd name="connsiteX351" fmla="*/ 0 w 740402"/>
                    <a:gd name="connsiteY351" fmla="*/ 183964 h 390309"/>
                    <a:gd name="connsiteX352" fmla="*/ 51 w 740402"/>
                    <a:gd name="connsiteY352" fmla="*/ 183731 h 390309"/>
                    <a:gd name="connsiteX353" fmla="*/ 0 w 740402"/>
                    <a:gd name="connsiteY353" fmla="*/ 183497 h 390309"/>
                    <a:gd name="connsiteX354" fmla="*/ 51 w 740402"/>
                    <a:gd name="connsiteY354" fmla="*/ 183264 h 390309"/>
                    <a:gd name="connsiteX355" fmla="*/ 0 w 740402"/>
                    <a:gd name="connsiteY355" fmla="*/ 183031 h 390309"/>
                    <a:gd name="connsiteX356" fmla="*/ 51 w 740402"/>
                    <a:gd name="connsiteY356" fmla="*/ 182798 h 390309"/>
                    <a:gd name="connsiteX357" fmla="*/ 0 w 740402"/>
                    <a:gd name="connsiteY357" fmla="*/ 182565 h 390309"/>
                    <a:gd name="connsiteX358" fmla="*/ 51 w 740402"/>
                    <a:gd name="connsiteY358" fmla="*/ 182332 h 390309"/>
                    <a:gd name="connsiteX359" fmla="*/ 0 w 740402"/>
                    <a:gd name="connsiteY359" fmla="*/ 182098 h 390309"/>
                    <a:gd name="connsiteX360" fmla="*/ 51 w 740402"/>
                    <a:gd name="connsiteY360" fmla="*/ 181865 h 390309"/>
                    <a:gd name="connsiteX361" fmla="*/ 0 w 740402"/>
                    <a:gd name="connsiteY361" fmla="*/ 181632 h 390309"/>
                    <a:gd name="connsiteX362" fmla="*/ 51 w 740402"/>
                    <a:gd name="connsiteY362" fmla="*/ 181399 h 390309"/>
                    <a:gd name="connsiteX363" fmla="*/ 0 w 740402"/>
                    <a:gd name="connsiteY363" fmla="*/ 181166 h 390309"/>
                    <a:gd name="connsiteX364" fmla="*/ 51 w 740402"/>
                    <a:gd name="connsiteY364" fmla="*/ 180933 h 390309"/>
                    <a:gd name="connsiteX365" fmla="*/ 0 w 740402"/>
                    <a:gd name="connsiteY365" fmla="*/ 180700 h 390309"/>
                    <a:gd name="connsiteX366" fmla="*/ 51 w 740402"/>
                    <a:gd name="connsiteY366" fmla="*/ 180467 h 390309"/>
                    <a:gd name="connsiteX367" fmla="*/ 0 w 740402"/>
                    <a:gd name="connsiteY367" fmla="*/ 180233 h 390309"/>
                    <a:gd name="connsiteX368" fmla="*/ 51 w 740402"/>
                    <a:gd name="connsiteY368" fmla="*/ 180000 h 390309"/>
                    <a:gd name="connsiteX369" fmla="*/ 0 w 740402"/>
                    <a:gd name="connsiteY369" fmla="*/ 179767 h 390309"/>
                    <a:gd name="connsiteX370" fmla="*/ 51 w 740402"/>
                    <a:gd name="connsiteY370" fmla="*/ 179534 h 390309"/>
                    <a:gd name="connsiteX371" fmla="*/ 0 w 740402"/>
                    <a:gd name="connsiteY371" fmla="*/ 179301 h 390309"/>
                    <a:gd name="connsiteX372" fmla="*/ 51 w 740402"/>
                    <a:gd name="connsiteY372" fmla="*/ 179068 h 390309"/>
                    <a:gd name="connsiteX373" fmla="*/ 0 w 740402"/>
                    <a:gd name="connsiteY373" fmla="*/ 178835 h 390309"/>
                    <a:gd name="connsiteX374" fmla="*/ 51 w 740402"/>
                    <a:gd name="connsiteY374" fmla="*/ 178602 h 390309"/>
                    <a:gd name="connsiteX375" fmla="*/ 0 w 740402"/>
                    <a:gd name="connsiteY375" fmla="*/ 178368 h 390309"/>
                    <a:gd name="connsiteX376" fmla="*/ 51 w 740402"/>
                    <a:gd name="connsiteY376" fmla="*/ 178135 h 390309"/>
                    <a:gd name="connsiteX377" fmla="*/ 0 w 740402"/>
                    <a:gd name="connsiteY377" fmla="*/ 177902 h 390309"/>
                    <a:gd name="connsiteX378" fmla="*/ 51 w 740402"/>
                    <a:gd name="connsiteY378" fmla="*/ 177669 h 390309"/>
                    <a:gd name="connsiteX379" fmla="*/ 0 w 740402"/>
                    <a:gd name="connsiteY379" fmla="*/ 177436 h 390309"/>
                    <a:gd name="connsiteX380" fmla="*/ 51 w 740402"/>
                    <a:gd name="connsiteY380" fmla="*/ 177203 h 390309"/>
                    <a:gd name="connsiteX381" fmla="*/ 0 w 740402"/>
                    <a:gd name="connsiteY381" fmla="*/ 176969 h 390309"/>
                    <a:gd name="connsiteX382" fmla="*/ 51 w 740402"/>
                    <a:gd name="connsiteY382" fmla="*/ 176736 h 390309"/>
                    <a:gd name="connsiteX383" fmla="*/ 0 w 740402"/>
                    <a:gd name="connsiteY383" fmla="*/ 176503 h 390309"/>
                    <a:gd name="connsiteX384" fmla="*/ 51 w 740402"/>
                    <a:gd name="connsiteY384" fmla="*/ 176270 h 390309"/>
                    <a:gd name="connsiteX385" fmla="*/ 0 w 740402"/>
                    <a:gd name="connsiteY385" fmla="*/ 176037 h 390309"/>
                    <a:gd name="connsiteX386" fmla="*/ 51 w 740402"/>
                    <a:gd name="connsiteY386" fmla="*/ 175804 h 390309"/>
                    <a:gd name="connsiteX387" fmla="*/ 0 w 740402"/>
                    <a:gd name="connsiteY387" fmla="*/ 175571 h 390309"/>
                    <a:gd name="connsiteX388" fmla="*/ 51 w 740402"/>
                    <a:gd name="connsiteY388" fmla="*/ 175338 h 390309"/>
                    <a:gd name="connsiteX389" fmla="*/ 0 w 740402"/>
                    <a:gd name="connsiteY389" fmla="*/ 175104 h 390309"/>
                    <a:gd name="connsiteX390" fmla="*/ 51 w 740402"/>
                    <a:gd name="connsiteY390" fmla="*/ 174871 h 390309"/>
                    <a:gd name="connsiteX391" fmla="*/ 0 w 740402"/>
                    <a:gd name="connsiteY391" fmla="*/ 174638 h 390309"/>
                    <a:gd name="connsiteX392" fmla="*/ 51 w 740402"/>
                    <a:gd name="connsiteY392" fmla="*/ 174405 h 390309"/>
                    <a:gd name="connsiteX393" fmla="*/ 0 w 740402"/>
                    <a:gd name="connsiteY393" fmla="*/ 174172 h 390309"/>
                    <a:gd name="connsiteX394" fmla="*/ 51 w 740402"/>
                    <a:gd name="connsiteY394" fmla="*/ 173939 h 390309"/>
                    <a:gd name="connsiteX395" fmla="*/ 0 w 740402"/>
                    <a:gd name="connsiteY395" fmla="*/ 173705 h 390309"/>
                    <a:gd name="connsiteX396" fmla="*/ 51 w 740402"/>
                    <a:gd name="connsiteY396" fmla="*/ 173472 h 390309"/>
                    <a:gd name="connsiteX397" fmla="*/ 0 w 740402"/>
                    <a:gd name="connsiteY397" fmla="*/ 173239 h 390309"/>
                    <a:gd name="connsiteX398" fmla="*/ 51 w 740402"/>
                    <a:gd name="connsiteY398" fmla="*/ 173006 h 390309"/>
                    <a:gd name="connsiteX399" fmla="*/ 0 w 740402"/>
                    <a:gd name="connsiteY399" fmla="*/ 172773 h 390309"/>
                    <a:gd name="connsiteX400" fmla="*/ 51 w 740402"/>
                    <a:gd name="connsiteY400" fmla="*/ 172540 h 390309"/>
                    <a:gd name="connsiteX401" fmla="*/ 0 w 740402"/>
                    <a:gd name="connsiteY401" fmla="*/ 172306 h 390309"/>
                    <a:gd name="connsiteX402" fmla="*/ 51 w 740402"/>
                    <a:gd name="connsiteY402" fmla="*/ 172073 h 390309"/>
                    <a:gd name="connsiteX403" fmla="*/ 0 w 740402"/>
                    <a:gd name="connsiteY403" fmla="*/ 171840 h 390309"/>
                    <a:gd name="connsiteX404" fmla="*/ 370201 w 740402"/>
                    <a:gd name="connsiteY404" fmla="*/ 0 h 39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740402" h="390309">
                      <a:moveTo>
                        <a:pt x="370201" y="0"/>
                      </a:moveTo>
                      <a:cubicBezTo>
                        <a:pt x="574657" y="0"/>
                        <a:pt x="740402" y="76935"/>
                        <a:pt x="740402" y="171840"/>
                      </a:cubicBezTo>
                      <a:lnTo>
                        <a:pt x="740352" y="172073"/>
                      </a:lnTo>
                      <a:lnTo>
                        <a:pt x="740402" y="172306"/>
                      </a:lnTo>
                      <a:lnTo>
                        <a:pt x="740352" y="172540"/>
                      </a:lnTo>
                      <a:lnTo>
                        <a:pt x="740402" y="172773"/>
                      </a:lnTo>
                      <a:lnTo>
                        <a:pt x="740352" y="173006"/>
                      </a:lnTo>
                      <a:lnTo>
                        <a:pt x="740402" y="173239"/>
                      </a:lnTo>
                      <a:lnTo>
                        <a:pt x="740352" y="173472"/>
                      </a:lnTo>
                      <a:lnTo>
                        <a:pt x="740402" y="173705"/>
                      </a:lnTo>
                      <a:lnTo>
                        <a:pt x="740352" y="173939"/>
                      </a:lnTo>
                      <a:lnTo>
                        <a:pt x="740402" y="174172"/>
                      </a:lnTo>
                      <a:lnTo>
                        <a:pt x="740352" y="174405"/>
                      </a:lnTo>
                      <a:lnTo>
                        <a:pt x="740402" y="174638"/>
                      </a:lnTo>
                      <a:lnTo>
                        <a:pt x="740352" y="174871"/>
                      </a:lnTo>
                      <a:lnTo>
                        <a:pt x="740402" y="175104"/>
                      </a:lnTo>
                      <a:lnTo>
                        <a:pt x="740352" y="175338"/>
                      </a:lnTo>
                      <a:lnTo>
                        <a:pt x="740402" y="175571"/>
                      </a:lnTo>
                      <a:lnTo>
                        <a:pt x="740352" y="175804"/>
                      </a:lnTo>
                      <a:lnTo>
                        <a:pt x="740402" y="176037"/>
                      </a:lnTo>
                      <a:lnTo>
                        <a:pt x="740352" y="176270"/>
                      </a:lnTo>
                      <a:lnTo>
                        <a:pt x="740402" y="176503"/>
                      </a:lnTo>
                      <a:lnTo>
                        <a:pt x="740352" y="176736"/>
                      </a:lnTo>
                      <a:lnTo>
                        <a:pt x="740402" y="176969"/>
                      </a:lnTo>
                      <a:lnTo>
                        <a:pt x="740352" y="177203"/>
                      </a:lnTo>
                      <a:lnTo>
                        <a:pt x="740402" y="177436"/>
                      </a:lnTo>
                      <a:lnTo>
                        <a:pt x="740352" y="177669"/>
                      </a:lnTo>
                      <a:lnTo>
                        <a:pt x="740402" y="177902"/>
                      </a:lnTo>
                      <a:lnTo>
                        <a:pt x="740352" y="178135"/>
                      </a:lnTo>
                      <a:lnTo>
                        <a:pt x="740402" y="178368"/>
                      </a:lnTo>
                      <a:lnTo>
                        <a:pt x="740352" y="178602"/>
                      </a:lnTo>
                      <a:lnTo>
                        <a:pt x="740402" y="178835"/>
                      </a:lnTo>
                      <a:lnTo>
                        <a:pt x="740352" y="179068"/>
                      </a:lnTo>
                      <a:lnTo>
                        <a:pt x="740402" y="179301"/>
                      </a:lnTo>
                      <a:lnTo>
                        <a:pt x="740352" y="179534"/>
                      </a:lnTo>
                      <a:lnTo>
                        <a:pt x="740402" y="179767"/>
                      </a:lnTo>
                      <a:lnTo>
                        <a:pt x="740352" y="180000"/>
                      </a:lnTo>
                      <a:lnTo>
                        <a:pt x="740402" y="180233"/>
                      </a:lnTo>
                      <a:lnTo>
                        <a:pt x="740352" y="180467"/>
                      </a:lnTo>
                      <a:lnTo>
                        <a:pt x="740402" y="180700"/>
                      </a:lnTo>
                      <a:lnTo>
                        <a:pt x="740352" y="180933"/>
                      </a:lnTo>
                      <a:lnTo>
                        <a:pt x="740402" y="181166"/>
                      </a:lnTo>
                      <a:lnTo>
                        <a:pt x="740352" y="181399"/>
                      </a:lnTo>
                      <a:lnTo>
                        <a:pt x="740402" y="181632"/>
                      </a:lnTo>
                      <a:lnTo>
                        <a:pt x="740352" y="181865"/>
                      </a:lnTo>
                      <a:lnTo>
                        <a:pt x="740402" y="182098"/>
                      </a:lnTo>
                      <a:lnTo>
                        <a:pt x="740352" y="182332"/>
                      </a:lnTo>
                      <a:lnTo>
                        <a:pt x="740402" y="182565"/>
                      </a:lnTo>
                      <a:lnTo>
                        <a:pt x="740352" y="182798"/>
                      </a:lnTo>
                      <a:lnTo>
                        <a:pt x="740402" y="183031"/>
                      </a:lnTo>
                      <a:lnTo>
                        <a:pt x="740352" y="183264"/>
                      </a:lnTo>
                      <a:lnTo>
                        <a:pt x="740402" y="183497"/>
                      </a:lnTo>
                      <a:lnTo>
                        <a:pt x="740352" y="183731"/>
                      </a:lnTo>
                      <a:lnTo>
                        <a:pt x="740402" y="183964"/>
                      </a:lnTo>
                      <a:lnTo>
                        <a:pt x="740352" y="184197"/>
                      </a:lnTo>
                      <a:lnTo>
                        <a:pt x="740402" y="184430"/>
                      </a:lnTo>
                      <a:lnTo>
                        <a:pt x="740352" y="184663"/>
                      </a:lnTo>
                      <a:lnTo>
                        <a:pt x="740402" y="184896"/>
                      </a:lnTo>
                      <a:lnTo>
                        <a:pt x="740352" y="185130"/>
                      </a:lnTo>
                      <a:lnTo>
                        <a:pt x="740402" y="185363"/>
                      </a:lnTo>
                      <a:lnTo>
                        <a:pt x="740352" y="185596"/>
                      </a:lnTo>
                      <a:lnTo>
                        <a:pt x="740402" y="185829"/>
                      </a:lnTo>
                      <a:lnTo>
                        <a:pt x="740352" y="186062"/>
                      </a:lnTo>
                      <a:lnTo>
                        <a:pt x="740402" y="186295"/>
                      </a:lnTo>
                      <a:lnTo>
                        <a:pt x="740352" y="186528"/>
                      </a:lnTo>
                      <a:lnTo>
                        <a:pt x="740402" y="186761"/>
                      </a:lnTo>
                      <a:lnTo>
                        <a:pt x="740352" y="186995"/>
                      </a:lnTo>
                      <a:lnTo>
                        <a:pt x="740402" y="187228"/>
                      </a:lnTo>
                      <a:lnTo>
                        <a:pt x="740352" y="187461"/>
                      </a:lnTo>
                      <a:lnTo>
                        <a:pt x="740402" y="187694"/>
                      </a:lnTo>
                      <a:lnTo>
                        <a:pt x="740352" y="187927"/>
                      </a:lnTo>
                      <a:lnTo>
                        <a:pt x="740402" y="188160"/>
                      </a:lnTo>
                      <a:lnTo>
                        <a:pt x="740352" y="188394"/>
                      </a:lnTo>
                      <a:lnTo>
                        <a:pt x="740402" y="188627"/>
                      </a:lnTo>
                      <a:lnTo>
                        <a:pt x="740352" y="188860"/>
                      </a:lnTo>
                      <a:lnTo>
                        <a:pt x="740402" y="189093"/>
                      </a:lnTo>
                      <a:lnTo>
                        <a:pt x="740352" y="189326"/>
                      </a:lnTo>
                      <a:lnTo>
                        <a:pt x="740402" y="189559"/>
                      </a:lnTo>
                      <a:lnTo>
                        <a:pt x="740352" y="189793"/>
                      </a:lnTo>
                      <a:lnTo>
                        <a:pt x="740402" y="190026"/>
                      </a:lnTo>
                      <a:lnTo>
                        <a:pt x="740352" y="190259"/>
                      </a:lnTo>
                      <a:lnTo>
                        <a:pt x="740402" y="190492"/>
                      </a:lnTo>
                      <a:lnTo>
                        <a:pt x="740352" y="190725"/>
                      </a:lnTo>
                      <a:lnTo>
                        <a:pt x="740402" y="190958"/>
                      </a:lnTo>
                      <a:lnTo>
                        <a:pt x="740352" y="191191"/>
                      </a:lnTo>
                      <a:lnTo>
                        <a:pt x="740402" y="191424"/>
                      </a:lnTo>
                      <a:lnTo>
                        <a:pt x="740352" y="191658"/>
                      </a:lnTo>
                      <a:lnTo>
                        <a:pt x="740402" y="191891"/>
                      </a:lnTo>
                      <a:lnTo>
                        <a:pt x="740352" y="192124"/>
                      </a:lnTo>
                      <a:lnTo>
                        <a:pt x="740402" y="192357"/>
                      </a:lnTo>
                      <a:lnTo>
                        <a:pt x="740352" y="192590"/>
                      </a:lnTo>
                      <a:lnTo>
                        <a:pt x="740402" y="192823"/>
                      </a:lnTo>
                      <a:lnTo>
                        <a:pt x="740352" y="193056"/>
                      </a:lnTo>
                      <a:lnTo>
                        <a:pt x="740402" y="193289"/>
                      </a:lnTo>
                      <a:lnTo>
                        <a:pt x="740352" y="193523"/>
                      </a:lnTo>
                      <a:lnTo>
                        <a:pt x="740402" y="193756"/>
                      </a:lnTo>
                      <a:lnTo>
                        <a:pt x="740352" y="193989"/>
                      </a:lnTo>
                      <a:lnTo>
                        <a:pt x="740402" y="194222"/>
                      </a:lnTo>
                      <a:lnTo>
                        <a:pt x="740352" y="194455"/>
                      </a:lnTo>
                      <a:lnTo>
                        <a:pt x="740402" y="194688"/>
                      </a:lnTo>
                      <a:lnTo>
                        <a:pt x="740352" y="194922"/>
                      </a:lnTo>
                      <a:lnTo>
                        <a:pt x="740402" y="195155"/>
                      </a:lnTo>
                      <a:lnTo>
                        <a:pt x="740352" y="195388"/>
                      </a:lnTo>
                      <a:lnTo>
                        <a:pt x="740402" y="195621"/>
                      </a:lnTo>
                      <a:lnTo>
                        <a:pt x="740352" y="195854"/>
                      </a:lnTo>
                      <a:lnTo>
                        <a:pt x="740402" y="196087"/>
                      </a:lnTo>
                      <a:lnTo>
                        <a:pt x="740352" y="196320"/>
                      </a:lnTo>
                      <a:lnTo>
                        <a:pt x="740402" y="196553"/>
                      </a:lnTo>
                      <a:lnTo>
                        <a:pt x="740352" y="196787"/>
                      </a:lnTo>
                      <a:lnTo>
                        <a:pt x="740402" y="197020"/>
                      </a:lnTo>
                      <a:lnTo>
                        <a:pt x="740352" y="197253"/>
                      </a:lnTo>
                      <a:lnTo>
                        <a:pt x="740402" y="197486"/>
                      </a:lnTo>
                      <a:lnTo>
                        <a:pt x="740352" y="197719"/>
                      </a:lnTo>
                      <a:lnTo>
                        <a:pt x="740402" y="197952"/>
                      </a:lnTo>
                      <a:lnTo>
                        <a:pt x="740352" y="198186"/>
                      </a:lnTo>
                      <a:lnTo>
                        <a:pt x="740402" y="198419"/>
                      </a:lnTo>
                      <a:lnTo>
                        <a:pt x="740352" y="198652"/>
                      </a:lnTo>
                      <a:lnTo>
                        <a:pt x="740402" y="198885"/>
                      </a:lnTo>
                      <a:lnTo>
                        <a:pt x="740352" y="199118"/>
                      </a:lnTo>
                      <a:lnTo>
                        <a:pt x="740402" y="199351"/>
                      </a:lnTo>
                      <a:lnTo>
                        <a:pt x="740352" y="199584"/>
                      </a:lnTo>
                      <a:lnTo>
                        <a:pt x="740402" y="199817"/>
                      </a:lnTo>
                      <a:lnTo>
                        <a:pt x="740352" y="200051"/>
                      </a:lnTo>
                      <a:lnTo>
                        <a:pt x="740402" y="200284"/>
                      </a:lnTo>
                      <a:lnTo>
                        <a:pt x="740352" y="200517"/>
                      </a:lnTo>
                      <a:lnTo>
                        <a:pt x="740402" y="200750"/>
                      </a:lnTo>
                      <a:lnTo>
                        <a:pt x="740352" y="200983"/>
                      </a:lnTo>
                      <a:lnTo>
                        <a:pt x="740402" y="201216"/>
                      </a:lnTo>
                      <a:lnTo>
                        <a:pt x="740352" y="201450"/>
                      </a:lnTo>
                      <a:lnTo>
                        <a:pt x="740402" y="201683"/>
                      </a:lnTo>
                      <a:lnTo>
                        <a:pt x="740352" y="201916"/>
                      </a:lnTo>
                      <a:lnTo>
                        <a:pt x="740402" y="202149"/>
                      </a:lnTo>
                      <a:lnTo>
                        <a:pt x="740352" y="202382"/>
                      </a:lnTo>
                      <a:lnTo>
                        <a:pt x="740402" y="202615"/>
                      </a:lnTo>
                      <a:lnTo>
                        <a:pt x="740352" y="202849"/>
                      </a:lnTo>
                      <a:lnTo>
                        <a:pt x="740402" y="203082"/>
                      </a:lnTo>
                      <a:lnTo>
                        <a:pt x="740352" y="203315"/>
                      </a:lnTo>
                      <a:lnTo>
                        <a:pt x="740402" y="203548"/>
                      </a:lnTo>
                      <a:lnTo>
                        <a:pt x="740352" y="203781"/>
                      </a:lnTo>
                      <a:lnTo>
                        <a:pt x="740402" y="204014"/>
                      </a:lnTo>
                      <a:lnTo>
                        <a:pt x="740352" y="204247"/>
                      </a:lnTo>
                      <a:lnTo>
                        <a:pt x="740402" y="204480"/>
                      </a:lnTo>
                      <a:lnTo>
                        <a:pt x="740352" y="204714"/>
                      </a:lnTo>
                      <a:lnTo>
                        <a:pt x="740402" y="204947"/>
                      </a:lnTo>
                      <a:lnTo>
                        <a:pt x="740301" y="205180"/>
                      </a:lnTo>
                      <a:lnTo>
                        <a:pt x="740402" y="205413"/>
                      </a:lnTo>
                      <a:lnTo>
                        <a:pt x="740301" y="205646"/>
                      </a:lnTo>
                      <a:lnTo>
                        <a:pt x="740402" y="205879"/>
                      </a:lnTo>
                      <a:lnTo>
                        <a:pt x="740301" y="206112"/>
                      </a:lnTo>
                      <a:lnTo>
                        <a:pt x="740402" y="206345"/>
                      </a:lnTo>
                      <a:lnTo>
                        <a:pt x="740301" y="206579"/>
                      </a:lnTo>
                      <a:lnTo>
                        <a:pt x="740402" y="206812"/>
                      </a:lnTo>
                      <a:lnTo>
                        <a:pt x="740301" y="207045"/>
                      </a:lnTo>
                      <a:lnTo>
                        <a:pt x="740402" y="207278"/>
                      </a:lnTo>
                      <a:lnTo>
                        <a:pt x="740301" y="207511"/>
                      </a:lnTo>
                      <a:lnTo>
                        <a:pt x="740402" y="207744"/>
                      </a:lnTo>
                      <a:lnTo>
                        <a:pt x="740301" y="207978"/>
                      </a:lnTo>
                      <a:lnTo>
                        <a:pt x="740402" y="208211"/>
                      </a:lnTo>
                      <a:lnTo>
                        <a:pt x="740301" y="208444"/>
                      </a:lnTo>
                      <a:lnTo>
                        <a:pt x="740402" y="208677"/>
                      </a:lnTo>
                      <a:lnTo>
                        <a:pt x="740301" y="208910"/>
                      </a:lnTo>
                      <a:lnTo>
                        <a:pt x="740402" y="209143"/>
                      </a:lnTo>
                      <a:lnTo>
                        <a:pt x="740301" y="209376"/>
                      </a:lnTo>
                      <a:lnTo>
                        <a:pt x="740402" y="209609"/>
                      </a:lnTo>
                      <a:lnTo>
                        <a:pt x="740301" y="209843"/>
                      </a:lnTo>
                      <a:lnTo>
                        <a:pt x="740402" y="210076"/>
                      </a:lnTo>
                      <a:lnTo>
                        <a:pt x="740301" y="210309"/>
                      </a:lnTo>
                      <a:lnTo>
                        <a:pt x="740402" y="210542"/>
                      </a:lnTo>
                      <a:lnTo>
                        <a:pt x="740301" y="210775"/>
                      </a:lnTo>
                      <a:lnTo>
                        <a:pt x="740402" y="211008"/>
                      </a:lnTo>
                      <a:lnTo>
                        <a:pt x="740301" y="211242"/>
                      </a:lnTo>
                      <a:lnTo>
                        <a:pt x="740402" y="211475"/>
                      </a:lnTo>
                      <a:lnTo>
                        <a:pt x="740301" y="211708"/>
                      </a:lnTo>
                      <a:lnTo>
                        <a:pt x="740402" y="211941"/>
                      </a:lnTo>
                      <a:lnTo>
                        <a:pt x="740301" y="212174"/>
                      </a:lnTo>
                      <a:lnTo>
                        <a:pt x="740402" y="212407"/>
                      </a:lnTo>
                      <a:lnTo>
                        <a:pt x="740301" y="212641"/>
                      </a:lnTo>
                      <a:lnTo>
                        <a:pt x="740402" y="212874"/>
                      </a:lnTo>
                      <a:lnTo>
                        <a:pt x="740301" y="213107"/>
                      </a:lnTo>
                      <a:lnTo>
                        <a:pt x="740402" y="213340"/>
                      </a:lnTo>
                      <a:lnTo>
                        <a:pt x="740301" y="213573"/>
                      </a:lnTo>
                      <a:lnTo>
                        <a:pt x="740402" y="213806"/>
                      </a:lnTo>
                      <a:lnTo>
                        <a:pt x="740301" y="214039"/>
                      </a:lnTo>
                      <a:lnTo>
                        <a:pt x="740402" y="214272"/>
                      </a:lnTo>
                      <a:lnTo>
                        <a:pt x="740301" y="214506"/>
                      </a:lnTo>
                      <a:lnTo>
                        <a:pt x="740402" y="214739"/>
                      </a:lnTo>
                      <a:lnTo>
                        <a:pt x="740301" y="214972"/>
                      </a:lnTo>
                      <a:lnTo>
                        <a:pt x="740402" y="215205"/>
                      </a:lnTo>
                      <a:lnTo>
                        <a:pt x="740301" y="215438"/>
                      </a:lnTo>
                      <a:lnTo>
                        <a:pt x="740402" y="215671"/>
                      </a:lnTo>
                      <a:lnTo>
                        <a:pt x="740301" y="215904"/>
                      </a:lnTo>
                      <a:lnTo>
                        <a:pt x="740402" y="216137"/>
                      </a:lnTo>
                      <a:lnTo>
                        <a:pt x="740301" y="216371"/>
                      </a:lnTo>
                      <a:lnTo>
                        <a:pt x="740402" y="216604"/>
                      </a:lnTo>
                      <a:lnTo>
                        <a:pt x="740301" y="216837"/>
                      </a:lnTo>
                      <a:lnTo>
                        <a:pt x="740402" y="217070"/>
                      </a:lnTo>
                      <a:lnTo>
                        <a:pt x="740301" y="217303"/>
                      </a:lnTo>
                      <a:lnTo>
                        <a:pt x="740402" y="217536"/>
                      </a:lnTo>
                      <a:lnTo>
                        <a:pt x="740301" y="217770"/>
                      </a:lnTo>
                      <a:lnTo>
                        <a:pt x="740402" y="218003"/>
                      </a:lnTo>
                      <a:lnTo>
                        <a:pt x="740301" y="218236"/>
                      </a:lnTo>
                      <a:lnTo>
                        <a:pt x="740402" y="218469"/>
                      </a:lnTo>
                      <a:cubicBezTo>
                        <a:pt x="740402" y="313374"/>
                        <a:pt x="574657" y="390309"/>
                        <a:pt x="370201" y="390309"/>
                      </a:cubicBezTo>
                      <a:cubicBezTo>
                        <a:pt x="165745" y="390309"/>
                        <a:pt x="0" y="313374"/>
                        <a:pt x="0" y="218469"/>
                      </a:cubicBezTo>
                      <a:lnTo>
                        <a:pt x="102" y="218236"/>
                      </a:lnTo>
                      <a:lnTo>
                        <a:pt x="0" y="218003"/>
                      </a:lnTo>
                      <a:lnTo>
                        <a:pt x="102" y="217770"/>
                      </a:lnTo>
                      <a:lnTo>
                        <a:pt x="0" y="217536"/>
                      </a:lnTo>
                      <a:lnTo>
                        <a:pt x="102" y="217303"/>
                      </a:lnTo>
                      <a:lnTo>
                        <a:pt x="0" y="217070"/>
                      </a:lnTo>
                      <a:lnTo>
                        <a:pt x="102" y="216837"/>
                      </a:lnTo>
                      <a:lnTo>
                        <a:pt x="0" y="216604"/>
                      </a:lnTo>
                      <a:lnTo>
                        <a:pt x="102" y="216371"/>
                      </a:lnTo>
                      <a:lnTo>
                        <a:pt x="0" y="216137"/>
                      </a:lnTo>
                      <a:lnTo>
                        <a:pt x="102" y="215904"/>
                      </a:lnTo>
                      <a:lnTo>
                        <a:pt x="0" y="215671"/>
                      </a:lnTo>
                      <a:lnTo>
                        <a:pt x="102" y="215438"/>
                      </a:lnTo>
                      <a:lnTo>
                        <a:pt x="0" y="215205"/>
                      </a:lnTo>
                      <a:lnTo>
                        <a:pt x="102" y="214972"/>
                      </a:lnTo>
                      <a:lnTo>
                        <a:pt x="0" y="214739"/>
                      </a:lnTo>
                      <a:lnTo>
                        <a:pt x="102" y="214506"/>
                      </a:lnTo>
                      <a:lnTo>
                        <a:pt x="0" y="214272"/>
                      </a:lnTo>
                      <a:lnTo>
                        <a:pt x="102" y="214039"/>
                      </a:lnTo>
                      <a:lnTo>
                        <a:pt x="0" y="213806"/>
                      </a:lnTo>
                      <a:lnTo>
                        <a:pt x="102" y="213573"/>
                      </a:lnTo>
                      <a:lnTo>
                        <a:pt x="0" y="213340"/>
                      </a:lnTo>
                      <a:lnTo>
                        <a:pt x="102" y="213107"/>
                      </a:lnTo>
                      <a:lnTo>
                        <a:pt x="0" y="212874"/>
                      </a:lnTo>
                      <a:lnTo>
                        <a:pt x="102" y="212641"/>
                      </a:lnTo>
                      <a:lnTo>
                        <a:pt x="0" y="212407"/>
                      </a:lnTo>
                      <a:lnTo>
                        <a:pt x="102" y="212174"/>
                      </a:lnTo>
                      <a:lnTo>
                        <a:pt x="0" y="211941"/>
                      </a:lnTo>
                      <a:lnTo>
                        <a:pt x="102" y="211708"/>
                      </a:lnTo>
                      <a:lnTo>
                        <a:pt x="0" y="211475"/>
                      </a:lnTo>
                      <a:lnTo>
                        <a:pt x="102" y="211242"/>
                      </a:lnTo>
                      <a:lnTo>
                        <a:pt x="0" y="211008"/>
                      </a:lnTo>
                      <a:lnTo>
                        <a:pt x="102" y="210775"/>
                      </a:lnTo>
                      <a:lnTo>
                        <a:pt x="0" y="210542"/>
                      </a:lnTo>
                      <a:lnTo>
                        <a:pt x="102" y="210309"/>
                      </a:lnTo>
                      <a:lnTo>
                        <a:pt x="0" y="210076"/>
                      </a:lnTo>
                      <a:lnTo>
                        <a:pt x="102" y="209843"/>
                      </a:lnTo>
                      <a:lnTo>
                        <a:pt x="0" y="209609"/>
                      </a:lnTo>
                      <a:lnTo>
                        <a:pt x="102" y="209376"/>
                      </a:lnTo>
                      <a:lnTo>
                        <a:pt x="0" y="209143"/>
                      </a:lnTo>
                      <a:lnTo>
                        <a:pt x="102" y="208910"/>
                      </a:lnTo>
                      <a:lnTo>
                        <a:pt x="0" y="208677"/>
                      </a:lnTo>
                      <a:lnTo>
                        <a:pt x="102" y="208444"/>
                      </a:lnTo>
                      <a:lnTo>
                        <a:pt x="0" y="208211"/>
                      </a:lnTo>
                      <a:lnTo>
                        <a:pt x="102" y="207978"/>
                      </a:lnTo>
                      <a:lnTo>
                        <a:pt x="0" y="207744"/>
                      </a:lnTo>
                      <a:lnTo>
                        <a:pt x="102" y="207511"/>
                      </a:lnTo>
                      <a:lnTo>
                        <a:pt x="0" y="207278"/>
                      </a:lnTo>
                      <a:lnTo>
                        <a:pt x="102" y="207045"/>
                      </a:lnTo>
                      <a:lnTo>
                        <a:pt x="0" y="206812"/>
                      </a:lnTo>
                      <a:lnTo>
                        <a:pt x="102" y="206579"/>
                      </a:lnTo>
                      <a:lnTo>
                        <a:pt x="0" y="206345"/>
                      </a:lnTo>
                      <a:lnTo>
                        <a:pt x="102" y="206112"/>
                      </a:lnTo>
                      <a:lnTo>
                        <a:pt x="0" y="205879"/>
                      </a:lnTo>
                      <a:lnTo>
                        <a:pt x="102" y="205646"/>
                      </a:lnTo>
                      <a:lnTo>
                        <a:pt x="0" y="205413"/>
                      </a:lnTo>
                      <a:lnTo>
                        <a:pt x="102" y="205180"/>
                      </a:lnTo>
                      <a:lnTo>
                        <a:pt x="0" y="204947"/>
                      </a:lnTo>
                      <a:lnTo>
                        <a:pt x="51" y="204714"/>
                      </a:lnTo>
                      <a:lnTo>
                        <a:pt x="0" y="204480"/>
                      </a:lnTo>
                      <a:lnTo>
                        <a:pt x="51" y="204247"/>
                      </a:lnTo>
                      <a:lnTo>
                        <a:pt x="0" y="204014"/>
                      </a:lnTo>
                      <a:lnTo>
                        <a:pt x="51" y="203781"/>
                      </a:lnTo>
                      <a:lnTo>
                        <a:pt x="0" y="203548"/>
                      </a:lnTo>
                      <a:lnTo>
                        <a:pt x="51" y="203315"/>
                      </a:lnTo>
                      <a:lnTo>
                        <a:pt x="0" y="203082"/>
                      </a:lnTo>
                      <a:lnTo>
                        <a:pt x="51" y="202849"/>
                      </a:lnTo>
                      <a:lnTo>
                        <a:pt x="0" y="202615"/>
                      </a:lnTo>
                      <a:lnTo>
                        <a:pt x="51" y="202382"/>
                      </a:lnTo>
                      <a:lnTo>
                        <a:pt x="0" y="202149"/>
                      </a:lnTo>
                      <a:lnTo>
                        <a:pt x="51" y="201916"/>
                      </a:lnTo>
                      <a:lnTo>
                        <a:pt x="0" y="201683"/>
                      </a:lnTo>
                      <a:lnTo>
                        <a:pt x="51" y="201450"/>
                      </a:lnTo>
                      <a:lnTo>
                        <a:pt x="0" y="201216"/>
                      </a:lnTo>
                      <a:lnTo>
                        <a:pt x="51" y="200983"/>
                      </a:lnTo>
                      <a:lnTo>
                        <a:pt x="0" y="200750"/>
                      </a:lnTo>
                      <a:lnTo>
                        <a:pt x="51" y="200517"/>
                      </a:lnTo>
                      <a:lnTo>
                        <a:pt x="0" y="200284"/>
                      </a:lnTo>
                      <a:lnTo>
                        <a:pt x="51" y="200051"/>
                      </a:lnTo>
                      <a:lnTo>
                        <a:pt x="0" y="199817"/>
                      </a:lnTo>
                      <a:lnTo>
                        <a:pt x="51" y="199584"/>
                      </a:lnTo>
                      <a:lnTo>
                        <a:pt x="0" y="199351"/>
                      </a:lnTo>
                      <a:lnTo>
                        <a:pt x="51" y="199118"/>
                      </a:lnTo>
                      <a:lnTo>
                        <a:pt x="0" y="198885"/>
                      </a:lnTo>
                      <a:lnTo>
                        <a:pt x="51" y="198652"/>
                      </a:lnTo>
                      <a:lnTo>
                        <a:pt x="0" y="198419"/>
                      </a:lnTo>
                      <a:lnTo>
                        <a:pt x="51" y="198186"/>
                      </a:lnTo>
                      <a:lnTo>
                        <a:pt x="0" y="197952"/>
                      </a:lnTo>
                      <a:lnTo>
                        <a:pt x="51" y="197719"/>
                      </a:lnTo>
                      <a:lnTo>
                        <a:pt x="0" y="197486"/>
                      </a:lnTo>
                      <a:lnTo>
                        <a:pt x="51" y="197253"/>
                      </a:lnTo>
                      <a:lnTo>
                        <a:pt x="0" y="197020"/>
                      </a:lnTo>
                      <a:lnTo>
                        <a:pt x="51" y="196787"/>
                      </a:lnTo>
                      <a:lnTo>
                        <a:pt x="0" y="196553"/>
                      </a:lnTo>
                      <a:lnTo>
                        <a:pt x="51" y="196320"/>
                      </a:lnTo>
                      <a:lnTo>
                        <a:pt x="0" y="196087"/>
                      </a:lnTo>
                      <a:lnTo>
                        <a:pt x="51" y="195854"/>
                      </a:lnTo>
                      <a:lnTo>
                        <a:pt x="0" y="195621"/>
                      </a:lnTo>
                      <a:lnTo>
                        <a:pt x="51" y="195388"/>
                      </a:lnTo>
                      <a:lnTo>
                        <a:pt x="0" y="195155"/>
                      </a:lnTo>
                      <a:lnTo>
                        <a:pt x="51" y="194922"/>
                      </a:lnTo>
                      <a:lnTo>
                        <a:pt x="0" y="194688"/>
                      </a:lnTo>
                      <a:lnTo>
                        <a:pt x="51" y="194455"/>
                      </a:lnTo>
                      <a:lnTo>
                        <a:pt x="0" y="194222"/>
                      </a:lnTo>
                      <a:lnTo>
                        <a:pt x="51" y="193989"/>
                      </a:lnTo>
                      <a:lnTo>
                        <a:pt x="0" y="193756"/>
                      </a:lnTo>
                      <a:lnTo>
                        <a:pt x="51" y="193523"/>
                      </a:lnTo>
                      <a:lnTo>
                        <a:pt x="0" y="193289"/>
                      </a:lnTo>
                      <a:lnTo>
                        <a:pt x="51" y="193056"/>
                      </a:lnTo>
                      <a:lnTo>
                        <a:pt x="0" y="192823"/>
                      </a:lnTo>
                      <a:lnTo>
                        <a:pt x="51" y="192590"/>
                      </a:lnTo>
                      <a:lnTo>
                        <a:pt x="0" y="192357"/>
                      </a:lnTo>
                      <a:lnTo>
                        <a:pt x="51" y="192124"/>
                      </a:lnTo>
                      <a:lnTo>
                        <a:pt x="0" y="191891"/>
                      </a:lnTo>
                      <a:lnTo>
                        <a:pt x="51" y="191658"/>
                      </a:lnTo>
                      <a:lnTo>
                        <a:pt x="0" y="191424"/>
                      </a:lnTo>
                      <a:lnTo>
                        <a:pt x="51" y="191191"/>
                      </a:lnTo>
                      <a:lnTo>
                        <a:pt x="0" y="190958"/>
                      </a:lnTo>
                      <a:lnTo>
                        <a:pt x="51" y="190725"/>
                      </a:lnTo>
                      <a:lnTo>
                        <a:pt x="0" y="190492"/>
                      </a:lnTo>
                      <a:lnTo>
                        <a:pt x="51" y="190259"/>
                      </a:lnTo>
                      <a:lnTo>
                        <a:pt x="0" y="190026"/>
                      </a:lnTo>
                      <a:lnTo>
                        <a:pt x="51" y="189793"/>
                      </a:lnTo>
                      <a:lnTo>
                        <a:pt x="0" y="189559"/>
                      </a:lnTo>
                      <a:lnTo>
                        <a:pt x="51" y="189326"/>
                      </a:lnTo>
                      <a:lnTo>
                        <a:pt x="0" y="189093"/>
                      </a:lnTo>
                      <a:lnTo>
                        <a:pt x="51" y="188860"/>
                      </a:lnTo>
                      <a:lnTo>
                        <a:pt x="0" y="188627"/>
                      </a:lnTo>
                      <a:lnTo>
                        <a:pt x="51" y="188394"/>
                      </a:lnTo>
                      <a:lnTo>
                        <a:pt x="0" y="188160"/>
                      </a:lnTo>
                      <a:lnTo>
                        <a:pt x="51" y="187927"/>
                      </a:lnTo>
                      <a:lnTo>
                        <a:pt x="0" y="187694"/>
                      </a:lnTo>
                      <a:lnTo>
                        <a:pt x="51" y="187461"/>
                      </a:lnTo>
                      <a:lnTo>
                        <a:pt x="0" y="187228"/>
                      </a:lnTo>
                      <a:lnTo>
                        <a:pt x="51" y="186995"/>
                      </a:lnTo>
                      <a:lnTo>
                        <a:pt x="0" y="186761"/>
                      </a:lnTo>
                      <a:lnTo>
                        <a:pt x="51" y="186528"/>
                      </a:lnTo>
                      <a:lnTo>
                        <a:pt x="0" y="186295"/>
                      </a:lnTo>
                      <a:lnTo>
                        <a:pt x="51" y="186062"/>
                      </a:lnTo>
                      <a:lnTo>
                        <a:pt x="0" y="185829"/>
                      </a:lnTo>
                      <a:lnTo>
                        <a:pt x="51" y="185596"/>
                      </a:lnTo>
                      <a:lnTo>
                        <a:pt x="0" y="185363"/>
                      </a:lnTo>
                      <a:lnTo>
                        <a:pt x="51" y="185130"/>
                      </a:lnTo>
                      <a:lnTo>
                        <a:pt x="0" y="184896"/>
                      </a:lnTo>
                      <a:lnTo>
                        <a:pt x="51" y="184663"/>
                      </a:lnTo>
                      <a:lnTo>
                        <a:pt x="0" y="184430"/>
                      </a:lnTo>
                      <a:lnTo>
                        <a:pt x="51" y="184197"/>
                      </a:lnTo>
                      <a:lnTo>
                        <a:pt x="0" y="183964"/>
                      </a:lnTo>
                      <a:lnTo>
                        <a:pt x="51" y="183731"/>
                      </a:lnTo>
                      <a:lnTo>
                        <a:pt x="0" y="183497"/>
                      </a:lnTo>
                      <a:lnTo>
                        <a:pt x="51" y="183264"/>
                      </a:lnTo>
                      <a:lnTo>
                        <a:pt x="0" y="183031"/>
                      </a:lnTo>
                      <a:lnTo>
                        <a:pt x="51" y="182798"/>
                      </a:lnTo>
                      <a:lnTo>
                        <a:pt x="0" y="182565"/>
                      </a:lnTo>
                      <a:lnTo>
                        <a:pt x="51" y="182332"/>
                      </a:lnTo>
                      <a:lnTo>
                        <a:pt x="0" y="182098"/>
                      </a:lnTo>
                      <a:lnTo>
                        <a:pt x="51" y="181865"/>
                      </a:lnTo>
                      <a:lnTo>
                        <a:pt x="0" y="181632"/>
                      </a:lnTo>
                      <a:lnTo>
                        <a:pt x="51" y="181399"/>
                      </a:lnTo>
                      <a:lnTo>
                        <a:pt x="0" y="181166"/>
                      </a:lnTo>
                      <a:lnTo>
                        <a:pt x="51" y="180933"/>
                      </a:lnTo>
                      <a:lnTo>
                        <a:pt x="0" y="180700"/>
                      </a:lnTo>
                      <a:lnTo>
                        <a:pt x="51" y="180467"/>
                      </a:lnTo>
                      <a:lnTo>
                        <a:pt x="0" y="180233"/>
                      </a:lnTo>
                      <a:lnTo>
                        <a:pt x="51" y="180000"/>
                      </a:lnTo>
                      <a:lnTo>
                        <a:pt x="0" y="179767"/>
                      </a:lnTo>
                      <a:lnTo>
                        <a:pt x="51" y="179534"/>
                      </a:lnTo>
                      <a:lnTo>
                        <a:pt x="0" y="179301"/>
                      </a:lnTo>
                      <a:lnTo>
                        <a:pt x="51" y="179068"/>
                      </a:lnTo>
                      <a:lnTo>
                        <a:pt x="0" y="178835"/>
                      </a:lnTo>
                      <a:lnTo>
                        <a:pt x="51" y="178602"/>
                      </a:lnTo>
                      <a:lnTo>
                        <a:pt x="0" y="178368"/>
                      </a:lnTo>
                      <a:lnTo>
                        <a:pt x="51" y="178135"/>
                      </a:lnTo>
                      <a:lnTo>
                        <a:pt x="0" y="177902"/>
                      </a:lnTo>
                      <a:lnTo>
                        <a:pt x="51" y="177669"/>
                      </a:lnTo>
                      <a:lnTo>
                        <a:pt x="0" y="177436"/>
                      </a:lnTo>
                      <a:lnTo>
                        <a:pt x="51" y="177203"/>
                      </a:lnTo>
                      <a:lnTo>
                        <a:pt x="0" y="176969"/>
                      </a:lnTo>
                      <a:lnTo>
                        <a:pt x="51" y="176736"/>
                      </a:lnTo>
                      <a:lnTo>
                        <a:pt x="0" y="176503"/>
                      </a:lnTo>
                      <a:lnTo>
                        <a:pt x="51" y="176270"/>
                      </a:lnTo>
                      <a:lnTo>
                        <a:pt x="0" y="176037"/>
                      </a:lnTo>
                      <a:lnTo>
                        <a:pt x="51" y="175804"/>
                      </a:lnTo>
                      <a:lnTo>
                        <a:pt x="0" y="175571"/>
                      </a:lnTo>
                      <a:lnTo>
                        <a:pt x="51" y="175338"/>
                      </a:lnTo>
                      <a:lnTo>
                        <a:pt x="0" y="175104"/>
                      </a:lnTo>
                      <a:lnTo>
                        <a:pt x="51" y="174871"/>
                      </a:lnTo>
                      <a:lnTo>
                        <a:pt x="0" y="174638"/>
                      </a:lnTo>
                      <a:lnTo>
                        <a:pt x="51" y="174405"/>
                      </a:lnTo>
                      <a:lnTo>
                        <a:pt x="0" y="174172"/>
                      </a:lnTo>
                      <a:lnTo>
                        <a:pt x="51" y="173939"/>
                      </a:lnTo>
                      <a:lnTo>
                        <a:pt x="0" y="173705"/>
                      </a:lnTo>
                      <a:lnTo>
                        <a:pt x="51" y="173472"/>
                      </a:lnTo>
                      <a:lnTo>
                        <a:pt x="0" y="173239"/>
                      </a:lnTo>
                      <a:lnTo>
                        <a:pt x="51" y="173006"/>
                      </a:lnTo>
                      <a:lnTo>
                        <a:pt x="0" y="172773"/>
                      </a:lnTo>
                      <a:lnTo>
                        <a:pt x="51" y="172540"/>
                      </a:lnTo>
                      <a:lnTo>
                        <a:pt x="0" y="172306"/>
                      </a:lnTo>
                      <a:lnTo>
                        <a:pt x="51" y="172073"/>
                      </a:lnTo>
                      <a:lnTo>
                        <a:pt x="0" y="171840"/>
                      </a:lnTo>
                      <a:cubicBezTo>
                        <a:pt x="0" y="76935"/>
                        <a:pt x="165745" y="0"/>
                        <a:pt x="370201" y="0"/>
                      </a:cubicBezTo>
                      <a:close/>
                    </a:path>
                  </a:pathLst>
                </a:custGeom>
                <a:gradFill flip="none" rotWithShape="1">
                  <a:gsLst>
                    <a:gs pos="100000">
                      <a:schemeClr val="bg1">
                        <a:lumMod val="75000"/>
                      </a:schemeClr>
                    </a:gs>
                    <a:gs pos="31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200"/>
                </a:p>
              </p:txBody>
            </p:sp>
            <p:sp>
              <p:nvSpPr>
                <p:cNvPr id="63" name="椭圆 62"/>
                <p:cNvSpPr/>
                <p:nvPr/>
              </p:nvSpPr>
              <p:spPr>
                <a:xfrm>
                  <a:off x="9179566" y="2496728"/>
                  <a:ext cx="1472864" cy="683674"/>
                </a:xfrm>
                <a:prstGeom prst="ellipse">
                  <a:avLst/>
                </a:prstGeom>
                <a:gradFill>
                  <a:gsLst>
                    <a:gs pos="100000">
                      <a:schemeClr val="bg1">
                        <a:lumMod val="85000"/>
                      </a:schemeClr>
                    </a:gs>
                    <a:gs pos="0">
                      <a:schemeClr val="bg1">
                        <a:lumMod val="9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grpSp>
          <p:sp>
            <p:nvSpPr>
              <p:cNvPr id="76" name="文本框 75"/>
              <p:cNvSpPr txBox="1"/>
              <p:nvPr/>
            </p:nvSpPr>
            <p:spPr>
              <a:xfrm>
                <a:off x="11343322" y="3764559"/>
                <a:ext cx="1210945" cy="430887"/>
              </a:xfrm>
              <a:prstGeom prst="rect">
                <a:avLst/>
              </a:prstGeom>
              <a:noFill/>
            </p:spPr>
            <p:txBody>
              <a:bodyPr wrap="square" rtlCol="0">
                <a:spAutoFit/>
              </a:bodyPr>
              <a:lstStyle/>
              <a:p>
                <a:pPr algn="ctr"/>
                <a:r>
                  <a:rPr lang="zh-CN" altLang="en-US" sz="2200" b="1" dirty="0">
                    <a:solidFill>
                      <a:srgbClr val="115EC5"/>
                    </a:solidFill>
                    <a:effectLst>
                      <a:reflection blurRad="101600" stA="15000" endPos="58000" dist="12700" dir="5400000" sy="-100000" algn="bl" rotWithShape="0"/>
                    </a:effectLst>
                    <a:latin typeface="+mj-ea"/>
                    <a:ea typeface="+mj-ea"/>
                  </a:rPr>
                  <a:t>发改</a:t>
                </a:r>
              </a:p>
            </p:txBody>
          </p:sp>
        </p:grpSp>
        <p:grpSp>
          <p:nvGrpSpPr>
            <p:cNvPr id="13" name="组合 12"/>
            <p:cNvGrpSpPr/>
            <p:nvPr/>
          </p:nvGrpSpPr>
          <p:grpSpPr>
            <a:xfrm>
              <a:off x="4816632" y="3510386"/>
              <a:ext cx="1433549" cy="690514"/>
              <a:chOff x="3829050" y="3720465"/>
              <a:chExt cx="1525270" cy="734695"/>
            </a:xfrm>
          </p:grpSpPr>
          <p:grpSp>
            <p:nvGrpSpPr>
              <p:cNvPr id="58" name="组合 57"/>
              <p:cNvGrpSpPr/>
              <p:nvPr/>
            </p:nvGrpSpPr>
            <p:grpSpPr>
              <a:xfrm>
                <a:off x="3829050" y="3720465"/>
                <a:ext cx="1525270" cy="734695"/>
                <a:chOff x="1539570" y="2496728"/>
                <a:chExt cx="1472864" cy="777359"/>
              </a:xfrm>
            </p:grpSpPr>
            <p:sp>
              <p:nvSpPr>
                <p:cNvPr id="59" name="任意多边形: 形状 31"/>
                <p:cNvSpPr/>
                <p:nvPr/>
              </p:nvSpPr>
              <p:spPr>
                <a:xfrm>
                  <a:off x="1539570" y="2497655"/>
                  <a:ext cx="1472864" cy="776432"/>
                </a:xfrm>
                <a:custGeom>
                  <a:avLst/>
                  <a:gdLst>
                    <a:gd name="connsiteX0" fmla="*/ 370201 w 740402"/>
                    <a:gd name="connsiteY0" fmla="*/ 0 h 390309"/>
                    <a:gd name="connsiteX1" fmla="*/ 740402 w 740402"/>
                    <a:gd name="connsiteY1" fmla="*/ 171840 h 390309"/>
                    <a:gd name="connsiteX2" fmla="*/ 740352 w 740402"/>
                    <a:gd name="connsiteY2" fmla="*/ 172073 h 390309"/>
                    <a:gd name="connsiteX3" fmla="*/ 740402 w 740402"/>
                    <a:gd name="connsiteY3" fmla="*/ 172306 h 390309"/>
                    <a:gd name="connsiteX4" fmla="*/ 740352 w 740402"/>
                    <a:gd name="connsiteY4" fmla="*/ 172540 h 390309"/>
                    <a:gd name="connsiteX5" fmla="*/ 740402 w 740402"/>
                    <a:gd name="connsiteY5" fmla="*/ 172773 h 390309"/>
                    <a:gd name="connsiteX6" fmla="*/ 740352 w 740402"/>
                    <a:gd name="connsiteY6" fmla="*/ 173006 h 390309"/>
                    <a:gd name="connsiteX7" fmla="*/ 740402 w 740402"/>
                    <a:gd name="connsiteY7" fmla="*/ 173239 h 390309"/>
                    <a:gd name="connsiteX8" fmla="*/ 740352 w 740402"/>
                    <a:gd name="connsiteY8" fmla="*/ 173472 h 390309"/>
                    <a:gd name="connsiteX9" fmla="*/ 740402 w 740402"/>
                    <a:gd name="connsiteY9" fmla="*/ 173705 h 390309"/>
                    <a:gd name="connsiteX10" fmla="*/ 740352 w 740402"/>
                    <a:gd name="connsiteY10" fmla="*/ 173939 h 390309"/>
                    <a:gd name="connsiteX11" fmla="*/ 740402 w 740402"/>
                    <a:gd name="connsiteY11" fmla="*/ 174172 h 390309"/>
                    <a:gd name="connsiteX12" fmla="*/ 740352 w 740402"/>
                    <a:gd name="connsiteY12" fmla="*/ 174405 h 390309"/>
                    <a:gd name="connsiteX13" fmla="*/ 740402 w 740402"/>
                    <a:gd name="connsiteY13" fmla="*/ 174638 h 390309"/>
                    <a:gd name="connsiteX14" fmla="*/ 740352 w 740402"/>
                    <a:gd name="connsiteY14" fmla="*/ 174871 h 390309"/>
                    <a:gd name="connsiteX15" fmla="*/ 740402 w 740402"/>
                    <a:gd name="connsiteY15" fmla="*/ 175104 h 390309"/>
                    <a:gd name="connsiteX16" fmla="*/ 740352 w 740402"/>
                    <a:gd name="connsiteY16" fmla="*/ 175338 h 390309"/>
                    <a:gd name="connsiteX17" fmla="*/ 740402 w 740402"/>
                    <a:gd name="connsiteY17" fmla="*/ 175571 h 390309"/>
                    <a:gd name="connsiteX18" fmla="*/ 740352 w 740402"/>
                    <a:gd name="connsiteY18" fmla="*/ 175804 h 390309"/>
                    <a:gd name="connsiteX19" fmla="*/ 740402 w 740402"/>
                    <a:gd name="connsiteY19" fmla="*/ 176037 h 390309"/>
                    <a:gd name="connsiteX20" fmla="*/ 740352 w 740402"/>
                    <a:gd name="connsiteY20" fmla="*/ 176270 h 390309"/>
                    <a:gd name="connsiteX21" fmla="*/ 740402 w 740402"/>
                    <a:gd name="connsiteY21" fmla="*/ 176503 h 390309"/>
                    <a:gd name="connsiteX22" fmla="*/ 740352 w 740402"/>
                    <a:gd name="connsiteY22" fmla="*/ 176736 h 390309"/>
                    <a:gd name="connsiteX23" fmla="*/ 740402 w 740402"/>
                    <a:gd name="connsiteY23" fmla="*/ 176969 h 390309"/>
                    <a:gd name="connsiteX24" fmla="*/ 740352 w 740402"/>
                    <a:gd name="connsiteY24" fmla="*/ 177203 h 390309"/>
                    <a:gd name="connsiteX25" fmla="*/ 740402 w 740402"/>
                    <a:gd name="connsiteY25" fmla="*/ 177436 h 390309"/>
                    <a:gd name="connsiteX26" fmla="*/ 740352 w 740402"/>
                    <a:gd name="connsiteY26" fmla="*/ 177669 h 390309"/>
                    <a:gd name="connsiteX27" fmla="*/ 740402 w 740402"/>
                    <a:gd name="connsiteY27" fmla="*/ 177902 h 390309"/>
                    <a:gd name="connsiteX28" fmla="*/ 740352 w 740402"/>
                    <a:gd name="connsiteY28" fmla="*/ 178135 h 390309"/>
                    <a:gd name="connsiteX29" fmla="*/ 740402 w 740402"/>
                    <a:gd name="connsiteY29" fmla="*/ 178368 h 390309"/>
                    <a:gd name="connsiteX30" fmla="*/ 740352 w 740402"/>
                    <a:gd name="connsiteY30" fmla="*/ 178602 h 390309"/>
                    <a:gd name="connsiteX31" fmla="*/ 740402 w 740402"/>
                    <a:gd name="connsiteY31" fmla="*/ 178835 h 390309"/>
                    <a:gd name="connsiteX32" fmla="*/ 740352 w 740402"/>
                    <a:gd name="connsiteY32" fmla="*/ 179068 h 390309"/>
                    <a:gd name="connsiteX33" fmla="*/ 740402 w 740402"/>
                    <a:gd name="connsiteY33" fmla="*/ 179301 h 390309"/>
                    <a:gd name="connsiteX34" fmla="*/ 740352 w 740402"/>
                    <a:gd name="connsiteY34" fmla="*/ 179534 h 390309"/>
                    <a:gd name="connsiteX35" fmla="*/ 740402 w 740402"/>
                    <a:gd name="connsiteY35" fmla="*/ 179767 h 390309"/>
                    <a:gd name="connsiteX36" fmla="*/ 740352 w 740402"/>
                    <a:gd name="connsiteY36" fmla="*/ 180000 h 390309"/>
                    <a:gd name="connsiteX37" fmla="*/ 740402 w 740402"/>
                    <a:gd name="connsiteY37" fmla="*/ 180233 h 390309"/>
                    <a:gd name="connsiteX38" fmla="*/ 740352 w 740402"/>
                    <a:gd name="connsiteY38" fmla="*/ 180467 h 390309"/>
                    <a:gd name="connsiteX39" fmla="*/ 740402 w 740402"/>
                    <a:gd name="connsiteY39" fmla="*/ 180700 h 390309"/>
                    <a:gd name="connsiteX40" fmla="*/ 740352 w 740402"/>
                    <a:gd name="connsiteY40" fmla="*/ 180933 h 390309"/>
                    <a:gd name="connsiteX41" fmla="*/ 740402 w 740402"/>
                    <a:gd name="connsiteY41" fmla="*/ 181166 h 390309"/>
                    <a:gd name="connsiteX42" fmla="*/ 740352 w 740402"/>
                    <a:gd name="connsiteY42" fmla="*/ 181399 h 390309"/>
                    <a:gd name="connsiteX43" fmla="*/ 740402 w 740402"/>
                    <a:gd name="connsiteY43" fmla="*/ 181632 h 390309"/>
                    <a:gd name="connsiteX44" fmla="*/ 740352 w 740402"/>
                    <a:gd name="connsiteY44" fmla="*/ 181865 h 390309"/>
                    <a:gd name="connsiteX45" fmla="*/ 740402 w 740402"/>
                    <a:gd name="connsiteY45" fmla="*/ 182098 h 390309"/>
                    <a:gd name="connsiteX46" fmla="*/ 740352 w 740402"/>
                    <a:gd name="connsiteY46" fmla="*/ 182332 h 390309"/>
                    <a:gd name="connsiteX47" fmla="*/ 740402 w 740402"/>
                    <a:gd name="connsiteY47" fmla="*/ 182565 h 390309"/>
                    <a:gd name="connsiteX48" fmla="*/ 740352 w 740402"/>
                    <a:gd name="connsiteY48" fmla="*/ 182798 h 390309"/>
                    <a:gd name="connsiteX49" fmla="*/ 740402 w 740402"/>
                    <a:gd name="connsiteY49" fmla="*/ 183031 h 390309"/>
                    <a:gd name="connsiteX50" fmla="*/ 740352 w 740402"/>
                    <a:gd name="connsiteY50" fmla="*/ 183264 h 390309"/>
                    <a:gd name="connsiteX51" fmla="*/ 740402 w 740402"/>
                    <a:gd name="connsiteY51" fmla="*/ 183497 h 390309"/>
                    <a:gd name="connsiteX52" fmla="*/ 740352 w 740402"/>
                    <a:gd name="connsiteY52" fmla="*/ 183731 h 390309"/>
                    <a:gd name="connsiteX53" fmla="*/ 740402 w 740402"/>
                    <a:gd name="connsiteY53" fmla="*/ 183964 h 390309"/>
                    <a:gd name="connsiteX54" fmla="*/ 740352 w 740402"/>
                    <a:gd name="connsiteY54" fmla="*/ 184197 h 390309"/>
                    <a:gd name="connsiteX55" fmla="*/ 740402 w 740402"/>
                    <a:gd name="connsiteY55" fmla="*/ 184430 h 390309"/>
                    <a:gd name="connsiteX56" fmla="*/ 740352 w 740402"/>
                    <a:gd name="connsiteY56" fmla="*/ 184663 h 390309"/>
                    <a:gd name="connsiteX57" fmla="*/ 740402 w 740402"/>
                    <a:gd name="connsiteY57" fmla="*/ 184896 h 390309"/>
                    <a:gd name="connsiteX58" fmla="*/ 740352 w 740402"/>
                    <a:gd name="connsiteY58" fmla="*/ 185130 h 390309"/>
                    <a:gd name="connsiteX59" fmla="*/ 740402 w 740402"/>
                    <a:gd name="connsiteY59" fmla="*/ 185363 h 390309"/>
                    <a:gd name="connsiteX60" fmla="*/ 740352 w 740402"/>
                    <a:gd name="connsiteY60" fmla="*/ 185596 h 390309"/>
                    <a:gd name="connsiteX61" fmla="*/ 740402 w 740402"/>
                    <a:gd name="connsiteY61" fmla="*/ 185829 h 390309"/>
                    <a:gd name="connsiteX62" fmla="*/ 740352 w 740402"/>
                    <a:gd name="connsiteY62" fmla="*/ 186062 h 390309"/>
                    <a:gd name="connsiteX63" fmla="*/ 740402 w 740402"/>
                    <a:gd name="connsiteY63" fmla="*/ 186295 h 390309"/>
                    <a:gd name="connsiteX64" fmla="*/ 740352 w 740402"/>
                    <a:gd name="connsiteY64" fmla="*/ 186528 h 390309"/>
                    <a:gd name="connsiteX65" fmla="*/ 740402 w 740402"/>
                    <a:gd name="connsiteY65" fmla="*/ 186761 h 390309"/>
                    <a:gd name="connsiteX66" fmla="*/ 740352 w 740402"/>
                    <a:gd name="connsiteY66" fmla="*/ 186995 h 390309"/>
                    <a:gd name="connsiteX67" fmla="*/ 740402 w 740402"/>
                    <a:gd name="connsiteY67" fmla="*/ 187228 h 390309"/>
                    <a:gd name="connsiteX68" fmla="*/ 740352 w 740402"/>
                    <a:gd name="connsiteY68" fmla="*/ 187461 h 390309"/>
                    <a:gd name="connsiteX69" fmla="*/ 740402 w 740402"/>
                    <a:gd name="connsiteY69" fmla="*/ 187694 h 390309"/>
                    <a:gd name="connsiteX70" fmla="*/ 740352 w 740402"/>
                    <a:gd name="connsiteY70" fmla="*/ 187927 h 390309"/>
                    <a:gd name="connsiteX71" fmla="*/ 740402 w 740402"/>
                    <a:gd name="connsiteY71" fmla="*/ 188160 h 390309"/>
                    <a:gd name="connsiteX72" fmla="*/ 740352 w 740402"/>
                    <a:gd name="connsiteY72" fmla="*/ 188394 h 390309"/>
                    <a:gd name="connsiteX73" fmla="*/ 740402 w 740402"/>
                    <a:gd name="connsiteY73" fmla="*/ 188627 h 390309"/>
                    <a:gd name="connsiteX74" fmla="*/ 740352 w 740402"/>
                    <a:gd name="connsiteY74" fmla="*/ 188860 h 390309"/>
                    <a:gd name="connsiteX75" fmla="*/ 740402 w 740402"/>
                    <a:gd name="connsiteY75" fmla="*/ 189093 h 390309"/>
                    <a:gd name="connsiteX76" fmla="*/ 740352 w 740402"/>
                    <a:gd name="connsiteY76" fmla="*/ 189326 h 390309"/>
                    <a:gd name="connsiteX77" fmla="*/ 740402 w 740402"/>
                    <a:gd name="connsiteY77" fmla="*/ 189559 h 390309"/>
                    <a:gd name="connsiteX78" fmla="*/ 740352 w 740402"/>
                    <a:gd name="connsiteY78" fmla="*/ 189793 h 390309"/>
                    <a:gd name="connsiteX79" fmla="*/ 740402 w 740402"/>
                    <a:gd name="connsiteY79" fmla="*/ 190026 h 390309"/>
                    <a:gd name="connsiteX80" fmla="*/ 740352 w 740402"/>
                    <a:gd name="connsiteY80" fmla="*/ 190259 h 390309"/>
                    <a:gd name="connsiteX81" fmla="*/ 740402 w 740402"/>
                    <a:gd name="connsiteY81" fmla="*/ 190492 h 390309"/>
                    <a:gd name="connsiteX82" fmla="*/ 740352 w 740402"/>
                    <a:gd name="connsiteY82" fmla="*/ 190725 h 390309"/>
                    <a:gd name="connsiteX83" fmla="*/ 740402 w 740402"/>
                    <a:gd name="connsiteY83" fmla="*/ 190958 h 390309"/>
                    <a:gd name="connsiteX84" fmla="*/ 740352 w 740402"/>
                    <a:gd name="connsiteY84" fmla="*/ 191191 h 390309"/>
                    <a:gd name="connsiteX85" fmla="*/ 740402 w 740402"/>
                    <a:gd name="connsiteY85" fmla="*/ 191424 h 390309"/>
                    <a:gd name="connsiteX86" fmla="*/ 740352 w 740402"/>
                    <a:gd name="connsiteY86" fmla="*/ 191658 h 390309"/>
                    <a:gd name="connsiteX87" fmla="*/ 740402 w 740402"/>
                    <a:gd name="connsiteY87" fmla="*/ 191891 h 390309"/>
                    <a:gd name="connsiteX88" fmla="*/ 740352 w 740402"/>
                    <a:gd name="connsiteY88" fmla="*/ 192124 h 390309"/>
                    <a:gd name="connsiteX89" fmla="*/ 740402 w 740402"/>
                    <a:gd name="connsiteY89" fmla="*/ 192357 h 390309"/>
                    <a:gd name="connsiteX90" fmla="*/ 740352 w 740402"/>
                    <a:gd name="connsiteY90" fmla="*/ 192590 h 390309"/>
                    <a:gd name="connsiteX91" fmla="*/ 740402 w 740402"/>
                    <a:gd name="connsiteY91" fmla="*/ 192823 h 390309"/>
                    <a:gd name="connsiteX92" fmla="*/ 740352 w 740402"/>
                    <a:gd name="connsiteY92" fmla="*/ 193056 h 390309"/>
                    <a:gd name="connsiteX93" fmla="*/ 740402 w 740402"/>
                    <a:gd name="connsiteY93" fmla="*/ 193289 h 390309"/>
                    <a:gd name="connsiteX94" fmla="*/ 740352 w 740402"/>
                    <a:gd name="connsiteY94" fmla="*/ 193523 h 390309"/>
                    <a:gd name="connsiteX95" fmla="*/ 740402 w 740402"/>
                    <a:gd name="connsiteY95" fmla="*/ 193756 h 390309"/>
                    <a:gd name="connsiteX96" fmla="*/ 740352 w 740402"/>
                    <a:gd name="connsiteY96" fmla="*/ 193989 h 390309"/>
                    <a:gd name="connsiteX97" fmla="*/ 740402 w 740402"/>
                    <a:gd name="connsiteY97" fmla="*/ 194222 h 390309"/>
                    <a:gd name="connsiteX98" fmla="*/ 740352 w 740402"/>
                    <a:gd name="connsiteY98" fmla="*/ 194455 h 390309"/>
                    <a:gd name="connsiteX99" fmla="*/ 740402 w 740402"/>
                    <a:gd name="connsiteY99" fmla="*/ 194688 h 390309"/>
                    <a:gd name="connsiteX100" fmla="*/ 740352 w 740402"/>
                    <a:gd name="connsiteY100" fmla="*/ 194922 h 390309"/>
                    <a:gd name="connsiteX101" fmla="*/ 740402 w 740402"/>
                    <a:gd name="connsiteY101" fmla="*/ 195155 h 390309"/>
                    <a:gd name="connsiteX102" fmla="*/ 740352 w 740402"/>
                    <a:gd name="connsiteY102" fmla="*/ 195388 h 390309"/>
                    <a:gd name="connsiteX103" fmla="*/ 740402 w 740402"/>
                    <a:gd name="connsiteY103" fmla="*/ 195621 h 390309"/>
                    <a:gd name="connsiteX104" fmla="*/ 740352 w 740402"/>
                    <a:gd name="connsiteY104" fmla="*/ 195854 h 390309"/>
                    <a:gd name="connsiteX105" fmla="*/ 740402 w 740402"/>
                    <a:gd name="connsiteY105" fmla="*/ 196087 h 390309"/>
                    <a:gd name="connsiteX106" fmla="*/ 740352 w 740402"/>
                    <a:gd name="connsiteY106" fmla="*/ 196320 h 390309"/>
                    <a:gd name="connsiteX107" fmla="*/ 740402 w 740402"/>
                    <a:gd name="connsiteY107" fmla="*/ 196553 h 390309"/>
                    <a:gd name="connsiteX108" fmla="*/ 740352 w 740402"/>
                    <a:gd name="connsiteY108" fmla="*/ 196787 h 390309"/>
                    <a:gd name="connsiteX109" fmla="*/ 740402 w 740402"/>
                    <a:gd name="connsiteY109" fmla="*/ 197020 h 390309"/>
                    <a:gd name="connsiteX110" fmla="*/ 740352 w 740402"/>
                    <a:gd name="connsiteY110" fmla="*/ 197253 h 390309"/>
                    <a:gd name="connsiteX111" fmla="*/ 740402 w 740402"/>
                    <a:gd name="connsiteY111" fmla="*/ 197486 h 390309"/>
                    <a:gd name="connsiteX112" fmla="*/ 740352 w 740402"/>
                    <a:gd name="connsiteY112" fmla="*/ 197719 h 390309"/>
                    <a:gd name="connsiteX113" fmla="*/ 740402 w 740402"/>
                    <a:gd name="connsiteY113" fmla="*/ 197952 h 390309"/>
                    <a:gd name="connsiteX114" fmla="*/ 740352 w 740402"/>
                    <a:gd name="connsiteY114" fmla="*/ 198186 h 390309"/>
                    <a:gd name="connsiteX115" fmla="*/ 740402 w 740402"/>
                    <a:gd name="connsiteY115" fmla="*/ 198419 h 390309"/>
                    <a:gd name="connsiteX116" fmla="*/ 740352 w 740402"/>
                    <a:gd name="connsiteY116" fmla="*/ 198652 h 390309"/>
                    <a:gd name="connsiteX117" fmla="*/ 740402 w 740402"/>
                    <a:gd name="connsiteY117" fmla="*/ 198885 h 390309"/>
                    <a:gd name="connsiteX118" fmla="*/ 740352 w 740402"/>
                    <a:gd name="connsiteY118" fmla="*/ 199118 h 390309"/>
                    <a:gd name="connsiteX119" fmla="*/ 740402 w 740402"/>
                    <a:gd name="connsiteY119" fmla="*/ 199351 h 390309"/>
                    <a:gd name="connsiteX120" fmla="*/ 740352 w 740402"/>
                    <a:gd name="connsiteY120" fmla="*/ 199584 h 390309"/>
                    <a:gd name="connsiteX121" fmla="*/ 740402 w 740402"/>
                    <a:gd name="connsiteY121" fmla="*/ 199817 h 390309"/>
                    <a:gd name="connsiteX122" fmla="*/ 740352 w 740402"/>
                    <a:gd name="connsiteY122" fmla="*/ 200051 h 390309"/>
                    <a:gd name="connsiteX123" fmla="*/ 740402 w 740402"/>
                    <a:gd name="connsiteY123" fmla="*/ 200284 h 390309"/>
                    <a:gd name="connsiteX124" fmla="*/ 740352 w 740402"/>
                    <a:gd name="connsiteY124" fmla="*/ 200517 h 390309"/>
                    <a:gd name="connsiteX125" fmla="*/ 740402 w 740402"/>
                    <a:gd name="connsiteY125" fmla="*/ 200750 h 390309"/>
                    <a:gd name="connsiteX126" fmla="*/ 740352 w 740402"/>
                    <a:gd name="connsiteY126" fmla="*/ 200983 h 390309"/>
                    <a:gd name="connsiteX127" fmla="*/ 740402 w 740402"/>
                    <a:gd name="connsiteY127" fmla="*/ 201216 h 390309"/>
                    <a:gd name="connsiteX128" fmla="*/ 740352 w 740402"/>
                    <a:gd name="connsiteY128" fmla="*/ 201450 h 390309"/>
                    <a:gd name="connsiteX129" fmla="*/ 740402 w 740402"/>
                    <a:gd name="connsiteY129" fmla="*/ 201683 h 390309"/>
                    <a:gd name="connsiteX130" fmla="*/ 740352 w 740402"/>
                    <a:gd name="connsiteY130" fmla="*/ 201916 h 390309"/>
                    <a:gd name="connsiteX131" fmla="*/ 740402 w 740402"/>
                    <a:gd name="connsiteY131" fmla="*/ 202149 h 390309"/>
                    <a:gd name="connsiteX132" fmla="*/ 740352 w 740402"/>
                    <a:gd name="connsiteY132" fmla="*/ 202382 h 390309"/>
                    <a:gd name="connsiteX133" fmla="*/ 740402 w 740402"/>
                    <a:gd name="connsiteY133" fmla="*/ 202615 h 390309"/>
                    <a:gd name="connsiteX134" fmla="*/ 740352 w 740402"/>
                    <a:gd name="connsiteY134" fmla="*/ 202849 h 390309"/>
                    <a:gd name="connsiteX135" fmla="*/ 740402 w 740402"/>
                    <a:gd name="connsiteY135" fmla="*/ 203082 h 390309"/>
                    <a:gd name="connsiteX136" fmla="*/ 740352 w 740402"/>
                    <a:gd name="connsiteY136" fmla="*/ 203315 h 390309"/>
                    <a:gd name="connsiteX137" fmla="*/ 740402 w 740402"/>
                    <a:gd name="connsiteY137" fmla="*/ 203548 h 390309"/>
                    <a:gd name="connsiteX138" fmla="*/ 740352 w 740402"/>
                    <a:gd name="connsiteY138" fmla="*/ 203781 h 390309"/>
                    <a:gd name="connsiteX139" fmla="*/ 740402 w 740402"/>
                    <a:gd name="connsiteY139" fmla="*/ 204014 h 390309"/>
                    <a:gd name="connsiteX140" fmla="*/ 740352 w 740402"/>
                    <a:gd name="connsiteY140" fmla="*/ 204247 h 390309"/>
                    <a:gd name="connsiteX141" fmla="*/ 740402 w 740402"/>
                    <a:gd name="connsiteY141" fmla="*/ 204480 h 390309"/>
                    <a:gd name="connsiteX142" fmla="*/ 740352 w 740402"/>
                    <a:gd name="connsiteY142" fmla="*/ 204714 h 390309"/>
                    <a:gd name="connsiteX143" fmla="*/ 740402 w 740402"/>
                    <a:gd name="connsiteY143" fmla="*/ 204947 h 390309"/>
                    <a:gd name="connsiteX144" fmla="*/ 740301 w 740402"/>
                    <a:gd name="connsiteY144" fmla="*/ 205180 h 390309"/>
                    <a:gd name="connsiteX145" fmla="*/ 740402 w 740402"/>
                    <a:gd name="connsiteY145" fmla="*/ 205413 h 390309"/>
                    <a:gd name="connsiteX146" fmla="*/ 740301 w 740402"/>
                    <a:gd name="connsiteY146" fmla="*/ 205646 h 390309"/>
                    <a:gd name="connsiteX147" fmla="*/ 740402 w 740402"/>
                    <a:gd name="connsiteY147" fmla="*/ 205879 h 390309"/>
                    <a:gd name="connsiteX148" fmla="*/ 740301 w 740402"/>
                    <a:gd name="connsiteY148" fmla="*/ 206112 h 390309"/>
                    <a:gd name="connsiteX149" fmla="*/ 740402 w 740402"/>
                    <a:gd name="connsiteY149" fmla="*/ 206345 h 390309"/>
                    <a:gd name="connsiteX150" fmla="*/ 740301 w 740402"/>
                    <a:gd name="connsiteY150" fmla="*/ 206579 h 390309"/>
                    <a:gd name="connsiteX151" fmla="*/ 740402 w 740402"/>
                    <a:gd name="connsiteY151" fmla="*/ 206812 h 390309"/>
                    <a:gd name="connsiteX152" fmla="*/ 740301 w 740402"/>
                    <a:gd name="connsiteY152" fmla="*/ 207045 h 390309"/>
                    <a:gd name="connsiteX153" fmla="*/ 740402 w 740402"/>
                    <a:gd name="connsiteY153" fmla="*/ 207278 h 390309"/>
                    <a:gd name="connsiteX154" fmla="*/ 740301 w 740402"/>
                    <a:gd name="connsiteY154" fmla="*/ 207511 h 390309"/>
                    <a:gd name="connsiteX155" fmla="*/ 740402 w 740402"/>
                    <a:gd name="connsiteY155" fmla="*/ 207744 h 390309"/>
                    <a:gd name="connsiteX156" fmla="*/ 740301 w 740402"/>
                    <a:gd name="connsiteY156" fmla="*/ 207978 h 390309"/>
                    <a:gd name="connsiteX157" fmla="*/ 740402 w 740402"/>
                    <a:gd name="connsiteY157" fmla="*/ 208211 h 390309"/>
                    <a:gd name="connsiteX158" fmla="*/ 740301 w 740402"/>
                    <a:gd name="connsiteY158" fmla="*/ 208444 h 390309"/>
                    <a:gd name="connsiteX159" fmla="*/ 740402 w 740402"/>
                    <a:gd name="connsiteY159" fmla="*/ 208677 h 390309"/>
                    <a:gd name="connsiteX160" fmla="*/ 740301 w 740402"/>
                    <a:gd name="connsiteY160" fmla="*/ 208910 h 390309"/>
                    <a:gd name="connsiteX161" fmla="*/ 740402 w 740402"/>
                    <a:gd name="connsiteY161" fmla="*/ 209143 h 390309"/>
                    <a:gd name="connsiteX162" fmla="*/ 740301 w 740402"/>
                    <a:gd name="connsiteY162" fmla="*/ 209376 h 390309"/>
                    <a:gd name="connsiteX163" fmla="*/ 740402 w 740402"/>
                    <a:gd name="connsiteY163" fmla="*/ 209609 h 390309"/>
                    <a:gd name="connsiteX164" fmla="*/ 740301 w 740402"/>
                    <a:gd name="connsiteY164" fmla="*/ 209843 h 390309"/>
                    <a:gd name="connsiteX165" fmla="*/ 740402 w 740402"/>
                    <a:gd name="connsiteY165" fmla="*/ 210076 h 390309"/>
                    <a:gd name="connsiteX166" fmla="*/ 740301 w 740402"/>
                    <a:gd name="connsiteY166" fmla="*/ 210309 h 390309"/>
                    <a:gd name="connsiteX167" fmla="*/ 740402 w 740402"/>
                    <a:gd name="connsiteY167" fmla="*/ 210542 h 390309"/>
                    <a:gd name="connsiteX168" fmla="*/ 740301 w 740402"/>
                    <a:gd name="connsiteY168" fmla="*/ 210775 h 390309"/>
                    <a:gd name="connsiteX169" fmla="*/ 740402 w 740402"/>
                    <a:gd name="connsiteY169" fmla="*/ 211008 h 390309"/>
                    <a:gd name="connsiteX170" fmla="*/ 740301 w 740402"/>
                    <a:gd name="connsiteY170" fmla="*/ 211242 h 390309"/>
                    <a:gd name="connsiteX171" fmla="*/ 740402 w 740402"/>
                    <a:gd name="connsiteY171" fmla="*/ 211475 h 390309"/>
                    <a:gd name="connsiteX172" fmla="*/ 740301 w 740402"/>
                    <a:gd name="connsiteY172" fmla="*/ 211708 h 390309"/>
                    <a:gd name="connsiteX173" fmla="*/ 740402 w 740402"/>
                    <a:gd name="connsiteY173" fmla="*/ 211941 h 390309"/>
                    <a:gd name="connsiteX174" fmla="*/ 740301 w 740402"/>
                    <a:gd name="connsiteY174" fmla="*/ 212174 h 390309"/>
                    <a:gd name="connsiteX175" fmla="*/ 740402 w 740402"/>
                    <a:gd name="connsiteY175" fmla="*/ 212407 h 390309"/>
                    <a:gd name="connsiteX176" fmla="*/ 740301 w 740402"/>
                    <a:gd name="connsiteY176" fmla="*/ 212641 h 390309"/>
                    <a:gd name="connsiteX177" fmla="*/ 740402 w 740402"/>
                    <a:gd name="connsiteY177" fmla="*/ 212874 h 390309"/>
                    <a:gd name="connsiteX178" fmla="*/ 740301 w 740402"/>
                    <a:gd name="connsiteY178" fmla="*/ 213107 h 390309"/>
                    <a:gd name="connsiteX179" fmla="*/ 740402 w 740402"/>
                    <a:gd name="connsiteY179" fmla="*/ 213340 h 390309"/>
                    <a:gd name="connsiteX180" fmla="*/ 740301 w 740402"/>
                    <a:gd name="connsiteY180" fmla="*/ 213573 h 390309"/>
                    <a:gd name="connsiteX181" fmla="*/ 740402 w 740402"/>
                    <a:gd name="connsiteY181" fmla="*/ 213806 h 390309"/>
                    <a:gd name="connsiteX182" fmla="*/ 740301 w 740402"/>
                    <a:gd name="connsiteY182" fmla="*/ 214039 h 390309"/>
                    <a:gd name="connsiteX183" fmla="*/ 740402 w 740402"/>
                    <a:gd name="connsiteY183" fmla="*/ 214272 h 390309"/>
                    <a:gd name="connsiteX184" fmla="*/ 740301 w 740402"/>
                    <a:gd name="connsiteY184" fmla="*/ 214506 h 390309"/>
                    <a:gd name="connsiteX185" fmla="*/ 740402 w 740402"/>
                    <a:gd name="connsiteY185" fmla="*/ 214739 h 390309"/>
                    <a:gd name="connsiteX186" fmla="*/ 740301 w 740402"/>
                    <a:gd name="connsiteY186" fmla="*/ 214972 h 390309"/>
                    <a:gd name="connsiteX187" fmla="*/ 740402 w 740402"/>
                    <a:gd name="connsiteY187" fmla="*/ 215205 h 390309"/>
                    <a:gd name="connsiteX188" fmla="*/ 740301 w 740402"/>
                    <a:gd name="connsiteY188" fmla="*/ 215438 h 390309"/>
                    <a:gd name="connsiteX189" fmla="*/ 740402 w 740402"/>
                    <a:gd name="connsiteY189" fmla="*/ 215671 h 390309"/>
                    <a:gd name="connsiteX190" fmla="*/ 740301 w 740402"/>
                    <a:gd name="connsiteY190" fmla="*/ 215904 h 390309"/>
                    <a:gd name="connsiteX191" fmla="*/ 740402 w 740402"/>
                    <a:gd name="connsiteY191" fmla="*/ 216137 h 390309"/>
                    <a:gd name="connsiteX192" fmla="*/ 740301 w 740402"/>
                    <a:gd name="connsiteY192" fmla="*/ 216371 h 390309"/>
                    <a:gd name="connsiteX193" fmla="*/ 740402 w 740402"/>
                    <a:gd name="connsiteY193" fmla="*/ 216604 h 390309"/>
                    <a:gd name="connsiteX194" fmla="*/ 740301 w 740402"/>
                    <a:gd name="connsiteY194" fmla="*/ 216837 h 390309"/>
                    <a:gd name="connsiteX195" fmla="*/ 740402 w 740402"/>
                    <a:gd name="connsiteY195" fmla="*/ 217070 h 390309"/>
                    <a:gd name="connsiteX196" fmla="*/ 740301 w 740402"/>
                    <a:gd name="connsiteY196" fmla="*/ 217303 h 390309"/>
                    <a:gd name="connsiteX197" fmla="*/ 740402 w 740402"/>
                    <a:gd name="connsiteY197" fmla="*/ 217536 h 390309"/>
                    <a:gd name="connsiteX198" fmla="*/ 740301 w 740402"/>
                    <a:gd name="connsiteY198" fmla="*/ 217770 h 390309"/>
                    <a:gd name="connsiteX199" fmla="*/ 740402 w 740402"/>
                    <a:gd name="connsiteY199" fmla="*/ 218003 h 390309"/>
                    <a:gd name="connsiteX200" fmla="*/ 740301 w 740402"/>
                    <a:gd name="connsiteY200" fmla="*/ 218236 h 390309"/>
                    <a:gd name="connsiteX201" fmla="*/ 740402 w 740402"/>
                    <a:gd name="connsiteY201" fmla="*/ 218469 h 390309"/>
                    <a:gd name="connsiteX202" fmla="*/ 370201 w 740402"/>
                    <a:gd name="connsiteY202" fmla="*/ 390309 h 390309"/>
                    <a:gd name="connsiteX203" fmla="*/ 0 w 740402"/>
                    <a:gd name="connsiteY203" fmla="*/ 218469 h 390309"/>
                    <a:gd name="connsiteX204" fmla="*/ 102 w 740402"/>
                    <a:gd name="connsiteY204" fmla="*/ 218236 h 390309"/>
                    <a:gd name="connsiteX205" fmla="*/ 0 w 740402"/>
                    <a:gd name="connsiteY205" fmla="*/ 218003 h 390309"/>
                    <a:gd name="connsiteX206" fmla="*/ 102 w 740402"/>
                    <a:gd name="connsiteY206" fmla="*/ 217770 h 390309"/>
                    <a:gd name="connsiteX207" fmla="*/ 0 w 740402"/>
                    <a:gd name="connsiteY207" fmla="*/ 217536 h 390309"/>
                    <a:gd name="connsiteX208" fmla="*/ 102 w 740402"/>
                    <a:gd name="connsiteY208" fmla="*/ 217303 h 390309"/>
                    <a:gd name="connsiteX209" fmla="*/ 0 w 740402"/>
                    <a:gd name="connsiteY209" fmla="*/ 217070 h 390309"/>
                    <a:gd name="connsiteX210" fmla="*/ 102 w 740402"/>
                    <a:gd name="connsiteY210" fmla="*/ 216837 h 390309"/>
                    <a:gd name="connsiteX211" fmla="*/ 0 w 740402"/>
                    <a:gd name="connsiteY211" fmla="*/ 216604 h 390309"/>
                    <a:gd name="connsiteX212" fmla="*/ 102 w 740402"/>
                    <a:gd name="connsiteY212" fmla="*/ 216371 h 390309"/>
                    <a:gd name="connsiteX213" fmla="*/ 0 w 740402"/>
                    <a:gd name="connsiteY213" fmla="*/ 216137 h 390309"/>
                    <a:gd name="connsiteX214" fmla="*/ 102 w 740402"/>
                    <a:gd name="connsiteY214" fmla="*/ 215904 h 390309"/>
                    <a:gd name="connsiteX215" fmla="*/ 0 w 740402"/>
                    <a:gd name="connsiteY215" fmla="*/ 215671 h 390309"/>
                    <a:gd name="connsiteX216" fmla="*/ 102 w 740402"/>
                    <a:gd name="connsiteY216" fmla="*/ 215438 h 390309"/>
                    <a:gd name="connsiteX217" fmla="*/ 0 w 740402"/>
                    <a:gd name="connsiteY217" fmla="*/ 215205 h 390309"/>
                    <a:gd name="connsiteX218" fmla="*/ 102 w 740402"/>
                    <a:gd name="connsiteY218" fmla="*/ 214972 h 390309"/>
                    <a:gd name="connsiteX219" fmla="*/ 0 w 740402"/>
                    <a:gd name="connsiteY219" fmla="*/ 214739 h 390309"/>
                    <a:gd name="connsiteX220" fmla="*/ 102 w 740402"/>
                    <a:gd name="connsiteY220" fmla="*/ 214506 h 390309"/>
                    <a:gd name="connsiteX221" fmla="*/ 0 w 740402"/>
                    <a:gd name="connsiteY221" fmla="*/ 214272 h 390309"/>
                    <a:gd name="connsiteX222" fmla="*/ 102 w 740402"/>
                    <a:gd name="connsiteY222" fmla="*/ 214039 h 390309"/>
                    <a:gd name="connsiteX223" fmla="*/ 0 w 740402"/>
                    <a:gd name="connsiteY223" fmla="*/ 213806 h 390309"/>
                    <a:gd name="connsiteX224" fmla="*/ 102 w 740402"/>
                    <a:gd name="connsiteY224" fmla="*/ 213573 h 390309"/>
                    <a:gd name="connsiteX225" fmla="*/ 0 w 740402"/>
                    <a:gd name="connsiteY225" fmla="*/ 213340 h 390309"/>
                    <a:gd name="connsiteX226" fmla="*/ 102 w 740402"/>
                    <a:gd name="connsiteY226" fmla="*/ 213107 h 390309"/>
                    <a:gd name="connsiteX227" fmla="*/ 0 w 740402"/>
                    <a:gd name="connsiteY227" fmla="*/ 212874 h 390309"/>
                    <a:gd name="connsiteX228" fmla="*/ 102 w 740402"/>
                    <a:gd name="connsiteY228" fmla="*/ 212641 h 390309"/>
                    <a:gd name="connsiteX229" fmla="*/ 0 w 740402"/>
                    <a:gd name="connsiteY229" fmla="*/ 212407 h 390309"/>
                    <a:gd name="connsiteX230" fmla="*/ 102 w 740402"/>
                    <a:gd name="connsiteY230" fmla="*/ 212174 h 390309"/>
                    <a:gd name="connsiteX231" fmla="*/ 0 w 740402"/>
                    <a:gd name="connsiteY231" fmla="*/ 211941 h 390309"/>
                    <a:gd name="connsiteX232" fmla="*/ 102 w 740402"/>
                    <a:gd name="connsiteY232" fmla="*/ 211708 h 390309"/>
                    <a:gd name="connsiteX233" fmla="*/ 0 w 740402"/>
                    <a:gd name="connsiteY233" fmla="*/ 211475 h 390309"/>
                    <a:gd name="connsiteX234" fmla="*/ 102 w 740402"/>
                    <a:gd name="connsiteY234" fmla="*/ 211242 h 390309"/>
                    <a:gd name="connsiteX235" fmla="*/ 0 w 740402"/>
                    <a:gd name="connsiteY235" fmla="*/ 211008 h 390309"/>
                    <a:gd name="connsiteX236" fmla="*/ 102 w 740402"/>
                    <a:gd name="connsiteY236" fmla="*/ 210775 h 390309"/>
                    <a:gd name="connsiteX237" fmla="*/ 0 w 740402"/>
                    <a:gd name="connsiteY237" fmla="*/ 210542 h 390309"/>
                    <a:gd name="connsiteX238" fmla="*/ 102 w 740402"/>
                    <a:gd name="connsiteY238" fmla="*/ 210309 h 390309"/>
                    <a:gd name="connsiteX239" fmla="*/ 0 w 740402"/>
                    <a:gd name="connsiteY239" fmla="*/ 210076 h 390309"/>
                    <a:gd name="connsiteX240" fmla="*/ 102 w 740402"/>
                    <a:gd name="connsiteY240" fmla="*/ 209843 h 390309"/>
                    <a:gd name="connsiteX241" fmla="*/ 0 w 740402"/>
                    <a:gd name="connsiteY241" fmla="*/ 209609 h 390309"/>
                    <a:gd name="connsiteX242" fmla="*/ 102 w 740402"/>
                    <a:gd name="connsiteY242" fmla="*/ 209376 h 390309"/>
                    <a:gd name="connsiteX243" fmla="*/ 0 w 740402"/>
                    <a:gd name="connsiteY243" fmla="*/ 209143 h 390309"/>
                    <a:gd name="connsiteX244" fmla="*/ 102 w 740402"/>
                    <a:gd name="connsiteY244" fmla="*/ 208910 h 390309"/>
                    <a:gd name="connsiteX245" fmla="*/ 0 w 740402"/>
                    <a:gd name="connsiteY245" fmla="*/ 208677 h 390309"/>
                    <a:gd name="connsiteX246" fmla="*/ 102 w 740402"/>
                    <a:gd name="connsiteY246" fmla="*/ 208444 h 390309"/>
                    <a:gd name="connsiteX247" fmla="*/ 0 w 740402"/>
                    <a:gd name="connsiteY247" fmla="*/ 208211 h 390309"/>
                    <a:gd name="connsiteX248" fmla="*/ 102 w 740402"/>
                    <a:gd name="connsiteY248" fmla="*/ 207978 h 390309"/>
                    <a:gd name="connsiteX249" fmla="*/ 0 w 740402"/>
                    <a:gd name="connsiteY249" fmla="*/ 207744 h 390309"/>
                    <a:gd name="connsiteX250" fmla="*/ 102 w 740402"/>
                    <a:gd name="connsiteY250" fmla="*/ 207511 h 390309"/>
                    <a:gd name="connsiteX251" fmla="*/ 0 w 740402"/>
                    <a:gd name="connsiteY251" fmla="*/ 207278 h 390309"/>
                    <a:gd name="connsiteX252" fmla="*/ 102 w 740402"/>
                    <a:gd name="connsiteY252" fmla="*/ 207045 h 390309"/>
                    <a:gd name="connsiteX253" fmla="*/ 0 w 740402"/>
                    <a:gd name="connsiteY253" fmla="*/ 206812 h 390309"/>
                    <a:gd name="connsiteX254" fmla="*/ 102 w 740402"/>
                    <a:gd name="connsiteY254" fmla="*/ 206579 h 390309"/>
                    <a:gd name="connsiteX255" fmla="*/ 0 w 740402"/>
                    <a:gd name="connsiteY255" fmla="*/ 206345 h 390309"/>
                    <a:gd name="connsiteX256" fmla="*/ 102 w 740402"/>
                    <a:gd name="connsiteY256" fmla="*/ 206112 h 390309"/>
                    <a:gd name="connsiteX257" fmla="*/ 0 w 740402"/>
                    <a:gd name="connsiteY257" fmla="*/ 205879 h 390309"/>
                    <a:gd name="connsiteX258" fmla="*/ 102 w 740402"/>
                    <a:gd name="connsiteY258" fmla="*/ 205646 h 390309"/>
                    <a:gd name="connsiteX259" fmla="*/ 0 w 740402"/>
                    <a:gd name="connsiteY259" fmla="*/ 205413 h 390309"/>
                    <a:gd name="connsiteX260" fmla="*/ 102 w 740402"/>
                    <a:gd name="connsiteY260" fmla="*/ 205180 h 390309"/>
                    <a:gd name="connsiteX261" fmla="*/ 0 w 740402"/>
                    <a:gd name="connsiteY261" fmla="*/ 204947 h 390309"/>
                    <a:gd name="connsiteX262" fmla="*/ 51 w 740402"/>
                    <a:gd name="connsiteY262" fmla="*/ 204714 h 390309"/>
                    <a:gd name="connsiteX263" fmla="*/ 0 w 740402"/>
                    <a:gd name="connsiteY263" fmla="*/ 204480 h 390309"/>
                    <a:gd name="connsiteX264" fmla="*/ 51 w 740402"/>
                    <a:gd name="connsiteY264" fmla="*/ 204247 h 390309"/>
                    <a:gd name="connsiteX265" fmla="*/ 0 w 740402"/>
                    <a:gd name="connsiteY265" fmla="*/ 204014 h 390309"/>
                    <a:gd name="connsiteX266" fmla="*/ 51 w 740402"/>
                    <a:gd name="connsiteY266" fmla="*/ 203781 h 390309"/>
                    <a:gd name="connsiteX267" fmla="*/ 0 w 740402"/>
                    <a:gd name="connsiteY267" fmla="*/ 203548 h 390309"/>
                    <a:gd name="connsiteX268" fmla="*/ 51 w 740402"/>
                    <a:gd name="connsiteY268" fmla="*/ 203315 h 390309"/>
                    <a:gd name="connsiteX269" fmla="*/ 0 w 740402"/>
                    <a:gd name="connsiteY269" fmla="*/ 203082 h 390309"/>
                    <a:gd name="connsiteX270" fmla="*/ 51 w 740402"/>
                    <a:gd name="connsiteY270" fmla="*/ 202849 h 390309"/>
                    <a:gd name="connsiteX271" fmla="*/ 0 w 740402"/>
                    <a:gd name="connsiteY271" fmla="*/ 202615 h 390309"/>
                    <a:gd name="connsiteX272" fmla="*/ 51 w 740402"/>
                    <a:gd name="connsiteY272" fmla="*/ 202382 h 390309"/>
                    <a:gd name="connsiteX273" fmla="*/ 0 w 740402"/>
                    <a:gd name="connsiteY273" fmla="*/ 202149 h 390309"/>
                    <a:gd name="connsiteX274" fmla="*/ 51 w 740402"/>
                    <a:gd name="connsiteY274" fmla="*/ 201916 h 390309"/>
                    <a:gd name="connsiteX275" fmla="*/ 0 w 740402"/>
                    <a:gd name="connsiteY275" fmla="*/ 201683 h 390309"/>
                    <a:gd name="connsiteX276" fmla="*/ 51 w 740402"/>
                    <a:gd name="connsiteY276" fmla="*/ 201450 h 390309"/>
                    <a:gd name="connsiteX277" fmla="*/ 0 w 740402"/>
                    <a:gd name="connsiteY277" fmla="*/ 201216 h 390309"/>
                    <a:gd name="connsiteX278" fmla="*/ 51 w 740402"/>
                    <a:gd name="connsiteY278" fmla="*/ 200983 h 390309"/>
                    <a:gd name="connsiteX279" fmla="*/ 0 w 740402"/>
                    <a:gd name="connsiteY279" fmla="*/ 200750 h 390309"/>
                    <a:gd name="connsiteX280" fmla="*/ 51 w 740402"/>
                    <a:gd name="connsiteY280" fmla="*/ 200517 h 390309"/>
                    <a:gd name="connsiteX281" fmla="*/ 0 w 740402"/>
                    <a:gd name="connsiteY281" fmla="*/ 200284 h 390309"/>
                    <a:gd name="connsiteX282" fmla="*/ 51 w 740402"/>
                    <a:gd name="connsiteY282" fmla="*/ 200051 h 390309"/>
                    <a:gd name="connsiteX283" fmla="*/ 0 w 740402"/>
                    <a:gd name="connsiteY283" fmla="*/ 199817 h 390309"/>
                    <a:gd name="connsiteX284" fmla="*/ 51 w 740402"/>
                    <a:gd name="connsiteY284" fmla="*/ 199584 h 390309"/>
                    <a:gd name="connsiteX285" fmla="*/ 0 w 740402"/>
                    <a:gd name="connsiteY285" fmla="*/ 199351 h 390309"/>
                    <a:gd name="connsiteX286" fmla="*/ 51 w 740402"/>
                    <a:gd name="connsiteY286" fmla="*/ 199118 h 390309"/>
                    <a:gd name="connsiteX287" fmla="*/ 0 w 740402"/>
                    <a:gd name="connsiteY287" fmla="*/ 198885 h 390309"/>
                    <a:gd name="connsiteX288" fmla="*/ 51 w 740402"/>
                    <a:gd name="connsiteY288" fmla="*/ 198652 h 390309"/>
                    <a:gd name="connsiteX289" fmla="*/ 0 w 740402"/>
                    <a:gd name="connsiteY289" fmla="*/ 198419 h 390309"/>
                    <a:gd name="connsiteX290" fmla="*/ 51 w 740402"/>
                    <a:gd name="connsiteY290" fmla="*/ 198186 h 390309"/>
                    <a:gd name="connsiteX291" fmla="*/ 0 w 740402"/>
                    <a:gd name="connsiteY291" fmla="*/ 197952 h 390309"/>
                    <a:gd name="connsiteX292" fmla="*/ 51 w 740402"/>
                    <a:gd name="connsiteY292" fmla="*/ 197719 h 390309"/>
                    <a:gd name="connsiteX293" fmla="*/ 0 w 740402"/>
                    <a:gd name="connsiteY293" fmla="*/ 197486 h 390309"/>
                    <a:gd name="connsiteX294" fmla="*/ 51 w 740402"/>
                    <a:gd name="connsiteY294" fmla="*/ 197253 h 390309"/>
                    <a:gd name="connsiteX295" fmla="*/ 0 w 740402"/>
                    <a:gd name="connsiteY295" fmla="*/ 197020 h 390309"/>
                    <a:gd name="connsiteX296" fmla="*/ 51 w 740402"/>
                    <a:gd name="connsiteY296" fmla="*/ 196787 h 390309"/>
                    <a:gd name="connsiteX297" fmla="*/ 0 w 740402"/>
                    <a:gd name="connsiteY297" fmla="*/ 196553 h 390309"/>
                    <a:gd name="connsiteX298" fmla="*/ 51 w 740402"/>
                    <a:gd name="connsiteY298" fmla="*/ 196320 h 390309"/>
                    <a:gd name="connsiteX299" fmla="*/ 0 w 740402"/>
                    <a:gd name="connsiteY299" fmla="*/ 196087 h 390309"/>
                    <a:gd name="connsiteX300" fmla="*/ 51 w 740402"/>
                    <a:gd name="connsiteY300" fmla="*/ 195854 h 390309"/>
                    <a:gd name="connsiteX301" fmla="*/ 0 w 740402"/>
                    <a:gd name="connsiteY301" fmla="*/ 195621 h 390309"/>
                    <a:gd name="connsiteX302" fmla="*/ 51 w 740402"/>
                    <a:gd name="connsiteY302" fmla="*/ 195388 h 390309"/>
                    <a:gd name="connsiteX303" fmla="*/ 0 w 740402"/>
                    <a:gd name="connsiteY303" fmla="*/ 195155 h 390309"/>
                    <a:gd name="connsiteX304" fmla="*/ 51 w 740402"/>
                    <a:gd name="connsiteY304" fmla="*/ 194922 h 390309"/>
                    <a:gd name="connsiteX305" fmla="*/ 0 w 740402"/>
                    <a:gd name="connsiteY305" fmla="*/ 194688 h 390309"/>
                    <a:gd name="connsiteX306" fmla="*/ 51 w 740402"/>
                    <a:gd name="connsiteY306" fmla="*/ 194455 h 390309"/>
                    <a:gd name="connsiteX307" fmla="*/ 0 w 740402"/>
                    <a:gd name="connsiteY307" fmla="*/ 194222 h 390309"/>
                    <a:gd name="connsiteX308" fmla="*/ 51 w 740402"/>
                    <a:gd name="connsiteY308" fmla="*/ 193989 h 390309"/>
                    <a:gd name="connsiteX309" fmla="*/ 0 w 740402"/>
                    <a:gd name="connsiteY309" fmla="*/ 193756 h 390309"/>
                    <a:gd name="connsiteX310" fmla="*/ 51 w 740402"/>
                    <a:gd name="connsiteY310" fmla="*/ 193523 h 390309"/>
                    <a:gd name="connsiteX311" fmla="*/ 0 w 740402"/>
                    <a:gd name="connsiteY311" fmla="*/ 193289 h 390309"/>
                    <a:gd name="connsiteX312" fmla="*/ 51 w 740402"/>
                    <a:gd name="connsiteY312" fmla="*/ 193056 h 390309"/>
                    <a:gd name="connsiteX313" fmla="*/ 0 w 740402"/>
                    <a:gd name="connsiteY313" fmla="*/ 192823 h 390309"/>
                    <a:gd name="connsiteX314" fmla="*/ 51 w 740402"/>
                    <a:gd name="connsiteY314" fmla="*/ 192590 h 390309"/>
                    <a:gd name="connsiteX315" fmla="*/ 0 w 740402"/>
                    <a:gd name="connsiteY315" fmla="*/ 192357 h 390309"/>
                    <a:gd name="connsiteX316" fmla="*/ 51 w 740402"/>
                    <a:gd name="connsiteY316" fmla="*/ 192124 h 390309"/>
                    <a:gd name="connsiteX317" fmla="*/ 0 w 740402"/>
                    <a:gd name="connsiteY317" fmla="*/ 191891 h 390309"/>
                    <a:gd name="connsiteX318" fmla="*/ 51 w 740402"/>
                    <a:gd name="connsiteY318" fmla="*/ 191658 h 390309"/>
                    <a:gd name="connsiteX319" fmla="*/ 0 w 740402"/>
                    <a:gd name="connsiteY319" fmla="*/ 191424 h 390309"/>
                    <a:gd name="connsiteX320" fmla="*/ 51 w 740402"/>
                    <a:gd name="connsiteY320" fmla="*/ 191191 h 390309"/>
                    <a:gd name="connsiteX321" fmla="*/ 0 w 740402"/>
                    <a:gd name="connsiteY321" fmla="*/ 190958 h 390309"/>
                    <a:gd name="connsiteX322" fmla="*/ 51 w 740402"/>
                    <a:gd name="connsiteY322" fmla="*/ 190725 h 390309"/>
                    <a:gd name="connsiteX323" fmla="*/ 0 w 740402"/>
                    <a:gd name="connsiteY323" fmla="*/ 190492 h 390309"/>
                    <a:gd name="connsiteX324" fmla="*/ 51 w 740402"/>
                    <a:gd name="connsiteY324" fmla="*/ 190259 h 390309"/>
                    <a:gd name="connsiteX325" fmla="*/ 0 w 740402"/>
                    <a:gd name="connsiteY325" fmla="*/ 190026 h 390309"/>
                    <a:gd name="connsiteX326" fmla="*/ 51 w 740402"/>
                    <a:gd name="connsiteY326" fmla="*/ 189793 h 390309"/>
                    <a:gd name="connsiteX327" fmla="*/ 0 w 740402"/>
                    <a:gd name="connsiteY327" fmla="*/ 189559 h 390309"/>
                    <a:gd name="connsiteX328" fmla="*/ 51 w 740402"/>
                    <a:gd name="connsiteY328" fmla="*/ 189326 h 390309"/>
                    <a:gd name="connsiteX329" fmla="*/ 0 w 740402"/>
                    <a:gd name="connsiteY329" fmla="*/ 189093 h 390309"/>
                    <a:gd name="connsiteX330" fmla="*/ 51 w 740402"/>
                    <a:gd name="connsiteY330" fmla="*/ 188860 h 390309"/>
                    <a:gd name="connsiteX331" fmla="*/ 0 w 740402"/>
                    <a:gd name="connsiteY331" fmla="*/ 188627 h 390309"/>
                    <a:gd name="connsiteX332" fmla="*/ 51 w 740402"/>
                    <a:gd name="connsiteY332" fmla="*/ 188394 h 390309"/>
                    <a:gd name="connsiteX333" fmla="*/ 0 w 740402"/>
                    <a:gd name="connsiteY333" fmla="*/ 188160 h 390309"/>
                    <a:gd name="connsiteX334" fmla="*/ 51 w 740402"/>
                    <a:gd name="connsiteY334" fmla="*/ 187927 h 390309"/>
                    <a:gd name="connsiteX335" fmla="*/ 0 w 740402"/>
                    <a:gd name="connsiteY335" fmla="*/ 187694 h 390309"/>
                    <a:gd name="connsiteX336" fmla="*/ 51 w 740402"/>
                    <a:gd name="connsiteY336" fmla="*/ 187461 h 390309"/>
                    <a:gd name="connsiteX337" fmla="*/ 0 w 740402"/>
                    <a:gd name="connsiteY337" fmla="*/ 187228 h 390309"/>
                    <a:gd name="connsiteX338" fmla="*/ 51 w 740402"/>
                    <a:gd name="connsiteY338" fmla="*/ 186995 h 390309"/>
                    <a:gd name="connsiteX339" fmla="*/ 0 w 740402"/>
                    <a:gd name="connsiteY339" fmla="*/ 186761 h 390309"/>
                    <a:gd name="connsiteX340" fmla="*/ 51 w 740402"/>
                    <a:gd name="connsiteY340" fmla="*/ 186528 h 390309"/>
                    <a:gd name="connsiteX341" fmla="*/ 0 w 740402"/>
                    <a:gd name="connsiteY341" fmla="*/ 186295 h 390309"/>
                    <a:gd name="connsiteX342" fmla="*/ 51 w 740402"/>
                    <a:gd name="connsiteY342" fmla="*/ 186062 h 390309"/>
                    <a:gd name="connsiteX343" fmla="*/ 0 w 740402"/>
                    <a:gd name="connsiteY343" fmla="*/ 185829 h 390309"/>
                    <a:gd name="connsiteX344" fmla="*/ 51 w 740402"/>
                    <a:gd name="connsiteY344" fmla="*/ 185596 h 390309"/>
                    <a:gd name="connsiteX345" fmla="*/ 0 w 740402"/>
                    <a:gd name="connsiteY345" fmla="*/ 185363 h 390309"/>
                    <a:gd name="connsiteX346" fmla="*/ 51 w 740402"/>
                    <a:gd name="connsiteY346" fmla="*/ 185130 h 390309"/>
                    <a:gd name="connsiteX347" fmla="*/ 0 w 740402"/>
                    <a:gd name="connsiteY347" fmla="*/ 184896 h 390309"/>
                    <a:gd name="connsiteX348" fmla="*/ 51 w 740402"/>
                    <a:gd name="connsiteY348" fmla="*/ 184663 h 390309"/>
                    <a:gd name="connsiteX349" fmla="*/ 0 w 740402"/>
                    <a:gd name="connsiteY349" fmla="*/ 184430 h 390309"/>
                    <a:gd name="connsiteX350" fmla="*/ 51 w 740402"/>
                    <a:gd name="connsiteY350" fmla="*/ 184197 h 390309"/>
                    <a:gd name="connsiteX351" fmla="*/ 0 w 740402"/>
                    <a:gd name="connsiteY351" fmla="*/ 183964 h 390309"/>
                    <a:gd name="connsiteX352" fmla="*/ 51 w 740402"/>
                    <a:gd name="connsiteY352" fmla="*/ 183731 h 390309"/>
                    <a:gd name="connsiteX353" fmla="*/ 0 w 740402"/>
                    <a:gd name="connsiteY353" fmla="*/ 183497 h 390309"/>
                    <a:gd name="connsiteX354" fmla="*/ 51 w 740402"/>
                    <a:gd name="connsiteY354" fmla="*/ 183264 h 390309"/>
                    <a:gd name="connsiteX355" fmla="*/ 0 w 740402"/>
                    <a:gd name="connsiteY355" fmla="*/ 183031 h 390309"/>
                    <a:gd name="connsiteX356" fmla="*/ 51 w 740402"/>
                    <a:gd name="connsiteY356" fmla="*/ 182798 h 390309"/>
                    <a:gd name="connsiteX357" fmla="*/ 0 w 740402"/>
                    <a:gd name="connsiteY357" fmla="*/ 182565 h 390309"/>
                    <a:gd name="connsiteX358" fmla="*/ 51 w 740402"/>
                    <a:gd name="connsiteY358" fmla="*/ 182332 h 390309"/>
                    <a:gd name="connsiteX359" fmla="*/ 0 w 740402"/>
                    <a:gd name="connsiteY359" fmla="*/ 182098 h 390309"/>
                    <a:gd name="connsiteX360" fmla="*/ 51 w 740402"/>
                    <a:gd name="connsiteY360" fmla="*/ 181865 h 390309"/>
                    <a:gd name="connsiteX361" fmla="*/ 0 w 740402"/>
                    <a:gd name="connsiteY361" fmla="*/ 181632 h 390309"/>
                    <a:gd name="connsiteX362" fmla="*/ 51 w 740402"/>
                    <a:gd name="connsiteY362" fmla="*/ 181399 h 390309"/>
                    <a:gd name="connsiteX363" fmla="*/ 0 w 740402"/>
                    <a:gd name="connsiteY363" fmla="*/ 181166 h 390309"/>
                    <a:gd name="connsiteX364" fmla="*/ 51 w 740402"/>
                    <a:gd name="connsiteY364" fmla="*/ 180933 h 390309"/>
                    <a:gd name="connsiteX365" fmla="*/ 0 w 740402"/>
                    <a:gd name="connsiteY365" fmla="*/ 180700 h 390309"/>
                    <a:gd name="connsiteX366" fmla="*/ 51 w 740402"/>
                    <a:gd name="connsiteY366" fmla="*/ 180467 h 390309"/>
                    <a:gd name="connsiteX367" fmla="*/ 0 w 740402"/>
                    <a:gd name="connsiteY367" fmla="*/ 180233 h 390309"/>
                    <a:gd name="connsiteX368" fmla="*/ 51 w 740402"/>
                    <a:gd name="connsiteY368" fmla="*/ 180000 h 390309"/>
                    <a:gd name="connsiteX369" fmla="*/ 0 w 740402"/>
                    <a:gd name="connsiteY369" fmla="*/ 179767 h 390309"/>
                    <a:gd name="connsiteX370" fmla="*/ 51 w 740402"/>
                    <a:gd name="connsiteY370" fmla="*/ 179534 h 390309"/>
                    <a:gd name="connsiteX371" fmla="*/ 0 w 740402"/>
                    <a:gd name="connsiteY371" fmla="*/ 179301 h 390309"/>
                    <a:gd name="connsiteX372" fmla="*/ 51 w 740402"/>
                    <a:gd name="connsiteY372" fmla="*/ 179068 h 390309"/>
                    <a:gd name="connsiteX373" fmla="*/ 0 w 740402"/>
                    <a:gd name="connsiteY373" fmla="*/ 178835 h 390309"/>
                    <a:gd name="connsiteX374" fmla="*/ 51 w 740402"/>
                    <a:gd name="connsiteY374" fmla="*/ 178602 h 390309"/>
                    <a:gd name="connsiteX375" fmla="*/ 0 w 740402"/>
                    <a:gd name="connsiteY375" fmla="*/ 178368 h 390309"/>
                    <a:gd name="connsiteX376" fmla="*/ 51 w 740402"/>
                    <a:gd name="connsiteY376" fmla="*/ 178135 h 390309"/>
                    <a:gd name="connsiteX377" fmla="*/ 0 w 740402"/>
                    <a:gd name="connsiteY377" fmla="*/ 177902 h 390309"/>
                    <a:gd name="connsiteX378" fmla="*/ 51 w 740402"/>
                    <a:gd name="connsiteY378" fmla="*/ 177669 h 390309"/>
                    <a:gd name="connsiteX379" fmla="*/ 0 w 740402"/>
                    <a:gd name="connsiteY379" fmla="*/ 177436 h 390309"/>
                    <a:gd name="connsiteX380" fmla="*/ 51 w 740402"/>
                    <a:gd name="connsiteY380" fmla="*/ 177203 h 390309"/>
                    <a:gd name="connsiteX381" fmla="*/ 0 w 740402"/>
                    <a:gd name="connsiteY381" fmla="*/ 176969 h 390309"/>
                    <a:gd name="connsiteX382" fmla="*/ 51 w 740402"/>
                    <a:gd name="connsiteY382" fmla="*/ 176736 h 390309"/>
                    <a:gd name="connsiteX383" fmla="*/ 0 w 740402"/>
                    <a:gd name="connsiteY383" fmla="*/ 176503 h 390309"/>
                    <a:gd name="connsiteX384" fmla="*/ 51 w 740402"/>
                    <a:gd name="connsiteY384" fmla="*/ 176270 h 390309"/>
                    <a:gd name="connsiteX385" fmla="*/ 0 w 740402"/>
                    <a:gd name="connsiteY385" fmla="*/ 176037 h 390309"/>
                    <a:gd name="connsiteX386" fmla="*/ 51 w 740402"/>
                    <a:gd name="connsiteY386" fmla="*/ 175804 h 390309"/>
                    <a:gd name="connsiteX387" fmla="*/ 0 w 740402"/>
                    <a:gd name="connsiteY387" fmla="*/ 175571 h 390309"/>
                    <a:gd name="connsiteX388" fmla="*/ 51 w 740402"/>
                    <a:gd name="connsiteY388" fmla="*/ 175338 h 390309"/>
                    <a:gd name="connsiteX389" fmla="*/ 0 w 740402"/>
                    <a:gd name="connsiteY389" fmla="*/ 175104 h 390309"/>
                    <a:gd name="connsiteX390" fmla="*/ 51 w 740402"/>
                    <a:gd name="connsiteY390" fmla="*/ 174871 h 390309"/>
                    <a:gd name="connsiteX391" fmla="*/ 0 w 740402"/>
                    <a:gd name="connsiteY391" fmla="*/ 174638 h 390309"/>
                    <a:gd name="connsiteX392" fmla="*/ 51 w 740402"/>
                    <a:gd name="connsiteY392" fmla="*/ 174405 h 390309"/>
                    <a:gd name="connsiteX393" fmla="*/ 0 w 740402"/>
                    <a:gd name="connsiteY393" fmla="*/ 174172 h 390309"/>
                    <a:gd name="connsiteX394" fmla="*/ 51 w 740402"/>
                    <a:gd name="connsiteY394" fmla="*/ 173939 h 390309"/>
                    <a:gd name="connsiteX395" fmla="*/ 0 w 740402"/>
                    <a:gd name="connsiteY395" fmla="*/ 173705 h 390309"/>
                    <a:gd name="connsiteX396" fmla="*/ 51 w 740402"/>
                    <a:gd name="connsiteY396" fmla="*/ 173472 h 390309"/>
                    <a:gd name="connsiteX397" fmla="*/ 0 w 740402"/>
                    <a:gd name="connsiteY397" fmla="*/ 173239 h 390309"/>
                    <a:gd name="connsiteX398" fmla="*/ 51 w 740402"/>
                    <a:gd name="connsiteY398" fmla="*/ 173006 h 390309"/>
                    <a:gd name="connsiteX399" fmla="*/ 0 w 740402"/>
                    <a:gd name="connsiteY399" fmla="*/ 172773 h 390309"/>
                    <a:gd name="connsiteX400" fmla="*/ 51 w 740402"/>
                    <a:gd name="connsiteY400" fmla="*/ 172540 h 390309"/>
                    <a:gd name="connsiteX401" fmla="*/ 0 w 740402"/>
                    <a:gd name="connsiteY401" fmla="*/ 172306 h 390309"/>
                    <a:gd name="connsiteX402" fmla="*/ 51 w 740402"/>
                    <a:gd name="connsiteY402" fmla="*/ 172073 h 390309"/>
                    <a:gd name="connsiteX403" fmla="*/ 0 w 740402"/>
                    <a:gd name="connsiteY403" fmla="*/ 171840 h 390309"/>
                    <a:gd name="connsiteX404" fmla="*/ 370201 w 740402"/>
                    <a:gd name="connsiteY404" fmla="*/ 0 h 39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Lst>
                  <a:rect l="l" t="t" r="r" b="b"/>
                  <a:pathLst>
                    <a:path w="740402" h="390309">
                      <a:moveTo>
                        <a:pt x="370201" y="0"/>
                      </a:moveTo>
                      <a:cubicBezTo>
                        <a:pt x="574657" y="0"/>
                        <a:pt x="740402" y="76935"/>
                        <a:pt x="740402" y="171840"/>
                      </a:cubicBezTo>
                      <a:lnTo>
                        <a:pt x="740352" y="172073"/>
                      </a:lnTo>
                      <a:lnTo>
                        <a:pt x="740402" y="172306"/>
                      </a:lnTo>
                      <a:lnTo>
                        <a:pt x="740352" y="172540"/>
                      </a:lnTo>
                      <a:lnTo>
                        <a:pt x="740402" y="172773"/>
                      </a:lnTo>
                      <a:lnTo>
                        <a:pt x="740352" y="173006"/>
                      </a:lnTo>
                      <a:lnTo>
                        <a:pt x="740402" y="173239"/>
                      </a:lnTo>
                      <a:lnTo>
                        <a:pt x="740352" y="173472"/>
                      </a:lnTo>
                      <a:lnTo>
                        <a:pt x="740402" y="173705"/>
                      </a:lnTo>
                      <a:lnTo>
                        <a:pt x="740352" y="173939"/>
                      </a:lnTo>
                      <a:lnTo>
                        <a:pt x="740402" y="174172"/>
                      </a:lnTo>
                      <a:lnTo>
                        <a:pt x="740352" y="174405"/>
                      </a:lnTo>
                      <a:lnTo>
                        <a:pt x="740402" y="174638"/>
                      </a:lnTo>
                      <a:lnTo>
                        <a:pt x="740352" y="174871"/>
                      </a:lnTo>
                      <a:lnTo>
                        <a:pt x="740402" y="175104"/>
                      </a:lnTo>
                      <a:lnTo>
                        <a:pt x="740352" y="175338"/>
                      </a:lnTo>
                      <a:lnTo>
                        <a:pt x="740402" y="175571"/>
                      </a:lnTo>
                      <a:lnTo>
                        <a:pt x="740352" y="175804"/>
                      </a:lnTo>
                      <a:lnTo>
                        <a:pt x="740402" y="176037"/>
                      </a:lnTo>
                      <a:lnTo>
                        <a:pt x="740352" y="176270"/>
                      </a:lnTo>
                      <a:lnTo>
                        <a:pt x="740402" y="176503"/>
                      </a:lnTo>
                      <a:lnTo>
                        <a:pt x="740352" y="176736"/>
                      </a:lnTo>
                      <a:lnTo>
                        <a:pt x="740402" y="176969"/>
                      </a:lnTo>
                      <a:lnTo>
                        <a:pt x="740352" y="177203"/>
                      </a:lnTo>
                      <a:lnTo>
                        <a:pt x="740402" y="177436"/>
                      </a:lnTo>
                      <a:lnTo>
                        <a:pt x="740352" y="177669"/>
                      </a:lnTo>
                      <a:lnTo>
                        <a:pt x="740402" y="177902"/>
                      </a:lnTo>
                      <a:lnTo>
                        <a:pt x="740352" y="178135"/>
                      </a:lnTo>
                      <a:lnTo>
                        <a:pt x="740402" y="178368"/>
                      </a:lnTo>
                      <a:lnTo>
                        <a:pt x="740352" y="178602"/>
                      </a:lnTo>
                      <a:lnTo>
                        <a:pt x="740402" y="178835"/>
                      </a:lnTo>
                      <a:lnTo>
                        <a:pt x="740352" y="179068"/>
                      </a:lnTo>
                      <a:lnTo>
                        <a:pt x="740402" y="179301"/>
                      </a:lnTo>
                      <a:lnTo>
                        <a:pt x="740352" y="179534"/>
                      </a:lnTo>
                      <a:lnTo>
                        <a:pt x="740402" y="179767"/>
                      </a:lnTo>
                      <a:lnTo>
                        <a:pt x="740352" y="180000"/>
                      </a:lnTo>
                      <a:lnTo>
                        <a:pt x="740402" y="180233"/>
                      </a:lnTo>
                      <a:lnTo>
                        <a:pt x="740352" y="180467"/>
                      </a:lnTo>
                      <a:lnTo>
                        <a:pt x="740402" y="180700"/>
                      </a:lnTo>
                      <a:lnTo>
                        <a:pt x="740352" y="180933"/>
                      </a:lnTo>
                      <a:lnTo>
                        <a:pt x="740402" y="181166"/>
                      </a:lnTo>
                      <a:lnTo>
                        <a:pt x="740352" y="181399"/>
                      </a:lnTo>
                      <a:lnTo>
                        <a:pt x="740402" y="181632"/>
                      </a:lnTo>
                      <a:lnTo>
                        <a:pt x="740352" y="181865"/>
                      </a:lnTo>
                      <a:lnTo>
                        <a:pt x="740402" y="182098"/>
                      </a:lnTo>
                      <a:lnTo>
                        <a:pt x="740352" y="182332"/>
                      </a:lnTo>
                      <a:lnTo>
                        <a:pt x="740402" y="182565"/>
                      </a:lnTo>
                      <a:lnTo>
                        <a:pt x="740352" y="182798"/>
                      </a:lnTo>
                      <a:lnTo>
                        <a:pt x="740402" y="183031"/>
                      </a:lnTo>
                      <a:lnTo>
                        <a:pt x="740352" y="183264"/>
                      </a:lnTo>
                      <a:lnTo>
                        <a:pt x="740402" y="183497"/>
                      </a:lnTo>
                      <a:lnTo>
                        <a:pt x="740352" y="183731"/>
                      </a:lnTo>
                      <a:lnTo>
                        <a:pt x="740402" y="183964"/>
                      </a:lnTo>
                      <a:lnTo>
                        <a:pt x="740352" y="184197"/>
                      </a:lnTo>
                      <a:lnTo>
                        <a:pt x="740402" y="184430"/>
                      </a:lnTo>
                      <a:lnTo>
                        <a:pt x="740352" y="184663"/>
                      </a:lnTo>
                      <a:lnTo>
                        <a:pt x="740402" y="184896"/>
                      </a:lnTo>
                      <a:lnTo>
                        <a:pt x="740352" y="185130"/>
                      </a:lnTo>
                      <a:lnTo>
                        <a:pt x="740402" y="185363"/>
                      </a:lnTo>
                      <a:lnTo>
                        <a:pt x="740352" y="185596"/>
                      </a:lnTo>
                      <a:lnTo>
                        <a:pt x="740402" y="185829"/>
                      </a:lnTo>
                      <a:lnTo>
                        <a:pt x="740352" y="186062"/>
                      </a:lnTo>
                      <a:lnTo>
                        <a:pt x="740402" y="186295"/>
                      </a:lnTo>
                      <a:lnTo>
                        <a:pt x="740352" y="186528"/>
                      </a:lnTo>
                      <a:lnTo>
                        <a:pt x="740402" y="186761"/>
                      </a:lnTo>
                      <a:lnTo>
                        <a:pt x="740352" y="186995"/>
                      </a:lnTo>
                      <a:lnTo>
                        <a:pt x="740402" y="187228"/>
                      </a:lnTo>
                      <a:lnTo>
                        <a:pt x="740352" y="187461"/>
                      </a:lnTo>
                      <a:lnTo>
                        <a:pt x="740402" y="187694"/>
                      </a:lnTo>
                      <a:lnTo>
                        <a:pt x="740352" y="187927"/>
                      </a:lnTo>
                      <a:lnTo>
                        <a:pt x="740402" y="188160"/>
                      </a:lnTo>
                      <a:lnTo>
                        <a:pt x="740352" y="188394"/>
                      </a:lnTo>
                      <a:lnTo>
                        <a:pt x="740402" y="188627"/>
                      </a:lnTo>
                      <a:lnTo>
                        <a:pt x="740352" y="188860"/>
                      </a:lnTo>
                      <a:lnTo>
                        <a:pt x="740402" y="189093"/>
                      </a:lnTo>
                      <a:lnTo>
                        <a:pt x="740352" y="189326"/>
                      </a:lnTo>
                      <a:lnTo>
                        <a:pt x="740402" y="189559"/>
                      </a:lnTo>
                      <a:lnTo>
                        <a:pt x="740352" y="189793"/>
                      </a:lnTo>
                      <a:lnTo>
                        <a:pt x="740402" y="190026"/>
                      </a:lnTo>
                      <a:lnTo>
                        <a:pt x="740352" y="190259"/>
                      </a:lnTo>
                      <a:lnTo>
                        <a:pt x="740402" y="190492"/>
                      </a:lnTo>
                      <a:lnTo>
                        <a:pt x="740352" y="190725"/>
                      </a:lnTo>
                      <a:lnTo>
                        <a:pt x="740402" y="190958"/>
                      </a:lnTo>
                      <a:lnTo>
                        <a:pt x="740352" y="191191"/>
                      </a:lnTo>
                      <a:lnTo>
                        <a:pt x="740402" y="191424"/>
                      </a:lnTo>
                      <a:lnTo>
                        <a:pt x="740352" y="191658"/>
                      </a:lnTo>
                      <a:lnTo>
                        <a:pt x="740402" y="191891"/>
                      </a:lnTo>
                      <a:lnTo>
                        <a:pt x="740352" y="192124"/>
                      </a:lnTo>
                      <a:lnTo>
                        <a:pt x="740402" y="192357"/>
                      </a:lnTo>
                      <a:lnTo>
                        <a:pt x="740352" y="192590"/>
                      </a:lnTo>
                      <a:lnTo>
                        <a:pt x="740402" y="192823"/>
                      </a:lnTo>
                      <a:lnTo>
                        <a:pt x="740352" y="193056"/>
                      </a:lnTo>
                      <a:lnTo>
                        <a:pt x="740402" y="193289"/>
                      </a:lnTo>
                      <a:lnTo>
                        <a:pt x="740352" y="193523"/>
                      </a:lnTo>
                      <a:lnTo>
                        <a:pt x="740402" y="193756"/>
                      </a:lnTo>
                      <a:lnTo>
                        <a:pt x="740352" y="193989"/>
                      </a:lnTo>
                      <a:lnTo>
                        <a:pt x="740402" y="194222"/>
                      </a:lnTo>
                      <a:lnTo>
                        <a:pt x="740352" y="194455"/>
                      </a:lnTo>
                      <a:lnTo>
                        <a:pt x="740402" y="194688"/>
                      </a:lnTo>
                      <a:lnTo>
                        <a:pt x="740352" y="194922"/>
                      </a:lnTo>
                      <a:lnTo>
                        <a:pt x="740402" y="195155"/>
                      </a:lnTo>
                      <a:lnTo>
                        <a:pt x="740352" y="195388"/>
                      </a:lnTo>
                      <a:lnTo>
                        <a:pt x="740402" y="195621"/>
                      </a:lnTo>
                      <a:lnTo>
                        <a:pt x="740352" y="195854"/>
                      </a:lnTo>
                      <a:lnTo>
                        <a:pt x="740402" y="196087"/>
                      </a:lnTo>
                      <a:lnTo>
                        <a:pt x="740352" y="196320"/>
                      </a:lnTo>
                      <a:lnTo>
                        <a:pt x="740402" y="196553"/>
                      </a:lnTo>
                      <a:lnTo>
                        <a:pt x="740352" y="196787"/>
                      </a:lnTo>
                      <a:lnTo>
                        <a:pt x="740402" y="197020"/>
                      </a:lnTo>
                      <a:lnTo>
                        <a:pt x="740352" y="197253"/>
                      </a:lnTo>
                      <a:lnTo>
                        <a:pt x="740402" y="197486"/>
                      </a:lnTo>
                      <a:lnTo>
                        <a:pt x="740352" y="197719"/>
                      </a:lnTo>
                      <a:lnTo>
                        <a:pt x="740402" y="197952"/>
                      </a:lnTo>
                      <a:lnTo>
                        <a:pt x="740352" y="198186"/>
                      </a:lnTo>
                      <a:lnTo>
                        <a:pt x="740402" y="198419"/>
                      </a:lnTo>
                      <a:lnTo>
                        <a:pt x="740352" y="198652"/>
                      </a:lnTo>
                      <a:lnTo>
                        <a:pt x="740402" y="198885"/>
                      </a:lnTo>
                      <a:lnTo>
                        <a:pt x="740352" y="199118"/>
                      </a:lnTo>
                      <a:lnTo>
                        <a:pt x="740402" y="199351"/>
                      </a:lnTo>
                      <a:lnTo>
                        <a:pt x="740352" y="199584"/>
                      </a:lnTo>
                      <a:lnTo>
                        <a:pt x="740402" y="199817"/>
                      </a:lnTo>
                      <a:lnTo>
                        <a:pt x="740352" y="200051"/>
                      </a:lnTo>
                      <a:lnTo>
                        <a:pt x="740402" y="200284"/>
                      </a:lnTo>
                      <a:lnTo>
                        <a:pt x="740352" y="200517"/>
                      </a:lnTo>
                      <a:lnTo>
                        <a:pt x="740402" y="200750"/>
                      </a:lnTo>
                      <a:lnTo>
                        <a:pt x="740352" y="200983"/>
                      </a:lnTo>
                      <a:lnTo>
                        <a:pt x="740402" y="201216"/>
                      </a:lnTo>
                      <a:lnTo>
                        <a:pt x="740352" y="201450"/>
                      </a:lnTo>
                      <a:lnTo>
                        <a:pt x="740402" y="201683"/>
                      </a:lnTo>
                      <a:lnTo>
                        <a:pt x="740352" y="201916"/>
                      </a:lnTo>
                      <a:lnTo>
                        <a:pt x="740402" y="202149"/>
                      </a:lnTo>
                      <a:lnTo>
                        <a:pt x="740352" y="202382"/>
                      </a:lnTo>
                      <a:lnTo>
                        <a:pt x="740402" y="202615"/>
                      </a:lnTo>
                      <a:lnTo>
                        <a:pt x="740352" y="202849"/>
                      </a:lnTo>
                      <a:lnTo>
                        <a:pt x="740402" y="203082"/>
                      </a:lnTo>
                      <a:lnTo>
                        <a:pt x="740352" y="203315"/>
                      </a:lnTo>
                      <a:lnTo>
                        <a:pt x="740402" y="203548"/>
                      </a:lnTo>
                      <a:lnTo>
                        <a:pt x="740352" y="203781"/>
                      </a:lnTo>
                      <a:lnTo>
                        <a:pt x="740402" y="204014"/>
                      </a:lnTo>
                      <a:lnTo>
                        <a:pt x="740352" y="204247"/>
                      </a:lnTo>
                      <a:lnTo>
                        <a:pt x="740402" y="204480"/>
                      </a:lnTo>
                      <a:lnTo>
                        <a:pt x="740352" y="204714"/>
                      </a:lnTo>
                      <a:lnTo>
                        <a:pt x="740402" y="204947"/>
                      </a:lnTo>
                      <a:lnTo>
                        <a:pt x="740301" y="205180"/>
                      </a:lnTo>
                      <a:lnTo>
                        <a:pt x="740402" y="205413"/>
                      </a:lnTo>
                      <a:lnTo>
                        <a:pt x="740301" y="205646"/>
                      </a:lnTo>
                      <a:lnTo>
                        <a:pt x="740402" y="205879"/>
                      </a:lnTo>
                      <a:lnTo>
                        <a:pt x="740301" y="206112"/>
                      </a:lnTo>
                      <a:lnTo>
                        <a:pt x="740402" y="206345"/>
                      </a:lnTo>
                      <a:lnTo>
                        <a:pt x="740301" y="206579"/>
                      </a:lnTo>
                      <a:lnTo>
                        <a:pt x="740402" y="206812"/>
                      </a:lnTo>
                      <a:lnTo>
                        <a:pt x="740301" y="207045"/>
                      </a:lnTo>
                      <a:lnTo>
                        <a:pt x="740402" y="207278"/>
                      </a:lnTo>
                      <a:lnTo>
                        <a:pt x="740301" y="207511"/>
                      </a:lnTo>
                      <a:lnTo>
                        <a:pt x="740402" y="207744"/>
                      </a:lnTo>
                      <a:lnTo>
                        <a:pt x="740301" y="207978"/>
                      </a:lnTo>
                      <a:lnTo>
                        <a:pt x="740402" y="208211"/>
                      </a:lnTo>
                      <a:lnTo>
                        <a:pt x="740301" y="208444"/>
                      </a:lnTo>
                      <a:lnTo>
                        <a:pt x="740402" y="208677"/>
                      </a:lnTo>
                      <a:lnTo>
                        <a:pt x="740301" y="208910"/>
                      </a:lnTo>
                      <a:lnTo>
                        <a:pt x="740402" y="209143"/>
                      </a:lnTo>
                      <a:lnTo>
                        <a:pt x="740301" y="209376"/>
                      </a:lnTo>
                      <a:lnTo>
                        <a:pt x="740402" y="209609"/>
                      </a:lnTo>
                      <a:lnTo>
                        <a:pt x="740301" y="209843"/>
                      </a:lnTo>
                      <a:lnTo>
                        <a:pt x="740402" y="210076"/>
                      </a:lnTo>
                      <a:lnTo>
                        <a:pt x="740301" y="210309"/>
                      </a:lnTo>
                      <a:lnTo>
                        <a:pt x="740402" y="210542"/>
                      </a:lnTo>
                      <a:lnTo>
                        <a:pt x="740301" y="210775"/>
                      </a:lnTo>
                      <a:lnTo>
                        <a:pt x="740402" y="211008"/>
                      </a:lnTo>
                      <a:lnTo>
                        <a:pt x="740301" y="211242"/>
                      </a:lnTo>
                      <a:lnTo>
                        <a:pt x="740402" y="211475"/>
                      </a:lnTo>
                      <a:lnTo>
                        <a:pt x="740301" y="211708"/>
                      </a:lnTo>
                      <a:lnTo>
                        <a:pt x="740402" y="211941"/>
                      </a:lnTo>
                      <a:lnTo>
                        <a:pt x="740301" y="212174"/>
                      </a:lnTo>
                      <a:lnTo>
                        <a:pt x="740402" y="212407"/>
                      </a:lnTo>
                      <a:lnTo>
                        <a:pt x="740301" y="212641"/>
                      </a:lnTo>
                      <a:lnTo>
                        <a:pt x="740402" y="212874"/>
                      </a:lnTo>
                      <a:lnTo>
                        <a:pt x="740301" y="213107"/>
                      </a:lnTo>
                      <a:lnTo>
                        <a:pt x="740402" y="213340"/>
                      </a:lnTo>
                      <a:lnTo>
                        <a:pt x="740301" y="213573"/>
                      </a:lnTo>
                      <a:lnTo>
                        <a:pt x="740402" y="213806"/>
                      </a:lnTo>
                      <a:lnTo>
                        <a:pt x="740301" y="214039"/>
                      </a:lnTo>
                      <a:lnTo>
                        <a:pt x="740402" y="214272"/>
                      </a:lnTo>
                      <a:lnTo>
                        <a:pt x="740301" y="214506"/>
                      </a:lnTo>
                      <a:lnTo>
                        <a:pt x="740402" y="214739"/>
                      </a:lnTo>
                      <a:lnTo>
                        <a:pt x="740301" y="214972"/>
                      </a:lnTo>
                      <a:lnTo>
                        <a:pt x="740402" y="215205"/>
                      </a:lnTo>
                      <a:lnTo>
                        <a:pt x="740301" y="215438"/>
                      </a:lnTo>
                      <a:lnTo>
                        <a:pt x="740402" y="215671"/>
                      </a:lnTo>
                      <a:lnTo>
                        <a:pt x="740301" y="215904"/>
                      </a:lnTo>
                      <a:lnTo>
                        <a:pt x="740402" y="216137"/>
                      </a:lnTo>
                      <a:lnTo>
                        <a:pt x="740301" y="216371"/>
                      </a:lnTo>
                      <a:lnTo>
                        <a:pt x="740402" y="216604"/>
                      </a:lnTo>
                      <a:lnTo>
                        <a:pt x="740301" y="216837"/>
                      </a:lnTo>
                      <a:lnTo>
                        <a:pt x="740402" y="217070"/>
                      </a:lnTo>
                      <a:lnTo>
                        <a:pt x="740301" y="217303"/>
                      </a:lnTo>
                      <a:lnTo>
                        <a:pt x="740402" y="217536"/>
                      </a:lnTo>
                      <a:lnTo>
                        <a:pt x="740301" y="217770"/>
                      </a:lnTo>
                      <a:lnTo>
                        <a:pt x="740402" y="218003"/>
                      </a:lnTo>
                      <a:lnTo>
                        <a:pt x="740301" y="218236"/>
                      </a:lnTo>
                      <a:lnTo>
                        <a:pt x="740402" y="218469"/>
                      </a:lnTo>
                      <a:cubicBezTo>
                        <a:pt x="740402" y="313374"/>
                        <a:pt x="574657" y="390309"/>
                        <a:pt x="370201" y="390309"/>
                      </a:cubicBezTo>
                      <a:cubicBezTo>
                        <a:pt x="165745" y="390309"/>
                        <a:pt x="0" y="313374"/>
                        <a:pt x="0" y="218469"/>
                      </a:cubicBezTo>
                      <a:lnTo>
                        <a:pt x="102" y="218236"/>
                      </a:lnTo>
                      <a:lnTo>
                        <a:pt x="0" y="218003"/>
                      </a:lnTo>
                      <a:lnTo>
                        <a:pt x="102" y="217770"/>
                      </a:lnTo>
                      <a:lnTo>
                        <a:pt x="0" y="217536"/>
                      </a:lnTo>
                      <a:lnTo>
                        <a:pt x="102" y="217303"/>
                      </a:lnTo>
                      <a:lnTo>
                        <a:pt x="0" y="217070"/>
                      </a:lnTo>
                      <a:lnTo>
                        <a:pt x="102" y="216837"/>
                      </a:lnTo>
                      <a:lnTo>
                        <a:pt x="0" y="216604"/>
                      </a:lnTo>
                      <a:lnTo>
                        <a:pt x="102" y="216371"/>
                      </a:lnTo>
                      <a:lnTo>
                        <a:pt x="0" y="216137"/>
                      </a:lnTo>
                      <a:lnTo>
                        <a:pt x="102" y="215904"/>
                      </a:lnTo>
                      <a:lnTo>
                        <a:pt x="0" y="215671"/>
                      </a:lnTo>
                      <a:lnTo>
                        <a:pt x="102" y="215438"/>
                      </a:lnTo>
                      <a:lnTo>
                        <a:pt x="0" y="215205"/>
                      </a:lnTo>
                      <a:lnTo>
                        <a:pt x="102" y="214972"/>
                      </a:lnTo>
                      <a:lnTo>
                        <a:pt x="0" y="214739"/>
                      </a:lnTo>
                      <a:lnTo>
                        <a:pt x="102" y="214506"/>
                      </a:lnTo>
                      <a:lnTo>
                        <a:pt x="0" y="214272"/>
                      </a:lnTo>
                      <a:lnTo>
                        <a:pt x="102" y="214039"/>
                      </a:lnTo>
                      <a:lnTo>
                        <a:pt x="0" y="213806"/>
                      </a:lnTo>
                      <a:lnTo>
                        <a:pt x="102" y="213573"/>
                      </a:lnTo>
                      <a:lnTo>
                        <a:pt x="0" y="213340"/>
                      </a:lnTo>
                      <a:lnTo>
                        <a:pt x="102" y="213107"/>
                      </a:lnTo>
                      <a:lnTo>
                        <a:pt x="0" y="212874"/>
                      </a:lnTo>
                      <a:lnTo>
                        <a:pt x="102" y="212641"/>
                      </a:lnTo>
                      <a:lnTo>
                        <a:pt x="0" y="212407"/>
                      </a:lnTo>
                      <a:lnTo>
                        <a:pt x="102" y="212174"/>
                      </a:lnTo>
                      <a:lnTo>
                        <a:pt x="0" y="211941"/>
                      </a:lnTo>
                      <a:lnTo>
                        <a:pt x="102" y="211708"/>
                      </a:lnTo>
                      <a:lnTo>
                        <a:pt x="0" y="211475"/>
                      </a:lnTo>
                      <a:lnTo>
                        <a:pt x="102" y="211242"/>
                      </a:lnTo>
                      <a:lnTo>
                        <a:pt x="0" y="211008"/>
                      </a:lnTo>
                      <a:lnTo>
                        <a:pt x="102" y="210775"/>
                      </a:lnTo>
                      <a:lnTo>
                        <a:pt x="0" y="210542"/>
                      </a:lnTo>
                      <a:lnTo>
                        <a:pt x="102" y="210309"/>
                      </a:lnTo>
                      <a:lnTo>
                        <a:pt x="0" y="210076"/>
                      </a:lnTo>
                      <a:lnTo>
                        <a:pt x="102" y="209843"/>
                      </a:lnTo>
                      <a:lnTo>
                        <a:pt x="0" y="209609"/>
                      </a:lnTo>
                      <a:lnTo>
                        <a:pt x="102" y="209376"/>
                      </a:lnTo>
                      <a:lnTo>
                        <a:pt x="0" y="209143"/>
                      </a:lnTo>
                      <a:lnTo>
                        <a:pt x="102" y="208910"/>
                      </a:lnTo>
                      <a:lnTo>
                        <a:pt x="0" y="208677"/>
                      </a:lnTo>
                      <a:lnTo>
                        <a:pt x="102" y="208444"/>
                      </a:lnTo>
                      <a:lnTo>
                        <a:pt x="0" y="208211"/>
                      </a:lnTo>
                      <a:lnTo>
                        <a:pt x="102" y="207978"/>
                      </a:lnTo>
                      <a:lnTo>
                        <a:pt x="0" y="207744"/>
                      </a:lnTo>
                      <a:lnTo>
                        <a:pt x="102" y="207511"/>
                      </a:lnTo>
                      <a:lnTo>
                        <a:pt x="0" y="207278"/>
                      </a:lnTo>
                      <a:lnTo>
                        <a:pt x="102" y="207045"/>
                      </a:lnTo>
                      <a:lnTo>
                        <a:pt x="0" y="206812"/>
                      </a:lnTo>
                      <a:lnTo>
                        <a:pt x="102" y="206579"/>
                      </a:lnTo>
                      <a:lnTo>
                        <a:pt x="0" y="206345"/>
                      </a:lnTo>
                      <a:lnTo>
                        <a:pt x="102" y="206112"/>
                      </a:lnTo>
                      <a:lnTo>
                        <a:pt x="0" y="205879"/>
                      </a:lnTo>
                      <a:lnTo>
                        <a:pt x="102" y="205646"/>
                      </a:lnTo>
                      <a:lnTo>
                        <a:pt x="0" y="205413"/>
                      </a:lnTo>
                      <a:lnTo>
                        <a:pt x="102" y="205180"/>
                      </a:lnTo>
                      <a:lnTo>
                        <a:pt x="0" y="204947"/>
                      </a:lnTo>
                      <a:lnTo>
                        <a:pt x="51" y="204714"/>
                      </a:lnTo>
                      <a:lnTo>
                        <a:pt x="0" y="204480"/>
                      </a:lnTo>
                      <a:lnTo>
                        <a:pt x="51" y="204247"/>
                      </a:lnTo>
                      <a:lnTo>
                        <a:pt x="0" y="204014"/>
                      </a:lnTo>
                      <a:lnTo>
                        <a:pt x="51" y="203781"/>
                      </a:lnTo>
                      <a:lnTo>
                        <a:pt x="0" y="203548"/>
                      </a:lnTo>
                      <a:lnTo>
                        <a:pt x="51" y="203315"/>
                      </a:lnTo>
                      <a:lnTo>
                        <a:pt x="0" y="203082"/>
                      </a:lnTo>
                      <a:lnTo>
                        <a:pt x="51" y="202849"/>
                      </a:lnTo>
                      <a:lnTo>
                        <a:pt x="0" y="202615"/>
                      </a:lnTo>
                      <a:lnTo>
                        <a:pt x="51" y="202382"/>
                      </a:lnTo>
                      <a:lnTo>
                        <a:pt x="0" y="202149"/>
                      </a:lnTo>
                      <a:lnTo>
                        <a:pt x="51" y="201916"/>
                      </a:lnTo>
                      <a:lnTo>
                        <a:pt x="0" y="201683"/>
                      </a:lnTo>
                      <a:lnTo>
                        <a:pt x="51" y="201450"/>
                      </a:lnTo>
                      <a:lnTo>
                        <a:pt x="0" y="201216"/>
                      </a:lnTo>
                      <a:lnTo>
                        <a:pt x="51" y="200983"/>
                      </a:lnTo>
                      <a:lnTo>
                        <a:pt x="0" y="200750"/>
                      </a:lnTo>
                      <a:lnTo>
                        <a:pt x="51" y="200517"/>
                      </a:lnTo>
                      <a:lnTo>
                        <a:pt x="0" y="200284"/>
                      </a:lnTo>
                      <a:lnTo>
                        <a:pt x="51" y="200051"/>
                      </a:lnTo>
                      <a:lnTo>
                        <a:pt x="0" y="199817"/>
                      </a:lnTo>
                      <a:lnTo>
                        <a:pt x="51" y="199584"/>
                      </a:lnTo>
                      <a:lnTo>
                        <a:pt x="0" y="199351"/>
                      </a:lnTo>
                      <a:lnTo>
                        <a:pt x="51" y="199118"/>
                      </a:lnTo>
                      <a:lnTo>
                        <a:pt x="0" y="198885"/>
                      </a:lnTo>
                      <a:lnTo>
                        <a:pt x="51" y="198652"/>
                      </a:lnTo>
                      <a:lnTo>
                        <a:pt x="0" y="198419"/>
                      </a:lnTo>
                      <a:lnTo>
                        <a:pt x="51" y="198186"/>
                      </a:lnTo>
                      <a:lnTo>
                        <a:pt x="0" y="197952"/>
                      </a:lnTo>
                      <a:lnTo>
                        <a:pt x="51" y="197719"/>
                      </a:lnTo>
                      <a:lnTo>
                        <a:pt x="0" y="197486"/>
                      </a:lnTo>
                      <a:lnTo>
                        <a:pt x="51" y="197253"/>
                      </a:lnTo>
                      <a:lnTo>
                        <a:pt x="0" y="197020"/>
                      </a:lnTo>
                      <a:lnTo>
                        <a:pt x="51" y="196787"/>
                      </a:lnTo>
                      <a:lnTo>
                        <a:pt x="0" y="196553"/>
                      </a:lnTo>
                      <a:lnTo>
                        <a:pt x="51" y="196320"/>
                      </a:lnTo>
                      <a:lnTo>
                        <a:pt x="0" y="196087"/>
                      </a:lnTo>
                      <a:lnTo>
                        <a:pt x="51" y="195854"/>
                      </a:lnTo>
                      <a:lnTo>
                        <a:pt x="0" y="195621"/>
                      </a:lnTo>
                      <a:lnTo>
                        <a:pt x="51" y="195388"/>
                      </a:lnTo>
                      <a:lnTo>
                        <a:pt x="0" y="195155"/>
                      </a:lnTo>
                      <a:lnTo>
                        <a:pt x="51" y="194922"/>
                      </a:lnTo>
                      <a:lnTo>
                        <a:pt x="0" y="194688"/>
                      </a:lnTo>
                      <a:lnTo>
                        <a:pt x="51" y="194455"/>
                      </a:lnTo>
                      <a:lnTo>
                        <a:pt x="0" y="194222"/>
                      </a:lnTo>
                      <a:lnTo>
                        <a:pt x="51" y="193989"/>
                      </a:lnTo>
                      <a:lnTo>
                        <a:pt x="0" y="193756"/>
                      </a:lnTo>
                      <a:lnTo>
                        <a:pt x="51" y="193523"/>
                      </a:lnTo>
                      <a:lnTo>
                        <a:pt x="0" y="193289"/>
                      </a:lnTo>
                      <a:lnTo>
                        <a:pt x="51" y="193056"/>
                      </a:lnTo>
                      <a:lnTo>
                        <a:pt x="0" y="192823"/>
                      </a:lnTo>
                      <a:lnTo>
                        <a:pt x="51" y="192590"/>
                      </a:lnTo>
                      <a:lnTo>
                        <a:pt x="0" y="192357"/>
                      </a:lnTo>
                      <a:lnTo>
                        <a:pt x="51" y="192124"/>
                      </a:lnTo>
                      <a:lnTo>
                        <a:pt x="0" y="191891"/>
                      </a:lnTo>
                      <a:lnTo>
                        <a:pt x="51" y="191658"/>
                      </a:lnTo>
                      <a:lnTo>
                        <a:pt x="0" y="191424"/>
                      </a:lnTo>
                      <a:lnTo>
                        <a:pt x="51" y="191191"/>
                      </a:lnTo>
                      <a:lnTo>
                        <a:pt x="0" y="190958"/>
                      </a:lnTo>
                      <a:lnTo>
                        <a:pt x="51" y="190725"/>
                      </a:lnTo>
                      <a:lnTo>
                        <a:pt x="0" y="190492"/>
                      </a:lnTo>
                      <a:lnTo>
                        <a:pt x="51" y="190259"/>
                      </a:lnTo>
                      <a:lnTo>
                        <a:pt x="0" y="190026"/>
                      </a:lnTo>
                      <a:lnTo>
                        <a:pt x="51" y="189793"/>
                      </a:lnTo>
                      <a:lnTo>
                        <a:pt x="0" y="189559"/>
                      </a:lnTo>
                      <a:lnTo>
                        <a:pt x="51" y="189326"/>
                      </a:lnTo>
                      <a:lnTo>
                        <a:pt x="0" y="189093"/>
                      </a:lnTo>
                      <a:lnTo>
                        <a:pt x="51" y="188860"/>
                      </a:lnTo>
                      <a:lnTo>
                        <a:pt x="0" y="188627"/>
                      </a:lnTo>
                      <a:lnTo>
                        <a:pt x="51" y="188394"/>
                      </a:lnTo>
                      <a:lnTo>
                        <a:pt x="0" y="188160"/>
                      </a:lnTo>
                      <a:lnTo>
                        <a:pt x="51" y="187927"/>
                      </a:lnTo>
                      <a:lnTo>
                        <a:pt x="0" y="187694"/>
                      </a:lnTo>
                      <a:lnTo>
                        <a:pt x="51" y="187461"/>
                      </a:lnTo>
                      <a:lnTo>
                        <a:pt x="0" y="187228"/>
                      </a:lnTo>
                      <a:lnTo>
                        <a:pt x="51" y="186995"/>
                      </a:lnTo>
                      <a:lnTo>
                        <a:pt x="0" y="186761"/>
                      </a:lnTo>
                      <a:lnTo>
                        <a:pt x="51" y="186528"/>
                      </a:lnTo>
                      <a:lnTo>
                        <a:pt x="0" y="186295"/>
                      </a:lnTo>
                      <a:lnTo>
                        <a:pt x="51" y="186062"/>
                      </a:lnTo>
                      <a:lnTo>
                        <a:pt x="0" y="185829"/>
                      </a:lnTo>
                      <a:lnTo>
                        <a:pt x="51" y="185596"/>
                      </a:lnTo>
                      <a:lnTo>
                        <a:pt x="0" y="185363"/>
                      </a:lnTo>
                      <a:lnTo>
                        <a:pt x="51" y="185130"/>
                      </a:lnTo>
                      <a:lnTo>
                        <a:pt x="0" y="184896"/>
                      </a:lnTo>
                      <a:lnTo>
                        <a:pt x="51" y="184663"/>
                      </a:lnTo>
                      <a:lnTo>
                        <a:pt x="0" y="184430"/>
                      </a:lnTo>
                      <a:lnTo>
                        <a:pt x="51" y="184197"/>
                      </a:lnTo>
                      <a:lnTo>
                        <a:pt x="0" y="183964"/>
                      </a:lnTo>
                      <a:lnTo>
                        <a:pt x="51" y="183731"/>
                      </a:lnTo>
                      <a:lnTo>
                        <a:pt x="0" y="183497"/>
                      </a:lnTo>
                      <a:lnTo>
                        <a:pt x="51" y="183264"/>
                      </a:lnTo>
                      <a:lnTo>
                        <a:pt x="0" y="183031"/>
                      </a:lnTo>
                      <a:lnTo>
                        <a:pt x="51" y="182798"/>
                      </a:lnTo>
                      <a:lnTo>
                        <a:pt x="0" y="182565"/>
                      </a:lnTo>
                      <a:lnTo>
                        <a:pt x="51" y="182332"/>
                      </a:lnTo>
                      <a:lnTo>
                        <a:pt x="0" y="182098"/>
                      </a:lnTo>
                      <a:lnTo>
                        <a:pt x="51" y="181865"/>
                      </a:lnTo>
                      <a:lnTo>
                        <a:pt x="0" y="181632"/>
                      </a:lnTo>
                      <a:lnTo>
                        <a:pt x="51" y="181399"/>
                      </a:lnTo>
                      <a:lnTo>
                        <a:pt x="0" y="181166"/>
                      </a:lnTo>
                      <a:lnTo>
                        <a:pt x="51" y="180933"/>
                      </a:lnTo>
                      <a:lnTo>
                        <a:pt x="0" y="180700"/>
                      </a:lnTo>
                      <a:lnTo>
                        <a:pt x="51" y="180467"/>
                      </a:lnTo>
                      <a:lnTo>
                        <a:pt x="0" y="180233"/>
                      </a:lnTo>
                      <a:lnTo>
                        <a:pt x="51" y="180000"/>
                      </a:lnTo>
                      <a:lnTo>
                        <a:pt x="0" y="179767"/>
                      </a:lnTo>
                      <a:lnTo>
                        <a:pt x="51" y="179534"/>
                      </a:lnTo>
                      <a:lnTo>
                        <a:pt x="0" y="179301"/>
                      </a:lnTo>
                      <a:lnTo>
                        <a:pt x="51" y="179068"/>
                      </a:lnTo>
                      <a:lnTo>
                        <a:pt x="0" y="178835"/>
                      </a:lnTo>
                      <a:lnTo>
                        <a:pt x="51" y="178602"/>
                      </a:lnTo>
                      <a:lnTo>
                        <a:pt x="0" y="178368"/>
                      </a:lnTo>
                      <a:lnTo>
                        <a:pt x="51" y="178135"/>
                      </a:lnTo>
                      <a:lnTo>
                        <a:pt x="0" y="177902"/>
                      </a:lnTo>
                      <a:lnTo>
                        <a:pt x="51" y="177669"/>
                      </a:lnTo>
                      <a:lnTo>
                        <a:pt x="0" y="177436"/>
                      </a:lnTo>
                      <a:lnTo>
                        <a:pt x="51" y="177203"/>
                      </a:lnTo>
                      <a:lnTo>
                        <a:pt x="0" y="176969"/>
                      </a:lnTo>
                      <a:lnTo>
                        <a:pt x="51" y="176736"/>
                      </a:lnTo>
                      <a:lnTo>
                        <a:pt x="0" y="176503"/>
                      </a:lnTo>
                      <a:lnTo>
                        <a:pt x="51" y="176270"/>
                      </a:lnTo>
                      <a:lnTo>
                        <a:pt x="0" y="176037"/>
                      </a:lnTo>
                      <a:lnTo>
                        <a:pt x="51" y="175804"/>
                      </a:lnTo>
                      <a:lnTo>
                        <a:pt x="0" y="175571"/>
                      </a:lnTo>
                      <a:lnTo>
                        <a:pt x="51" y="175338"/>
                      </a:lnTo>
                      <a:lnTo>
                        <a:pt x="0" y="175104"/>
                      </a:lnTo>
                      <a:lnTo>
                        <a:pt x="51" y="174871"/>
                      </a:lnTo>
                      <a:lnTo>
                        <a:pt x="0" y="174638"/>
                      </a:lnTo>
                      <a:lnTo>
                        <a:pt x="51" y="174405"/>
                      </a:lnTo>
                      <a:lnTo>
                        <a:pt x="0" y="174172"/>
                      </a:lnTo>
                      <a:lnTo>
                        <a:pt x="51" y="173939"/>
                      </a:lnTo>
                      <a:lnTo>
                        <a:pt x="0" y="173705"/>
                      </a:lnTo>
                      <a:lnTo>
                        <a:pt x="51" y="173472"/>
                      </a:lnTo>
                      <a:lnTo>
                        <a:pt x="0" y="173239"/>
                      </a:lnTo>
                      <a:lnTo>
                        <a:pt x="51" y="173006"/>
                      </a:lnTo>
                      <a:lnTo>
                        <a:pt x="0" y="172773"/>
                      </a:lnTo>
                      <a:lnTo>
                        <a:pt x="51" y="172540"/>
                      </a:lnTo>
                      <a:lnTo>
                        <a:pt x="0" y="172306"/>
                      </a:lnTo>
                      <a:lnTo>
                        <a:pt x="51" y="172073"/>
                      </a:lnTo>
                      <a:lnTo>
                        <a:pt x="0" y="171840"/>
                      </a:lnTo>
                      <a:cubicBezTo>
                        <a:pt x="0" y="76935"/>
                        <a:pt x="165745" y="0"/>
                        <a:pt x="370201" y="0"/>
                      </a:cubicBezTo>
                      <a:close/>
                    </a:path>
                  </a:pathLst>
                </a:custGeom>
                <a:gradFill flip="none" rotWithShape="1">
                  <a:gsLst>
                    <a:gs pos="100000">
                      <a:schemeClr val="bg1">
                        <a:lumMod val="75000"/>
                      </a:schemeClr>
                    </a:gs>
                    <a:gs pos="31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200"/>
                </a:p>
              </p:txBody>
            </p:sp>
            <p:sp>
              <p:nvSpPr>
                <p:cNvPr id="60" name="椭圆 59"/>
                <p:cNvSpPr/>
                <p:nvPr/>
              </p:nvSpPr>
              <p:spPr>
                <a:xfrm>
                  <a:off x="1539570" y="2496728"/>
                  <a:ext cx="1472864" cy="683674"/>
                </a:xfrm>
                <a:prstGeom prst="ellipse">
                  <a:avLst/>
                </a:prstGeom>
                <a:gradFill>
                  <a:gsLst>
                    <a:gs pos="100000">
                      <a:schemeClr val="bg1">
                        <a:lumMod val="85000"/>
                      </a:schemeClr>
                    </a:gs>
                    <a:gs pos="0">
                      <a:schemeClr val="bg1">
                        <a:lumMod val="9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grpSp>
          <p:sp>
            <p:nvSpPr>
              <p:cNvPr id="79" name="文本框 78"/>
              <p:cNvSpPr txBox="1"/>
              <p:nvPr/>
            </p:nvSpPr>
            <p:spPr>
              <a:xfrm>
                <a:off x="3873182" y="3756865"/>
                <a:ext cx="1437005" cy="430887"/>
              </a:xfrm>
              <a:prstGeom prst="rect">
                <a:avLst/>
              </a:prstGeom>
              <a:noFill/>
            </p:spPr>
            <p:txBody>
              <a:bodyPr wrap="square" rtlCol="0">
                <a:spAutoFit/>
              </a:bodyPr>
              <a:lstStyle/>
              <a:p>
                <a:pPr algn="ctr"/>
                <a:r>
                  <a:rPr lang="zh-CN" altLang="en-US" sz="2200" b="1" dirty="0">
                    <a:solidFill>
                      <a:srgbClr val="115EC5"/>
                    </a:solidFill>
                    <a:effectLst>
                      <a:reflection blurRad="101600" stA="15000" endPos="58000" dist="12700" dir="5400000" sy="-100000" algn="bl" rotWithShape="0"/>
                    </a:effectLst>
                    <a:latin typeface="+mj-ea"/>
                    <a:ea typeface="+mj-ea"/>
                  </a:rPr>
                  <a:t>市场监管</a:t>
                </a:r>
              </a:p>
            </p:txBody>
          </p:sp>
        </p:grpSp>
      </p:gr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t="10128" b="14404"/>
          <a:stretch>
            <a:fillRect/>
          </a:stretch>
        </p:blipFill>
        <p:spPr>
          <a:xfrm>
            <a:off x="0" y="1883161"/>
            <a:ext cx="12207164" cy="4974839"/>
          </a:xfrm>
          <a:prstGeom prst="rect">
            <a:avLst/>
          </a:prstGeom>
        </p:spPr>
      </p:pic>
      <p:sp>
        <p:nvSpPr>
          <p:cNvPr id="12" name="矩形 11"/>
          <p:cNvSpPr/>
          <p:nvPr/>
        </p:nvSpPr>
        <p:spPr>
          <a:xfrm>
            <a:off x="-7582" y="1859736"/>
            <a:ext cx="12207164" cy="4845604"/>
          </a:xfrm>
          <a:prstGeom prst="rect">
            <a:avLst/>
          </a:prstGeom>
          <a:gradFill>
            <a:gsLst>
              <a:gs pos="56000">
                <a:srgbClr val="FFFFFF">
                  <a:alpha val="86000"/>
                </a:srgbClr>
              </a:gs>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611"/>
              <a:ext cx="5683885" cy="460375"/>
            </a:xfrm>
            <a:prstGeom prst="rect">
              <a:avLst/>
            </a:prstGeom>
            <a:noFill/>
          </p:spPr>
          <p:txBody>
            <a:bodyPr wrap="square">
              <a:spAutoFit/>
            </a:bodyPr>
            <a:lstStyle/>
            <a:p>
              <a:r>
                <a:rPr lang="zh-CN" altLang="en-US" sz="2400" b="1">
                  <a:solidFill>
                    <a:srgbClr val="284B90"/>
                  </a:solidFill>
                  <a:cs typeface="+mn-ea"/>
                  <a:sym typeface="+mn-lt"/>
                </a:rPr>
                <a:t>转型发力，壮大平台企业融资实力</a:t>
              </a:r>
              <a:endParaRPr lang="zh-CN" altLang="en-US" sz="2400" b="1" dirty="0">
                <a:solidFill>
                  <a:srgbClr val="284B90"/>
                </a:solidFill>
                <a:cs typeface="+mn-ea"/>
                <a:sym typeface="+mn-lt"/>
              </a:endParaRP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2" name="组合 21"/>
          <p:cNvGrpSpPr/>
          <p:nvPr/>
        </p:nvGrpSpPr>
        <p:grpSpPr>
          <a:xfrm>
            <a:off x="591624" y="2736144"/>
            <a:ext cx="10889175" cy="1363117"/>
            <a:chOff x="5105400" y="3123999"/>
            <a:chExt cx="6524625" cy="1363117"/>
          </a:xfrm>
        </p:grpSpPr>
        <p:sp>
          <p:nvSpPr>
            <p:cNvPr id="59" name="矩形 58"/>
            <p:cNvSpPr/>
            <p:nvPr/>
          </p:nvSpPr>
          <p:spPr>
            <a:xfrm>
              <a:off x="5105400" y="3123999"/>
              <a:ext cx="6524625" cy="1363117"/>
            </a:xfrm>
            <a:prstGeom prst="rect">
              <a:avLst/>
            </a:prstGeom>
            <a:solidFill>
              <a:srgbClr val="E1F7FF">
                <a:alpha val="31765"/>
              </a:srgb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58" name="文本框 57"/>
            <p:cNvSpPr txBox="1"/>
            <p:nvPr/>
          </p:nvSpPr>
          <p:spPr>
            <a:xfrm>
              <a:off x="5229225" y="3252993"/>
              <a:ext cx="6276974" cy="1047979"/>
            </a:xfrm>
            <a:prstGeom prst="rect">
              <a:avLst/>
            </a:prstGeom>
            <a:noFill/>
          </p:spPr>
          <p:txBody>
            <a:bodyPr wrap="square">
              <a:spAutoFit/>
            </a:bodyPr>
            <a:lstStyle/>
            <a:p>
              <a:pPr algn="just">
                <a:lnSpc>
                  <a:spcPct val="150000"/>
                </a:lnSpc>
              </a:pPr>
              <a:r>
                <a:rPr lang="zh-CN" altLang="zh-CN" sz="2200" b="1" dirty="0"/>
                <a:t>片区综合开发项目</a:t>
              </a:r>
              <a:r>
                <a:rPr lang="zh-CN" altLang="zh-CN" sz="2200" dirty="0"/>
                <a:t>是以封闭片区为载体，由政府授权</a:t>
              </a:r>
              <a:r>
                <a:rPr lang="zh-CN" altLang="zh-CN" sz="2200" b="1" dirty="0">
                  <a:solidFill>
                    <a:srgbClr val="115EC5"/>
                  </a:solidFill>
                </a:rPr>
                <a:t>国企</a:t>
              </a:r>
              <a:r>
                <a:rPr lang="zh-CN" altLang="zh-CN" sz="2200" dirty="0"/>
                <a:t>作为片区项目</a:t>
              </a:r>
              <a:r>
                <a:rPr lang="zh-CN" altLang="zh-CN" sz="2200" b="1" dirty="0">
                  <a:solidFill>
                    <a:srgbClr val="115EC5"/>
                  </a:solidFill>
                </a:rPr>
                <a:t>实施主体</a:t>
              </a:r>
              <a:r>
                <a:rPr lang="zh-CN" altLang="zh-CN" sz="2200" dirty="0"/>
                <a:t>，负责片区的规划策划、建设开发、片区运营、招商等相关工作。</a:t>
              </a:r>
              <a:endParaRPr lang="zh-CN" altLang="en-US" sz="2200" dirty="0"/>
            </a:p>
          </p:txBody>
        </p:sp>
      </p:grpSp>
      <p:grpSp>
        <p:nvGrpSpPr>
          <p:cNvPr id="13" name="组合 12"/>
          <p:cNvGrpSpPr/>
          <p:nvPr/>
        </p:nvGrpSpPr>
        <p:grpSpPr>
          <a:xfrm>
            <a:off x="4898436" y="1749860"/>
            <a:ext cx="2395128" cy="897009"/>
            <a:chOff x="577439" y="1883161"/>
            <a:chExt cx="2395128" cy="897009"/>
          </a:xfrm>
        </p:grpSpPr>
        <p:sp>
          <p:nvSpPr>
            <p:cNvPr id="65" name="矩形: 圆角 64"/>
            <p:cNvSpPr/>
            <p:nvPr/>
          </p:nvSpPr>
          <p:spPr>
            <a:xfrm rot="16200000">
              <a:off x="1326498" y="1134102"/>
              <a:ext cx="897009" cy="2395128"/>
            </a:xfrm>
            <a:prstGeom prst="roundRect">
              <a:avLst>
                <a:gd name="adj" fmla="val 4338"/>
              </a:avLst>
            </a:prstGeom>
            <a:gradFill flip="none" rotWithShape="1">
              <a:gsLst>
                <a:gs pos="0">
                  <a:srgbClr val="D5E5FB">
                    <a:alpha val="0"/>
                  </a:srgbClr>
                </a:gs>
                <a:gs pos="100000">
                  <a:srgbClr val="D5E5FB"/>
                </a:gs>
              </a:gsLst>
              <a:lin ang="0" scaled="1"/>
              <a:tileRect/>
            </a:gradFill>
            <a:ln>
              <a:gradFill flip="none" rotWithShape="1">
                <a:gsLst>
                  <a:gs pos="0">
                    <a:schemeClr val="accent1">
                      <a:lumMod val="5000"/>
                      <a:lumOff val="95000"/>
                      <a:alpha val="0"/>
                    </a:schemeClr>
                  </a:gs>
                  <a:gs pos="100000">
                    <a:srgbClr val="1E77EC"/>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722592" y="2050009"/>
              <a:ext cx="2104820" cy="461665"/>
            </a:xfrm>
            <a:prstGeom prst="rect">
              <a:avLst/>
            </a:prstGeom>
            <a:noFill/>
          </p:spPr>
          <p:txBody>
            <a:bodyPr wrap="square">
              <a:spAutoFit/>
            </a:bodyPr>
            <a:lstStyle/>
            <a:p>
              <a:pPr algn="ctr"/>
              <a:r>
                <a:rPr lang="zh-CN" altLang="zh-CN" sz="2400" b="1" dirty="0">
                  <a:solidFill>
                    <a:srgbClr val="115EC5"/>
                  </a:solidFill>
                </a:rPr>
                <a:t>片区综合开发</a:t>
              </a:r>
              <a:endParaRPr lang="zh-CN" altLang="en-US" sz="2400" b="1" dirty="0">
                <a:solidFill>
                  <a:srgbClr val="115EC5"/>
                </a:solidFill>
              </a:endParaRPr>
            </a:p>
          </p:txBody>
        </p:sp>
      </p:grpSp>
      <p:sp>
        <p:nvSpPr>
          <p:cNvPr id="93" name="矩形 92"/>
          <p:cNvSpPr/>
          <p:nvPr/>
        </p:nvSpPr>
        <p:spPr>
          <a:xfrm>
            <a:off x="591624" y="4320943"/>
            <a:ext cx="10889175" cy="1363117"/>
          </a:xfrm>
          <a:prstGeom prst="rect">
            <a:avLst/>
          </a:prstGeom>
          <a:gradFill flip="none" rotWithShape="1">
            <a:gsLst>
              <a:gs pos="97000">
                <a:schemeClr val="bg1"/>
              </a:gs>
              <a:gs pos="1000">
                <a:schemeClr val="bg1"/>
              </a:gs>
            </a:gsLst>
            <a:lin ang="5400000" scaled="1"/>
            <a:tileRect/>
          </a:gradFill>
          <a:ln>
            <a:gradFill flip="none" rotWithShape="1">
              <a:gsLst>
                <a:gs pos="0">
                  <a:srgbClr val="115EC5">
                    <a:alpha val="0"/>
                  </a:srgbClr>
                </a:gs>
                <a:gs pos="100000">
                  <a:srgbClr val="115E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798280" y="4431253"/>
            <a:ext cx="10475862" cy="1106805"/>
          </a:xfrm>
          <a:prstGeom prst="rect">
            <a:avLst/>
          </a:prstGeom>
          <a:noFill/>
        </p:spPr>
        <p:txBody>
          <a:bodyPr wrap="square">
            <a:spAutoFit/>
          </a:bodyPr>
          <a:lstStyle/>
          <a:p>
            <a:pPr algn="just">
              <a:lnSpc>
                <a:spcPct val="150000"/>
              </a:lnSpc>
            </a:pPr>
            <a:r>
              <a:rPr lang="zh-CN" altLang="en-US" sz="2200" dirty="0"/>
              <a:t>片区综合开发通过</a:t>
            </a:r>
            <a:r>
              <a:rPr lang="zh-CN" altLang="en-US" sz="2200" b="1" dirty="0"/>
              <a:t>市场化机制配置</a:t>
            </a:r>
            <a:r>
              <a:rPr lang="zh-CN" altLang="en-US" sz="2200" dirty="0"/>
              <a:t>、</a:t>
            </a:r>
            <a:r>
              <a:rPr lang="zh-CN" altLang="en-US" sz="2200" b="1" dirty="0"/>
              <a:t>盘活片区资源资产</a:t>
            </a:r>
            <a:r>
              <a:rPr lang="zh-CN" altLang="en-US" sz="2200" dirty="0"/>
              <a:t>，</a:t>
            </a:r>
            <a:r>
              <a:rPr lang="zh-CN" altLang="en-US" sz="2200" b="1" dirty="0"/>
              <a:t>封闭运行</a:t>
            </a:r>
            <a:r>
              <a:rPr lang="zh-CN" altLang="en-US" sz="2200" dirty="0"/>
              <a:t>、</a:t>
            </a:r>
            <a:r>
              <a:rPr lang="zh-CN" altLang="en-US" sz="2200" b="1" dirty="0"/>
              <a:t>增量回报</a:t>
            </a:r>
            <a:r>
              <a:rPr lang="zh-CN" altLang="en-US" sz="2200" dirty="0"/>
              <a:t>、</a:t>
            </a:r>
            <a:r>
              <a:rPr lang="zh-CN" altLang="en-US" sz="2200" b="1" dirty="0"/>
              <a:t>自平衡滚动开发</a:t>
            </a:r>
            <a:r>
              <a:rPr lang="zh-CN" altLang="en-US" sz="2200" dirty="0"/>
              <a:t>是这个模式的基本特点，适合</a:t>
            </a:r>
            <a:r>
              <a:rPr lang="zh-CN" altLang="en-US" sz="2200" b="1" dirty="0">
                <a:solidFill>
                  <a:srgbClr val="115EC5"/>
                </a:solidFill>
              </a:rPr>
              <a:t>大规模</a:t>
            </a:r>
            <a:r>
              <a:rPr lang="zh-CN" altLang="en-US" sz="2200" dirty="0"/>
              <a:t>的新城区建设。</a:t>
            </a:r>
          </a:p>
        </p:txBody>
      </p:sp>
      <p:grpSp>
        <p:nvGrpSpPr>
          <p:cNvPr id="35" name="组合 34"/>
          <p:cNvGrpSpPr/>
          <p:nvPr/>
        </p:nvGrpSpPr>
        <p:grpSpPr>
          <a:xfrm>
            <a:off x="591696" y="1016684"/>
            <a:ext cx="3953640" cy="508519"/>
            <a:chOff x="525021" y="1016684"/>
            <a:chExt cx="3953640" cy="508519"/>
          </a:xfrm>
        </p:grpSpPr>
        <p:grpSp>
          <p:nvGrpSpPr>
            <p:cNvPr id="43" name="组合 42"/>
            <p:cNvGrpSpPr/>
            <p:nvPr/>
          </p:nvGrpSpPr>
          <p:grpSpPr>
            <a:xfrm>
              <a:off x="525021" y="1181101"/>
              <a:ext cx="311718" cy="179686"/>
              <a:chOff x="850900" y="671681"/>
              <a:chExt cx="622467" cy="358815"/>
            </a:xfrm>
          </p:grpSpPr>
          <p:sp>
            <p:nvSpPr>
              <p:cNvPr id="46" name="椭圆 45"/>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47" name="椭圆 46"/>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44" name="矩形: 圆角 43"/>
            <p:cNvSpPr/>
            <p:nvPr/>
          </p:nvSpPr>
          <p:spPr>
            <a:xfrm>
              <a:off x="982718" y="1016684"/>
              <a:ext cx="3186265"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45" name="文本框 44"/>
            <p:cNvSpPr txBox="1"/>
            <p:nvPr/>
          </p:nvSpPr>
          <p:spPr>
            <a:xfrm>
              <a:off x="1002478" y="1040111"/>
              <a:ext cx="3476183" cy="460375"/>
            </a:xfrm>
            <a:prstGeom prst="rect">
              <a:avLst/>
            </a:prstGeom>
            <a:noFill/>
          </p:spPr>
          <p:txBody>
            <a:bodyPr wrap="square">
              <a:spAutoFit/>
            </a:bodyPr>
            <a:lstStyle/>
            <a:p>
              <a:r>
                <a:rPr lang="zh-CN" altLang="en-US" sz="2400" b="1">
                  <a:cs typeface="+mn-ea"/>
                  <a:sym typeface="+mn-lt"/>
                </a:rPr>
                <a:t>四、创新融资模式</a:t>
              </a:r>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611"/>
              <a:ext cx="5892165" cy="460375"/>
            </a:xfrm>
            <a:prstGeom prst="rect">
              <a:avLst/>
            </a:prstGeom>
            <a:noFill/>
          </p:spPr>
          <p:txBody>
            <a:bodyPr wrap="square">
              <a:spAutoFit/>
            </a:bodyPr>
            <a:lstStyle/>
            <a:p>
              <a:r>
                <a:rPr lang="zh-CN" altLang="en-US" sz="2400" b="1">
                  <a:solidFill>
                    <a:srgbClr val="284B90"/>
                  </a:solidFill>
                  <a:cs typeface="+mn-ea"/>
                  <a:sym typeface="+mn-lt"/>
                </a:rPr>
                <a:t>转型发力，壮大平台企业融资实力</a:t>
              </a:r>
              <a:endParaRPr lang="zh-CN" altLang="en-US" sz="2400" b="1" dirty="0">
                <a:solidFill>
                  <a:srgbClr val="284B90"/>
                </a:solidFill>
                <a:cs typeface="+mn-ea"/>
                <a:sym typeface="+mn-lt"/>
              </a:endParaRP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35" name="组合 34"/>
          <p:cNvGrpSpPr/>
          <p:nvPr/>
        </p:nvGrpSpPr>
        <p:grpSpPr>
          <a:xfrm>
            <a:off x="4354089" y="960254"/>
            <a:ext cx="5148788" cy="642853"/>
            <a:chOff x="3518962" y="5678963"/>
            <a:chExt cx="5148788" cy="492443"/>
          </a:xfrm>
        </p:grpSpPr>
        <p:sp>
          <p:nvSpPr>
            <p:cNvPr id="43" name="矩形: 圆角 42"/>
            <p:cNvSpPr/>
            <p:nvPr/>
          </p:nvSpPr>
          <p:spPr>
            <a:xfrm>
              <a:off x="3518962" y="5678963"/>
              <a:ext cx="5148788" cy="492443"/>
            </a:xfrm>
            <a:prstGeom prst="roundRect">
              <a:avLst>
                <a:gd name="adj" fmla="val 50000"/>
              </a:avLst>
            </a:prstGeom>
            <a:gradFill>
              <a:gsLst>
                <a:gs pos="0">
                  <a:srgbClr val="19BCF3"/>
                </a:gs>
                <a:gs pos="74000">
                  <a:srgbClr val="1E77E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3652311" y="5736572"/>
              <a:ext cx="4882090" cy="377225"/>
            </a:xfrm>
            <a:prstGeom prst="rect">
              <a:avLst/>
            </a:prstGeom>
            <a:noFill/>
          </p:spPr>
          <p:txBody>
            <a:bodyPr wrap="square">
              <a:spAutoFit/>
            </a:bodyPr>
            <a:lstStyle/>
            <a:p>
              <a:pPr algn="ctr"/>
              <a:r>
                <a:rPr lang="zh-CN" altLang="zh-CN" sz="2600" b="1" dirty="0">
                  <a:solidFill>
                    <a:schemeClr val="bg1"/>
                  </a:solidFill>
                </a:rPr>
                <a:t>不动产信托投资基金（</a:t>
              </a:r>
              <a:r>
                <a:rPr lang="en-US" altLang="zh-CN" sz="2600" b="1" dirty="0">
                  <a:solidFill>
                    <a:schemeClr val="bg1"/>
                  </a:solidFill>
                </a:rPr>
                <a:t>REITs)</a:t>
              </a:r>
            </a:p>
          </p:txBody>
        </p:sp>
      </p:grpSp>
      <p:grpSp>
        <p:nvGrpSpPr>
          <p:cNvPr id="23" name="组合 22"/>
          <p:cNvGrpSpPr/>
          <p:nvPr/>
        </p:nvGrpSpPr>
        <p:grpSpPr>
          <a:xfrm>
            <a:off x="591696" y="1016684"/>
            <a:ext cx="3953640" cy="508519"/>
            <a:chOff x="525021" y="1016684"/>
            <a:chExt cx="3953640" cy="508519"/>
          </a:xfrm>
        </p:grpSpPr>
        <p:grpSp>
          <p:nvGrpSpPr>
            <p:cNvPr id="24" name="组合 23"/>
            <p:cNvGrpSpPr/>
            <p:nvPr/>
          </p:nvGrpSpPr>
          <p:grpSpPr>
            <a:xfrm>
              <a:off x="525021" y="1181101"/>
              <a:ext cx="311718" cy="179686"/>
              <a:chOff x="850900" y="671681"/>
              <a:chExt cx="622467" cy="358815"/>
            </a:xfrm>
          </p:grpSpPr>
          <p:sp>
            <p:nvSpPr>
              <p:cNvPr id="27" name="椭圆 26"/>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sp>
            <p:nvSpPr>
              <p:cNvPr id="28" name="椭圆 27"/>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OPPOSans M"/>
                  <a:ea typeface="OPPOSans M"/>
                  <a:cs typeface="+mn-cs"/>
                </a:endParaRPr>
              </a:p>
            </p:txBody>
          </p:sp>
        </p:grpSp>
        <p:sp>
          <p:nvSpPr>
            <p:cNvPr id="25" name="矩形: 圆角 24"/>
            <p:cNvSpPr/>
            <p:nvPr/>
          </p:nvSpPr>
          <p:spPr>
            <a:xfrm>
              <a:off x="982718" y="1016684"/>
              <a:ext cx="3186265"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endParaRPr>
            </a:p>
          </p:txBody>
        </p:sp>
        <p:sp>
          <p:nvSpPr>
            <p:cNvPr id="26" name="文本框 25"/>
            <p:cNvSpPr txBox="1"/>
            <p:nvPr/>
          </p:nvSpPr>
          <p:spPr>
            <a:xfrm>
              <a:off x="1002478" y="1040111"/>
              <a:ext cx="3476183" cy="460375"/>
            </a:xfrm>
            <a:prstGeom prst="rect">
              <a:avLst/>
            </a:prstGeom>
            <a:noFill/>
          </p:spPr>
          <p:txBody>
            <a:bodyPr wrap="square">
              <a:spAutoFit/>
            </a:bodyPr>
            <a:lstStyle/>
            <a:p>
              <a:r>
                <a:rPr lang="zh-CN" altLang="en-US" sz="2400" b="1" dirty="0">
                  <a:cs typeface="+mn-ea"/>
                  <a:sym typeface="+mn-lt"/>
                </a:rPr>
                <a:t>四、创新融资模式</a:t>
              </a:r>
            </a:p>
          </p:txBody>
        </p:sp>
      </p:grpSp>
      <p:grpSp>
        <p:nvGrpSpPr>
          <p:cNvPr id="13" name="组合 12"/>
          <p:cNvGrpSpPr/>
          <p:nvPr/>
        </p:nvGrpSpPr>
        <p:grpSpPr>
          <a:xfrm>
            <a:off x="8265584" y="1869696"/>
            <a:ext cx="3482450" cy="4689748"/>
            <a:chOff x="6237810" y="3964327"/>
            <a:chExt cx="3482450" cy="4495586"/>
          </a:xfrm>
        </p:grpSpPr>
        <p:sp>
          <p:nvSpPr>
            <p:cNvPr id="29" name="矩形 28"/>
            <p:cNvSpPr/>
            <p:nvPr/>
          </p:nvSpPr>
          <p:spPr>
            <a:xfrm>
              <a:off x="6265523" y="4147000"/>
              <a:ext cx="3454737" cy="4312913"/>
            </a:xfrm>
            <a:prstGeom prst="rect">
              <a:avLst/>
            </a:prstGeom>
            <a:gradFill flip="none" rotWithShape="1">
              <a:gsLst>
                <a:gs pos="97000">
                  <a:srgbClr val="D5E5FB">
                    <a:alpha val="48000"/>
                  </a:srgbClr>
                </a:gs>
                <a:gs pos="1000">
                  <a:srgbClr val="D5E5FB">
                    <a:alpha val="0"/>
                  </a:srgbClr>
                </a:gs>
              </a:gsLst>
              <a:lin ang="5400000" scaled="1"/>
              <a:tileRect/>
            </a:gradFill>
            <a:ln>
              <a:gradFill flip="none" rotWithShape="1">
                <a:gsLst>
                  <a:gs pos="0">
                    <a:srgbClr val="115EC5">
                      <a:alpha val="0"/>
                    </a:srgbClr>
                  </a:gs>
                  <a:gs pos="100000">
                    <a:srgbClr val="115E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a:off x="6560910" y="4485432"/>
              <a:ext cx="2863962" cy="3925430"/>
            </a:xfrm>
            <a:prstGeom prst="rect">
              <a:avLst/>
            </a:prstGeom>
            <a:noFill/>
          </p:spPr>
          <p:txBody>
            <a:bodyPr wrap="square">
              <a:spAutoFit/>
            </a:bodyPr>
            <a:lstStyle/>
            <a:p>
              <a:pPr marL="342900" indent="-342900" algn="just">
                <a:lnSpc>
                  <a:spcPct val="150000"/>
                </a:lnSpc>
                <a:buClr>
                  <a:srgbClr val="115EC5"/>
                </a:buClr>
                <a:buFont typeface="Arial" panose="020B0604020202020204" pitchFamily="34" charset="0"/>
                <a:buChar char="•"/>
              </a:pPr>
              <a:r>
                <a:rPr lang="zh-CN" altLang="en-US" sz="2200" dirty="0"/>
                <a:t>交通基础设施</a:t>
              </a:r>
              <a:endParaRPr lang="en-US" altLang="zh-CN" sz="2200" dirty="0"/>
            </a:p>
            <a:p>
              <a:pPr marL="342900" indent="-342900" algn="just">
                <a:lnSpc>
                  <a:spcPct val="150000"/>
                </a:lnSpc>
                <a:buClr>
                  <a:srgbClr val="115EC5"/>
                </a:buClr>
                <a:buFont typeface="Arial" panose="020B0604020202020204" pitchFamily="34" charset="0"/>
                <a:buChar char="•"/>
              </a:pPr>
              <a:r>
                <a:rPr lang="zh-CN" altLang="en-US" sz="2200" dirty="0"/>
                <a:t>能源基础设施</a:t>
              </a:r>
              <a:endParaRPr lang="en-US" altLang="zh-CN" sz="2200" dirty="0"/>
            </a:p>
            <a:p>
              <a:pPr marL="342900" indent="-342900" algn="just">
                <a:lnSpc>
                  <a:spcPct val="150000"/>
                </a:lnSpc>
                <a:buClr>
                  <a:srgbClr val="115EC5"/>
                </a:buClr>
                <a:buFont typeface="Arial" panose="020B0604020202020204" pitchFamily="34" charset="0"/>
                <a:buChar char="•"/>
              </a:pPr>
              <a:r>
                <a:rPr lang="zh-CN" altLang="en-US" sz="2200" dirty="0"/>
                <a:t>市政基础设施</a:t>
              </a:r>
              <a:endParaRPr lang="en-US" altLang="zh-CN" sz="2200" dirty="0"/>
            </a:p>
            <a:p>
              <a:pPr marL="342900" indent="-342900" algn="just">
                <a:lnSpc>
                  <a:spcPct val="150000"/>
                </a:lnSpc>
                <a:buClr>
                  <a:srgbClr val="115EC5"/>
                </a:buClr>
                <a:buFont typeface="Arial" panose="020B0604020202020204" pitchFamily="34" charset="0"/>
                <a:buChar char="•"/>
              </a:pPr>
              <a:r>
                <a:rPr lang="zh-CN" altLang="en-US" sz="2200" dirty="0"/>
                <a:t>生态环保基础设施</a:t>
              </a:r>
              <a:endParaRPr lang="en-US" altLang="zh-CN" sz="2200" dirty="0"/>
            </a:p>
            <a:p>
              <a:pPr marL="342900" indent="-342900" algn="just">
                <a:lnSpc>
                  <a:spcPct val="150000"/>
                </a:lnSpc>
                <a:buClr>
                  <a:srgbClr val="115EC5"/>
                </a:buClr>
                <a:buFont typeface="Arial" panose="020B0604020202020204" pitchFamily="34" charset="0"/>
                <a:buChar char="•"/>
              </a:pPr>
              <a:r>
                <a:rPr lang="zh-CN" altLang="en-US" sz="2200" dirty="0"/>
                <a:t>仓储物流基础设施</a:t>
              </a:r>
              <a:endParaRPr lang="en-US" altLang="zh-CN" sz="2200" dirty="0"/>
            </a:p>
            <a:p>
              <a:pPr marL="342900" indent="-342900" algn="just">
                <a:lnSpc>
                  <a:spcPct val="150000"/>
                </a:lnSpc>
                <a:buClr>
                  <a:srgbClr val="115EC5"/>
                </a:buClr>
                <a:buFont typeface="Arial" panose="020B0604020202020204" pitchFamily="34" charset="0"/>
                <a:buChar char="•"/>
              </a:pPr>
              <a:r>
                <a:rPr lang="zh-CN" altLang="en-US" sz="2200" dirty="0"/>
                <a:t>园区基础设施</a:t>
              </a:r>
              <a:endParaRPr lang="en-US" altLang="zh-CN" sz="2200" dirty="0"/>
            </a:p>
            <a:p>
              <a:pPr marL="342900" indent="-342900" algn="just">
                <a:lnSpc>
                  <a:spcPct val="150000"/>
                </a:lnSpc>
                <a:buClr>
                  <a:srgbClr val="115EC5"/>
                </a:buClr>
                <a:buFont typeface="Arial" panose="020B0604020202020204" pitchFamily="34" charset="0"/>
                <a:buChar char="•"/>
              </a:pPr>
              <a:r>
                <a:rPr lang="zh-CN" altLang="en-US" sz="2200" dirty="0"/>
                <a:t>新型基础设施</a:t>
              </a:r>
              <a:endParaRPr lang="en-US" altLang="zh-CN" sz="2200" dirty="0"/>
            </a:p>
            <a:p>
              <a:pPr marL="342900" indent="-342900" algn="just">
                <a:lnSpc>
                  <a:spcPct val="150000"/>
                </a:lnSpc>
                <a:buClr>
                  <a:srgbClr val="115EC5"/>
                </a:buClr>
                <a:buFont typeface="Arial" panose="020B0604020202020204" pitchFamily="34" charset="0"/>
                <a:buChar char="•"/>
              </a:pPr>
              <a:r>
                <a:rPr lang="zh-CN" altLang="en-US" sz="2200" dirty="0"/>
                <a:t>保障性租赁住房</a:t>
              </a:r>
            </a:p>
          </p:txBody>
        </p:sp>
        <p:grpSp>
          <p:nvGrpSpPr>
            <p:cNvPr id="15" name="组合 14"/>
            <p:cNvGrpSpPr/>
            <p:nvPr/>
          </p:nvGrpSpPr>
          <p:grpSpPr>
            <a:xfrm>
              <a:off x="6237810" y="3964327"/>
              <a:ext cx="2891675" cy="451298"/>
              <a:chOff x="505565" y="3210074"/>
              <a:chExt cx="1714302" cy="451298"/>
            </a:xfrm>
          </p:grpSpPr>
          <p:sp>
            <p:nvSpPr>
              <p:cNvPr id="34" name="任意多边形: 形状 33"/>
              <p:cNvSpPr/>
              <p:nvPr/>
            </p:nvSpPr>
            <p:spPr>
              <a:xfrm>
                <a:off x="505565" y="3210074"/>
                <a:ext cx="1654770"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任意多边形: 形状 44"/>
              <p:cNvSpPr/>
              <p:nvPr/>
            </p:nvSpPr>
            <p:spPr>
              <a:xfrm>
                <a:off x="617695" y="3211593"/>
                <a:ext cx="1602172"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REITs</a:t>
                </a:r>
                <a:r>
                  <a:rPr lang="zh-CN" altLang="en-US" sz="2400" dirty="0"/>
                  <a:t>的应用范围</a:t>
                </a:r>
              </a:p>
            </p:txBody>
          </p:sp>
        </p:grpSp>
      </p:grpSp>
      <p:sp>
        <p:nvSpPr>
          <p:cNvPr id="84" name="矩形 83"/>
          <p:cNvSpPr/>
          <p:nvPr/>
        </p:nvSpPr>
        <p:spPr>
          <a:xfrm>
            <a:off x="443966" y="1874816"/>
            <a:ext cx="7553943" cy="4684630"/>
          </a:xfrm>
          <a:prstGeom prst="rect">
            <a:avLst/>
          </a:prstGeom>
          <a:gradFill flip="none" rotWithShape="1">
            <a:gsLst>
              <a:gs pos="97000">
                <a:srgbClr val="D5E5FB">
                  <a:alpha val="48000"/>
                </a:srgbClr>
              </a:gs>
              <a:gs pos="1000">
                <a:srgbClr val="D5E5FB">
                  <a:alpha val="0"/>
                </a:srgbClr>
              </a:gs>
            </a:gsLst>
            <a:lin ang="5400000" scaled="1"/>
            <a:tileRect/>
          </a:gradFill>
          <a:ln>
            <a:gradFill flip="none" rotWithShape="1">
              <a:gsLst>
                <a:gs pos="0">
                  <a:srgbClr val="115EC5">
                    <a:alpha val="0"/>
                  </a:srgbClr>
                </a:gs>
                <a:gs pos="100000">
                  <a:srgbClr val="115E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7" name="组合 66"/>
          <p:cNvGrpSpPr/>
          <p:nvPr/>
        </p:nvGrpSpPr>
        <p:grpSpPr>
          <a:xfrm>
            <a:off x="443966" y="1898244"/>
            <a:ext cx="2891675" cy="451298"/>
            <a:chOff x="6044992" y="2015234"/>
            <a:chExt cx="2891675" cy="451298"/>
          </a:xfrm>
        </p:grpSpPr>
        <p:sp>
          <p:nvSpPr>
            <p:cNvPr id="71" name="任意多边形: 形状 70"/>
            <p:cNvSpPr/>
            <p:nvPr/>
          </p:nvSpPr>
          <p:spPr>
            <a:xfrm>
              <a:off x="6044992" y="2015234"/>
              <a:ext cx="2791257"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任意多边形: 形状 71"/>
            <p:cNvSpPr/>
            <p:nvPr/>
          </p:nvSpPr>
          <p:spPr>
            <a:xfrm>
              <a:off x="6234132" y="2016753"/>
              <a:ext cx="2702535" cy="449779"/>
            </a:xfrm>
            <a:custGeom>
              <a:avLst/>
              <a:gdLst>
                <a:gd name="connsiteX0" fmla="*/ 0 w 3269015"/>
                <a:gd name="connsiteY0" fmla="*/ 0 h 406336"/>
                <a:gd name="connsiteX1" fmla="*/ 3065847 w 3269015"/>
                <a:gd name="connsiteY1" fmla="*/ 0 h 406336"/>
                <a:gd name="connsiteX2" fmla="*/ 3269015 w 3269015"/>
                <a:gd name="connsiteY2" fmla="*/ 203168 h 406336"/>
                <a:gd name="connsiteX3" fmla="*/ 3065847 w 3269015"/>
                <a:gd name="connsiteY3" fmla="*/ 406336 h 406336"/>
                <a:gd name="connsiteX4" fmla="*/ 0 w 3269015"/>
                <a:gd name="connsiteY4" fmla="*/ 406336 h 406336"/>
                <a:gd name="connsiteX5" fmla="*/ 203168 w 3269015"/>
                <a:gd name="connsiteY5" fmla="*/ 203168 h 4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9015" h="406336">
                  <a:moveTo>
                    <a:pt x="0" y="0"/>
                  </a:moveTo>
                  <a:lnTo>
                    <a:pt x="3065847" y="0"/>
                  </a:lnTo>
                  <a:lnTo>
                    <a:pt x="3269015" y="203168"/>
                  </a:lnTo>
                  <a:lnTo>
                    <a:pt x="3065847" y="406336"/>
                  </a:lnTo>
                  <a:lnTo>
                    <a:pt x="0" y="406336"/>
                  </a:lnTo>
                  <a:lnTo>
                    <a:pt x="203168" y="203168"/>
                  </a:lnTo>
                  <a:close/>
                </a:path>
              </a:pathLst>
            </a:cu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REITs</a:t>
              </a:r>
              <a:r>
                <a:rPr lang="zh-CN" altLang="en-US" sz="2400" dirty="0"/>
                <a:t>的运作模式</a:t>
              </a:r>
            </a:p>
          </p:txBody>
        </p:sp>
      </p:grpSp>
      <p:grpSp>
        <p:nvGrpSpPr>
          <p:cNvPr id="37" name="组合 36"/>
          <p:cNvGrpSpPr/>
          <p:nvPr/>
        </p:nvGrpSpPr>
        <p:grpSpPr>
          <a:xfrm>
            <a:off x="771648" y="2747829"/>
            <a:ext cx="6738559" cy="3473974"/>
            <a:chOff x="790116" y="2581272"/>
            <a:chExt cx="6738559" cy="3473974"/>
          </a:xfrm>
        </p:grpSpPr>
        <p:sp>
          <p:nvSpPr>
            <p:cNvPr id="16" name="矩形 15"/>
            <p:cNvSpPr/>
            <p:nvPr/>
          </p:nvSpPr>
          <p:spPr>
            <a:xfrm>
              <a:off x="2587078" y="2584421"/>
              <a:ext cx="1454150" cy="422404"/>
            </a:xfrm>
            <a:prstGeom prst="rect">
              <a:avLst/>
            </a:prstGeom>
            <a:solidFill>
              <a:srgbClr val="3FC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effectLst>
                    <a:outerShdw blurRad="38100" dist="38100" dir="2700000" algn="tl" rotWithShape="0">
                      <a:srgbClr val="000000">
                        <a:alpha val="43137"/>
                      </a:srgbClr>
                    </a:outerShdw>
                  </a:effectLst>
                </a:rPr>
                <a:t>发起人</a:t>
              </a:r>
            </a:p>
          </p:txBody>
        </p:sp>
        <p:sp>
          <p:nvSpPr>
            <p:cNvPr id="30" name="矩形 29"/>
            <p:cNvSpPr/>
            <p:nvPr/>
          </p:nvSpPr>
          <p:spPr>
            <a:xfrm>
              <a:off x="4527003" y="2581272"/>
              <a:ext cx="1454150" cy="422404"/>
            </a:xfrm>
            <a:prstGeom prst="rect">
              <a:avLst/>
            </a:prstGeom>
            <a:solidFill>
              <a:srgbClr val="3FC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effectLst>
                    <a:outerShdw blurRad="38100" dist="38100" dir="2700000" algn="tl" rotWithShape="0">
                      <a:srgbClr val="000000">
                        <a:alpha val="43137"/>
                      </a:srgbClr>
                    </a:outerShdw>
                  </a:effectLst>
                </a:rPr>
                <a:t>投资者</a:t>
              </a:r>
            </a:p>
          </p:txBody>
        </p:sp>
        <p:sp>
          <p:nvSpPr>
            <p:cNvPr id="31" name="矩形 30"/>
            <p:cNvSpPr/>
            <p:nvPr/>
          </p:nvSpPr>
          <p:spPr>
            <a:xfrm>
              <a:off x="790116" y="4390404"/>
              <a:ext cx="1454150" cy="42240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effectLst>
                    <a:outerShdw blurRad="38100" dist="38100" dir="2700000" algn="tl">
                      <a:srgbClr val="000000">
                        <a:alpha val="43137"/>
                      </a:srgbClr>
                    </a:outerShdw>
                  </a:effectLst>
                </a:rPr>
                <a:t>托管人</a:t>
              </a:r>
            </a:p>
          </p:txBody>
        </p:sp>
        <p:sp>
          <p:nvSpPr>
            <p:cNvPr id="32" name="矩形 31"/>
            <p:cNvSpPr/>
            <p:nvPr/>
          </p:nvSpPr>
          <p:spPr>
            <a:xfrm>
              <a:off x="6074525" y="4390404"/>
              <a:ext cx="1454150" cy="42240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effectLst>
                    <a:outerShdw blurRad="38100" dist="38100" dir="2700000" algn="tl">
                      <a:srgbClr val="000000">
                        <a:alpha val="43137"/>
                      </a:srgbClr>
                    </a:outerShdw>
                  </a:effectLst>
                </a:rPr>
                <a:t>基金管理人</a:t>
              </a:r>
            </a:p>
          </p:txBody>
        </p:sp>
        <p:sp>
          <p:nvSpPr>
            <p:cNvPr id="33" name="矩形 32"/>
            <p:cNvSpPr/>
            <p:nvPr/>
          </p:nvSpPr>
          <p:spPr>
            <a:xfrm>
              <a:off x="3236860" y="4326999"/>
              <a:ext cx="1845072" cy="549214"/>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effectLst>
                    <a:outerShdw blurRad="38100" dist="38100" dir="2700000" algn="tl">
                      <a:srgbClr val="000000">
                        <a:alpha val="43137"/>
                      </a:srgbClr>
                    </a:outerShdw>
                  </a:effectLst>
                </a:rPr>
                <a:t>REITs</a:t>
              </a:r>
              <a:endParaRPr lang="zh-CN" altLang="en-US" sz="2400" dirty="0">
                <a:effectLst>
                  <a:outerShdw blurRad="38100" dist="38100" dir="2700000" algn="tl">
                    <a:srgbClr val="000000">
                      <a:alpha val="43137"/>
                    </a:srgbClr>
                  </a:outerShdw>
                </a:effectLst>
              </a:endParaRPr>
            </a:p>
          </p:txBody>
        </p:sp>
        <p:sp>
          <p:nvSpPr>
            <p:cNvPr id="36" name="矩形 35"/>
            <p:cNvSpPr/>
            <p:nvPr/>
          </p:nvSpPr>
          <p:spPr>
            <a:xfrm>
              <a:off x="3331166" y="5549858"/>
              <a:ext cx="1715573" cy="5053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effectLst>
                    <a:outerShdw blurRad="38100" dist="38100" dir="2700000" algn="tl" rotWithShape="0">
                      <a:srgbClr val="000000">
                        <a:alpha val="43137"/>
                      </a:srgbClr>
                    </a:outerShdw>
                  </a:effectLst>
                </a:rPr>
                <a:t>基础设施</a:t>
              </a:r>
            </a:p>
          </p:txBody>
        </p:sp>
        <p:sp>
          <p:nvSpPr>
            <p:cNvPr id="19" name="文本框 18"/>
            <p:cNvSpPr txBox="1"/>
            <p:nvPr/>
          </p:nvSpPr>
          <p:spPr>
            <a:xfrm>
              <a:off x="4297978" y="3195939"/>
              <a:ext cx="614964" cy="905120"/>
            </a:xfrm>
            <a:prstGeom prst="rect">
              <a:avLst/>
            </a:prstGeom>
            <a:noFill/>
          </p:spPr>
          <p:txBody>
            <a:bodyPr wrap="square" rtlCol="0">
              <a:spAutoFit/>
            </a:bodyPr>
            <a:lstStyle/>
            <a:p>
              <a:pPr>
                <a:lnSpc>
                  <a:spcPct val="130000"/>
                </a:lnSpc>
              </a:pPr>
              <a:r>
                <a:rPr lang="zh-CN" altLang="en-US" sz="1400" dirty="0"/>
                <a:t>持有收益凭证</a:t>
              </a:r>
            </a:p>
          </p:txBody>
        </p:sp>
        <p:sp>
          <p:nvSpPr>
            <p:cNvPr id="42" name="文本框 41"/>
            <p:cNvSpPr txBox="1"/>
            <p:nvPr/>
          </p:nvSpPr>
          <p:spPr>
            <a:xfrm>
              <a:off x="4999559" y="3195939"/>
              <a:ext cx="614964" cy="905120"/>
            </a:xfrm>
            <a:prstGeom prst="rect">
              <a:avLst/>
            </a:prstGeom>
            <a:noFill/>
          </p:spPr>
          <p:txBody>
            <a:bodyPr wrap="square" rtlCol="0">
              <a:spAutoFit/>
            </a:bodyPr>
            <a:lstStyle/>
            <a:p>
              <a:pPr>
                <a:lnSpc>
                  <a:spcPct val="130000"/>
                </a:lnSpc>
              </a:pPr>
              <a:r>
                <a:rPr lang="zh-CN" altLang="en-US" sz="1400" dirty="0"/>
                <a:t>派发投资收益</a:t>
              </a:r>
            </a:p>
          </p:txBody>
        </p:sp>
        <p:sp>
          <p:nvSpPr>
            <p:cNvPr id="47" name="文本框 46"/>
            <p:cNvSpPr txBox="1"/>
            <p:nvPr/>
          </p:nvSpPr>
          <p:spPr>
            <a:xfrm>
              <a:off x="2681070" y="3335978"/>
              <a:ext cx="614964" cy="625043"/>
            </a:xfrm>
            <a:prstGeom prst="rect">
              <a:avLst/>
            </a:prstGeom>
            <a:noFill/>
          </p:spPr>
          <p:txBody>
            <a:bodyPr wrap="square" rtlCol="0">
              <a:spAutoFit/>
            </a:bodyPr>
            <a:lstStyle/>
            <a:p>
              <a:pPr algn="ctr">
                <a:lnSpc>
                  <a:spcPct val="130000"/>
                </a:lnSpc>
              </a:pPr>
              <a:r>
                <a:rPr lang="zh-CN" altLang="en-US" sz="1400" dirty="0"/>
                <a:t>转让物业</a:t>
              </a:r>
            </a:p>
          </p:txBody>
        </p:sp>
        <p:sp>
          <p:nvSpPr>
            <p:cNvPr id="49" name="文本框 48"/>
            <p:cNvSpPr txBox="1"/>
            <p:nvPr/>
          </p:nvSpPr>
          <p:spPr>
            <a:xfrm>
              <a:off x="3439798" y="3335978"/>
              <a:ext cx="614964" cy="625043"/>
            </a:xfrm>
            <a:prstGeom prst="rect">
              <a:avLst/>
            </a:prstGeom>
            <a:noFill/>
          </p:spPr>
          <p:txBody>
            <a:bodyPr wrap="square" rtlCol="0">
              <a:spAutoFit/>
            </a:bodyPr>
            <a:lstStyle/>
            <a:p>
              <a:pPr algn="ctr">
                <a:lnSpc>
                  <a:spcPct val="130000"/>
                </a:lnSpc>
              </a:pPr>
              <a:r>
                <a:rPr lang="zh-CN" altLang="en-US" sz="1400" dirty="0"/>
                <a:t>支付对价</a:t>
              </a:r>
            </a:p>
          </p:txBody>
        </p:sp>
        <p:sp>
          <p:nvSpPr>
            <p:cNvPr id="51" name="文本框 50"/>
            <p:cNvSpPr txBox="1"/>
            <p:nvPr/>
          </p:nvSpPr>
          <p:spPr>
            <a:xfrm>
              <a:off x="2232659" y="4173515"/>
              <a:ext cx="1023034" cy="307777"/>
            </a:xfrm>
            <a:prstGeom prst="rect">
              <a:avLst/>
            </a:prstGeom>
            <a:noFill/>
          </p:spPr>
          <p:txBody>
            <a:bodyPr wrap="square" rtlCol="0">
              <a:spAutoFit/>
            </a:bodyPr>
            <a:lstStyle/>
            <a:p>
              <a:pPr algn="ctr"/>
              <a:r>
                <a:rPr lang="zh-CN" altLang="en-US" sz="1400" dirty="0"/>
                <a:t>委托保管</a:t>
              </a:r>
            </a:p>
          </p:txBody>
        </p:sp>
        <p:sp>
          <p:nvSpPr>
            <p:cNvPr id="53" name="文本框 52"/>
            <p:cNvSpPr txBox="1"/>
            <p:nvPr/>
          </p:nvSpPr>
          <p:spPr>
            <a:xfrm>
              <a:off x="2232659" y="4722324"/>
              <a:ext cx="1023034" cy="307777"/>
            </a:xfrm>
            <a:prstGeom prst="rect">
              <a:avLst/>
            </a:prstGeom>
            <a:noFill/>
          </p:spPr>
          <p:txBody>
            <a:bodyPr wrap="square" rtlCol="0">
              <a:spAutoFit/>
            </a:bodyPr>
            <a:lstStyle/>
            <a:p>
              <a:pPr algn="ctr"/>
              <a:r>
                <a:rPr lang="zh-CN" altLang="en-US" sz="1400" dirty="0"/>
                <a:t>委托保管</a:t>
              </a:r>
            </a:p>
          </p:txBody>
        </p:sp>
        <p:sp>
          <p:nvSpPr>
            <p:cNvPr id="55" name="文本框 54"/>
            <p:cNvSpPr txBox="1"/>
            <p:nvPr/>
          </p:nvSpPr>
          <p:spPr>
            <a:xfrm>
              <a:off x="5086250" y="4171996"/>
              <a:ext cx="1023034" cy="307777"/>
            </a:xfrm>
            <a:prstGeom prst="rect">
              <a:avLst/>
            </a:prstGeom>
            <a:noFill/>
          </p:spPr>
          <p:txBody>
            <a:bodyPr wrap="square" rtlCol="0">
              <a:spAutoFit/>
            </a:bodyPr>
            <a:lstStyle/>
            <a:p>
              <a:pPr algn="ctr"/>
              <a:r>
                <a:rPr lang="zh-CN" altLang="en-US" sz="1400" dirty="0"/>
                <a:t>委托保管</a:t>
              </a:r>
            </a:p>
          </p:txBody>
        </p:sp>
        <p:sp>
          <p:nvSpPr>
            <p:cNvPr id="57" name="文本框 56"/>
            <p:cNvSpPr txBox="1"/>
            <p:nvPr/>
          </p:nvSpPr>
          <p:spPr>
            <a:xfrm>
              <a:off x="4974939" y="4718234"/>
              <a:ext cx="1245657" cy="307777"/>
            </a:xfrm>
            <a:prstGeom prst="rect">
              <a:avLst/>
            </a:prstGeom>
            <a:noFill/>
          </p:spPr>
          <p:txBody>
            <a:bodyPr wrap="square" rtlCol="0">
              <a:spAutoFit/>
            </a:bodyPr>
            <a:lstStyle/>
            <a:p>
              <a:pPr algn="ctr"/>
              <a:r>
                <a:rPr lang="zh-CN" altLang="en-US" sz="1400" dirty="0"/>
                <a:t>收取管理费</a:t>
              </a:r>
            </a:p>
          </p:txBody>
        </p:sp>
        <p:sp>
          <p:nvSpPr>
            <p:cNvPr id="64" name="文本框 63"/>
            <p:cNvSpPr txBox="1"/>
            <p:nvPr/>
          </p:nvSpPr>
          <p:spPr>
            <a:xfrm rot="19497491">
              <a:off x="5264118" y="5326570"/>
              <a:ext cx="1245657" cy="344966"/>
            </a:xfrm>
            <a:prstGeom prst="rect">
              <a:avLst/>
            </a:prstGeom>
            <a:noFill/>
          </p:spPr>
          <p:txBody>
            <a:bodyPr wrap="square" rtlCol="0">
              <a:spAutoFit/>
            </a:bodyPr>
            <a:lstStyle/>
            <a:p>
              <a:pPr algn="ctr">
                <a:lnSpc>
                  <a:spcPct val="130000"/>
                </a:lnSpc>
              </a:pPr>
              <a:r>
                <a:rPr lang="zh-CN" altLang="en-US" sz="1400" dirty="0"/>
                <a:t>投资运作</a:t>
              </a:r>
            </a:p>
          </p:txBody>
        </p:sp>
        <p:sp>
          <p:nvSpPr>
            <p:cNvPr id="68" name="文本框 67"/>
            <p:cNvSpPr txBox="1"/>
            <p:nvPr/>
          </p:nvSpPr>
          <p:spPr>
            <a:xfrm rot="2052230">
              <a:off x="1902645" y="5357763"/>
              <a:ext cx="1031969" cy="344966"/>
            </a:xfrm>
            <a:prstGeom prst="rect">
              <a:avLst/>
            </a:prstGeom>
            <a:noFill/>
          </p:spPr>
          <p:txBody>
            <a:bodyPr wrap="square" rtlCol="0">
              <a:spAutoFit/>
            </a:bodyPr>
            <a:lstStyle/>
            <a:p>
              <a:pPr algn="ctr">
                <a:lnSpc>
                  <a:spcPct val="130000"/>
                </a:lnSpc>
              </a:pPr>
              <a:r>
                <a:rPr lang="zh-CN" altLang="en-US" sz="1400" dirty="0"/>
                <a:t>保管资产</a:t>
              </a:r>
            </a:p>
          </p:txBody>
        </p:sp>
        <p:grpSp>
          <p:nvGrpSpPr>
            <p:cNvPr id="20" name="组合 19"/>
            <p:cNvGrpSpPr/>
            <p:nvPr/>
          </p:nvGrpSpPr>
          <p:grpSpPr>
            <a:xfrm>
              <a:off x="3317295" y="3194099"/>
              <a:ext cx="122503" cy="945625"/>
              <a:chOff x="3317295" y="3133725"/>
              <a:chExt cx="122503" cy="945625"/>
            </a:xfrm>
          </p:grpSpPr>
          <p:cxnSp>
            <p:nvCxnSpPr>
              <p:cNvPr id="46" name="直接箭头连接符 45"/>
              <p:cNvCxnSpPr/>
              <p:nvPr/>
            </p:nvCxnSpPr>
            <p:spPr>
              <a:xfrm>
                <a:off x="3317295" y="3133725"/>
                <a:ext cx="0" cy="945625"/>
              </a:xfrm>
              <a:prstGeom prst="straightConnector1">
                <a:avLst/>
              </a:prstGeom>
              <a:ln w="22225">
                <a:solidFill>
                  <a:srgbClr val="1E77EC"/>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flipV="1">
                <a:off x="3439798" y="3133725"/>
                <a:ext cx="0" cy="945625"/>
              </a:xfrm>
              <a:prstGeom prst="straightConnector1">
                <a:avLst/>
              </a:prstGeom>
              <a:ln w="22225">
                <a:solidFill>
                  <a:srgbClr val="1E77EC"/>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4904690" y="3194099"/>
              <a:ext cx="122503" cy="945625"/>
              <a:chOff x="3317295" y="3133725"/>
              <a:chExt cx="122503" cy="945625"/>
            </a:xfrm>
          </p:grpSpPr>
          <p:cxnSp>
            <p:nvCxnSpPr>
              <p:cNvPr id="69" name="直接箭头连接符 68"/>
              <p:cNvCxnSpPr/>
              <p:nvPr/>
            </p:nvCxnSpPr>
            <p:spPr>
              <a:xfrm>
                <a:off x="3317295" y="3133725"/>
                <a:ext cx="0" cy="945625"/>
              </a:xfrm>
              <a:prstGeom prst="straightConnector1">
                <a:avLst/>
              </a:prstGeom>
              <a:ln w="22225">
                <a:solidFill>
                  <a:srgbClr val="1E77EC"/>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a:xfrm flipV="1">
                <a:off x="3439798" y="3133725"/>
                <a:ext cx="0" cy="945625"/>
              </a:xfrm>
              <a:prstGeom prst="straightConnector1">
                <a:avLst/>
              </a:prstGeom>
              <a:ln w="22225">
                <a:solidFill>
                  <a:srgbClr val="1E77EC"/>
                </a:solidFill>
                <a:tailEnd type="triangle"/>
              </a:ln>
            </p:spPr>
            <p:style>
              <a:lnRef idx="1">
                <a:schemeClr val="accent1"/>
              </a:lnRef>
              <a:fillRef idx="0">
                <a:schemeClr val="accent1"/>
              </a:fillRef>
              <a:effectRef idx="0">
                <a:schemeClr val="accent1"/>
              </a:effectRef>
              <a:fontRef idx="minor">
                <a:schemeClr val="tx1"/>
              </a:fontRef>
            </p:style>
          </p:cxnSp>
        </p:grpSp>
        <p:cxnSp>
          <p:nvCxnSpPr>
            <p:cNvPr id="74" name="直接箭头连接符 73"/>
            <p:cNvCxnSpPr/>
            <p:nvPr/>
          </p:nvCxnSpPr>
          <p:spPr>
            <a:xfrm flipH="1">
              <a:off x="5155257" y="4958873"/>
              <a:ext cx="1219200" cy="822726"/>
            </a:xfrm>
            <a:prstGeom prst="straightConnector1">
              <a:avLst/>
            </a:prstGeom>
            <a:ln w="22225">
              <a:solidFill>
                <a:srgbClr val="1E77EC"/>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2003447" y="4958873"/>
              <a:ext cx="1219200" cy="822726"/>
            </a:xfrm>
            <a:prstGeom prst="straightConnector1">
              <a:avLst/>
            </a:prstGeom>
            <a:ln w="22225">
              <a:solidFill>
                <a:srgbClr val="1E77EC"/>
              </a:solidFill>
              <a:tailEnd type="triangle"/>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rot="5400000">
              <a:off x="2682925" y="4245549"/>
              <a:ext cx="122503" cy="712114"/>
              <a:chOff x="3317295" y="3133725"/>
              <a:chExt cx="122503" cy="945625"/>
            </a:xfrm>
          </p:grpSpPr>
          <p:cxnSp>
            <p:nvCxnSpPr>
              <p:cNvPr id="77" name="直接箭头连接符 76"/>
              <p:cNvCxnSpPr/>
              <p:nvPr/>
            </p:nvCxnSpPr>
            <p:spPr>
              <a:xfrm>
                <a:off x="3317295" y="3133725"/>
                <a:ext cx="0" cy="945625"/>
              </a:xfrm>
              <a:prstGeom prst="straightConnector1">
                <a:avLst/>
              </a:prstGeom>
              <a:ln w="22225">
                <a:solidFill>
                  <a:srgbClr val="1E77EC"/>
                </a:solidFill>
                <a:tailEnd type="triangle"/>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p:nvPr/>
            </p:nvCxnSpPr>
            <p:spPr>
              <a:xfrm flipV="1">
                <a:off x="3439798" y="3133725"/>
                <a:ext cx="0" cy="945625"/>
              </a:xfrm>
              <a:prstGeom prst="straightConnector1">
                <a:avLst/>
              </a:prstGeom>
              <a:ln w="22225">
                <a:solidFill>
                  <a:srgbClr val="1E77EC"/>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rot="5400000">
              <a:off x="5536516" y="4245549"/>
              <a:ext cx="122503" cy="712114"/>
              <a:chOff x="3317295" y="3133725"/>
              <a:chExt cx="122503" cy="945625"/>
            </a:xfrm>
          </p:grpSpPr>
          <p:cxnSp>
            <p:nvCxnSpPr>
              <p:cNvPr id="80" name="直接箭头连接符 79"/>
              <p:cNvCxnSpPr/>
              <p:nvPr/>
            </p:nvCxnSpPr>
            <p:spPr>
              <a:xfrm>
                <a:off x="3317295" y="3133725"/>
                <a:ext cx="0" cy="945625"/>
              </a:xfrm>
              <a:prstGeom prst="straightConnector1">
                <a:avLst/>
              </a:prstGeom>
              <a:ln w="22225">
                <a:solidFill>
                  <a:srgbClr val="1E77EC"/>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p:nvPr/>
            </p:nvCxnSpPr>
            <p:spPr>
              <a:xfrm flipV="1">
                <a:off x="3439798" y="3133725"/>
                <a:ext cx="0" cy="945625"/>
              </a:xfrm>
              <a:prstGeom prst="straightConnector1">
                <a:avLst/>
              </a:prstGeom>
              <a:ln w="22225">
                <a:solidFill>
                  <a:srgbClr val="1E77EC"/>
                </a:solidFill>
                <a:tailEnd type="triangle"/>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b="3841"/>
          <a:stretch>
            <a:fillRect/>
          </a:stretch>
        </p:blipFill>
        <p:spPr>
          <a:xfrm>
            <a:off x="0" y="1960470"/>
            <a:ext cx="12192000" cy="5187737"/>
          </a:xfrm>
          <a:prstGeom prst="rect">
            <a:avLst/>
          </a:prstGeom>
        </p:spPr>
      </p:pic>
      <p:sp>
        <p:nvSpPr>
          <p:cNvPr id="25" name="矩形 24"/>
          <p:cNvSpPr/>
          <p:nvPr/>
        </p:nvSpPr>
        <p:spPr>
          <a:xfrm>
            <a:off x="0" y="1728291"/>
            <a:ext cx="12192000" cy="6895008"/>
          </a:xfrm>
          <a:prstGeom prst="rect">
            <a:avLst/>
          </a:prstGeom>
          <a:gradFill flip="none" rotWithShape="1">
            <a:gsLst>
              <a:gs pos="83000">
                <a:srgbClr val="FFFFFF">
                  <a:alpha val="0"/>
                </a:srgbClr>
              </a:gs>
              <a:gs pos="41000">
                <a:srgbClr val="FFFFFF">
                  <a:alpha val="96000"/>
                </a:srgbClr>
              </a:gs>
              <a:gs pos="0">
                <a:schemeClr val="bg1"/>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0" y="170556"/>
            <a:ext cx="11927682" cy="579538"/>
            <a:chOff x="0" y="170556"/>
            <a:chExt cx="11927682" cy="579538"/>
          </a:xfrm>
        </p:grpSpPr>
        <p:sp>
          <p:nvSpPr>
            <p:cNvPr id="4" name="矩形 3"/>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611"/>
              <a:ext cx="5718810" cy="460375"/>
            </a:xfrm>
            <a:prstGeom prst="rect">
              <a:avLst/>
            </a:prstGeom>
            <a:noFill/>
          </p:spPr>
          <p:txBody>
            <a:bodyPr wrap="square">
              <a:spAutoFit/>
            </a:bodyPr>
            <a:lstStyle/>
            <a:p>
              <a:r>
                <a:rPr lang="zh-CN" altLang="en-US" sz="2400" b="1">
                  <a:solidFill>
                    <a:srgbClr val="284B90"/>
                  </a:solidFill>
                  <a:cs typeface="+mn-ea"/>
                  <a:sym typeface="+mn-lt"/>
                </a:rPr>
                <a:t>转型发力，壮大平台企业融资实力</a:t>
              </a:r>
              <a:endParaRPr lang="zh-CN" altLang="en-US" sz="2400" b="1" dirty="0">
                <a:solidFill>
                  <a:srgbClr val="284B90"/>
                </a:solidFill>
                <a:cs typeface="+mn-ea"/>
                <a:sym typeface="+mn-lt"/>
              </a:endParaRPr>
            </a:p>
          </p:txBody>
        </p:sp>
        <p:grpSp>
          <p:nvGrpSpPr>
            <p:cNvPr id="8" name="组合 7"/>
            <p:cNvGrpSpPr/>
            <p:nvPr/>
          </p:nvGrpSpPr>
          <p:grpSpPr>
            <a:xfrm>
              <a:off x="11641932" y="591388"/>
              <a:ext cx="285750" cy="129237"/>
              <a:chOff x="11641931" y="489798"/>
              <a:chExt cx="392907" cy="230828"/>
            </a:xfrm>
          </p:grpSpPr>
          <p:sp>
            <p:nvSpPr>
              <p:cNvPr id="9" name="平行四边形 8"/>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4" name="矩形 43"/>
          <p:cNvSpPr/>
          <p:nvPr/>
        </p:nvSpPr>
        <p:spPr>
          <a:xfrm>
            <a:off x="600075" y="1904119"/>
            <a:ext cx="10991852" cy="2703096"/>
          </a:xfrm>
          <a:prstGeom prst="rect">
            <a:avLst/>
          </a:prstGeom>
          <a:solidFill>
            <a:schemeClr val="bg1">
              <a:lumMod val="95000"/>
              <a:alpha val="32000"/>
            </a:schemeClr>
          </a:solidFill>
          <a:ln>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文本框 44"/>
          <p:cNvSpPr txBox="1"/>
          <p:nvPr/>
        </p:nvSpPr>
        <p:spPr>
          <a:xfrm>
            <a:off x="740210" y="2701192"/>
            <a:ext cx="10711580" cy="1753235"/>
          </a:xfrm>
          <a:prstGeom prst="rect">
            <a:avLst/>
          </a:prstGeom>
          <a:noFill/>
        </p:spPr>
        <p:txBody>
          <a:bodyPr wrap="square">
            <a:spAutoFit/>
          </a:bodyPr>
          <a:lstStyle/>
          <a:p>
            <a:pPr algn="just">
              <a:lnSpc>
                <a:spcPct val="150000"/>
              </a:lnSpc>
              <a:spcAft>
                <a:spcPts val="2500"/>
              </a:spcAft>
              <a:buClr>
                <a:srgbClr val="115EC5"/>
              </a:buClr>
            </a:pPr>
            <a:r>
              <a:rPr lang="zh-CN" altLang="en-US" sz="2400">
                <a:cs typeface="+mn-ea"/>
                <a:sym typeface="+mn-lt"/>
              </a:rPr>
              <a:t>可以提高融资能力、降低融资成本，</a:t>
            </a:r>
            <a:r>
              <a:rPr lang="zh-CN" altLang="en-US" sz="2400" b="1">
                <a:solidFill>
                  <a:srgbClr val="115EC5"/>
                </a:solidFill>
                <a:cs typeface="+mn-ea"/>
                <a:sym typeface="+mn-lt"/>
              </a:rPr>
              <a:t>财信集团实业投资公司</a:t>
            </a:r>
            <a:r>
              <a:rPr lang="zh-CN" altLang="en-US" sz="2400">
                <a:cs typeface="+mn-ea"/>
                <a:sym typeface="+mn-lt"/>
              </a:rPr>
              <a:t>拟与国家开发投资集团建立合作关系，共享国字号企业的政策红利和项目资源；</a:t>
            </a:r>
            <a:r>
              <a:rPr lang="zh-CN" altLang="en-US" sz="2400" b="1">
                <a:solidFill>
                  <a:srgbClr val="115EC5"/>
                </a:solidFill>
                <a:cs typeface="+mn-ea"/>
                <a:sym typeface="+mn-lt"/>
              </a:rPr>
              <a:t>东元资产</a:t>
            </a:r>
            <a:r>
              <a:rPr lang="zh-CN" altLang="en-US" sz="2400">
                <a:cs typeface="+mn-ea"/>
                <a:sym typeface="+mn-lt"/>
              </a:rPr>
              <a:t>与上海中和正道成立合资公司，把企业纾困业务推向了专业化水平。</a:t>
            </a:r>
            <a:endParaRPr lang="zh-CN" altLang="en-US" sz="2400" b="1" dirty="0">
              <a:solidFill>
                <a:srgbClr val="C00000"/>
              </a:solidFill>
              <a:cs typeface="+mn-ea"/>
              <a:sym typeface="+mn-lt"/>
            </a:endParaRPr>
          </a:p>
        </p:txBody>
      </p:sp>
      <p:grpSp>
        <p:nvGrpSpPr>
          <p:cNvPr id="2" name="组合 1"/>
          <p:cNvGrpSpPr/>
          <p:nvPr/>
        </p:nvGrpSpPr>
        <p:grpSpPr>
          <a:xfrm>
            <a:off x="600073" y="2128019"/>
            <a:ext cx="6121685" cy="524698"/>
            <a:chOff x="322659" y="1825635"/>
            <a:chExt cx="6121685" cy="524698"/>
          </a:xfrm>
        </p:grpSpPr>
        <p:grpSp>
          <p:nvGrpSpPr>
            <p:cNvPr id="46" name="组合 45"/>
            <p:cNvGrpSpPr/>
            <p:nvPr/>
          </p:nvGrpSpPr>
          <p:grpSpPr>
            <a:xfrm>
              <a:off x="322659" y="1825635"/>
              <a:ext cx="5335191" cy="524698"/>
              <a:chOff x="3475691" y="2335414"/>
              <a:chExt cx="3526701" cy="445886"/>
            </a:xfrm>
          </p:grpSpPr>
          <p:sp>
            <p:nvSpPr>
              <p:cNvPr id="48" name="箭头: 五边形 47"/>
              <p:cNvSpPr/>
              <p:nvPr/>
            </p:nvSpPr>
            <p:spPr bwMode="auto">
              <a:xfrm>
                <a:off x="3475691" y="2335414"/>
                <a:ext cx="3526701" cy="445886"/>
              </a:xfrm>
              <a:prstGeom prst="homePlate">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ctr"/>
                <a:endParaRPr lang="zh-CN" altLang="en-US" dirty="0">
                  <a:solidFill>
                    <a:srgbClr val="0070C0"/>
                  </a:solidFill>
                  <a:latin typeface="+mn-lt"/>
                  <a:cs typeface="+mn-ea"/>
                  <a:sym typeface="+mn-lt"/>
                </a:endParaRPr>
              </a:p>
            </p:txBody>
          </p:sp>
          <p:sp>
            <p:nvSpPr>
              <p:cNvPr id="49" name="矩形 48"/>
              <p:cNvSpPr/>
              <p:nvPr/>
            </p:nvSpPr>
            <p:spPr>
              <a:xfrm>
                <a:off x="3567065" y="2335414"/>
                <a:ext cx="69102" cy="445886"/>
              </a:xfrm>
              <a:prstGeom prst="rect">
                <a:avLst/>
              </a:prstGeom>
              <a:solidFill>
                <a:srgbClr val="D5E5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7" name="文本框 46"/>
            <p:cNvSpPr txBox="1"/>
            <p:nvPr/>
          </p:nvSpPr>
          <p:spPr>
            <a:xfrm>
              <a:off x="601510" y="1848523"/>
              <a:ext cx="5842834" cy="460375"/>
            </a:xfrm>
            <a:prstGeom prst="rect">
              <a:avLst/>
            </a:prstGeom>
            <a:noFill/>
          </p:spPr>
          <p:txBody>
            <a:bodyPr wrap="square">
              <a:spAutoFit/>
            </a:bodyPr>
            <a:lstStyle/>
            <a:p>
              <a:r>
                <a:rPr lang="zh-CN" altLang="en-US" sz="2400" b="1">
                  <a:solidFill>
                    <a:schemeClr val="bg1"/>
                  </a:solidFill>
                  <a:cs typeface="+mn-ea"/>
                  <a:sym typeface="+mn-lt"/>
                </a:rPr>
                <a:t>与实力雄厚的央企、龙头企业合作</a:t>
              </a:r>
              <a:endParaRPr lang="zh-CN" altLang="en-US" sz="2400" b="1" dirty="0">
                <a:solidFill>
                  <a:srgbClr val="F9E807"/>
                </a:solidFill>
                <a:cs typeface="+mn-ea"/>
                <a:sym typeface="+mn-lt"/>
              </a:endParaRPr>
            </a:p>
          </p:txBody>
        </p:sp>
      </p:grpSp>
      <p:grpSp>
        <p:nvGrpSpPr>
          <p:cNvPr id="27" name="组合 26"/>
          <p:cNvGrpSpPr/>
          <p:nvPr/>
        </p:nvGrpSpPr>
        <p:grpSpPr>
          <a:xfrm>
            <a:off x="591696" y="1016684"/>
            <a:ext cx="3953640" cy="508519"/>
            <a:chOff x="525021" y="1016684"/>
            <a:chExt cx="3953640" cy="508519"/>
          </a:xfrm>
        </p:grpSpPr>
        <p:grpSp>
          <p:nvGrpSpPr>
            <p:cNvPr id="28" name="组合 27"/>
            <p:cNvGrpSpPr/>
            <p:nvPr/>
          </p:nvGrpSpPr>
          <p:grpSpPr>
            <a:xfrm>
              <a:off x="525021" y="1181101"/>
              <a:ext cx="311718" cy="179686"/>
              <a:chOff x="850900" y="671681"/>
              <a:chExt cx="622467" cy="358815"/>
            </a:xfrm>
          </p:grpSpPr>
          <p:sp>
            <p:nvSpPr>
              <p:cNvPr id="31" name="椭圆 30"/>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cs typeface="+mn-ea"/>
                  <a:sym typeface="+mn-lt"/>
                </a:endParaRPr>
              </a:p>
            </p:txBody>
          </p:sp>
          <p:sp>
            <p:nvSpPr>
              <p:cNvPr id="32" name="椭圆 31"/>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cs typeface="+mn-ea"/>
                  <a:sym typeface="+mn-lt"/>
                </a:endParaRPr>
              </a:p>
            </p:txBody>
          </p:sp>
        </p:grpSp>
        <p:sp>
          <p:nvSpPr>
            <p:cNvPr id="29" name="矩形: 圆角 28"/>
            <p:cNvSpPr/>
            <p:nvPr/>
          </p:nvSpPr>
          <p:spPr>
            <a:xfrm>
              <a:off x="982718" y="1016684"/>
              <a:ext cx="3186265"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a:solidFill>
                  <a:schemeClr val="tx1">
                    <a:lumMod val="85000"/>
                    <a:lumOff val="15000"/>
                  </a:schemeClr>
                </a:solidFill>
                <a:cs typeface="+mn-ea"/>
                <a:sym typeface="+mn-lt"/>
              </a:endParaRPr>
            </a:p>
          </p:txBody>
        </p:sp>
        <p:sp>
          <p:nvSpPr>
            <p:cNvPr id="30" name="文本框 29"/>
            <p:cNvSpPr txBox="1"/>
            <p:nvPr/>
          </p:nvSpPr>
          <p:spPr>
            <a:xfrm>
              <a:off x="1002478" y="1040111"/>
              <a:ext cx="3476183" cy="460375"/>
            </a:xfrm>
            <a:prstGeom prst="rect">
              <a:avLst/>
            </a:prstGeom>
            <a:noFill/>
          </p:spPr>
          <p:txBody>
            <a:bodyPr wrap="square">
              <a:spAutoFit/>
            </a:bodyPr>
            <a:lstStyle/>
            <a:p>
              <a:r>
                <a:rPr lang="zh-CN" altLang="en-US" sz="2400" b="1">
                  <a:cs typeface="+mn-ea"/>
                  <a:sym typeface="+mn-lt"/>
                </a:rPr>
                <a:t>五、深化对外合作</a:t>
              </a: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181" y="0"/>
            <a:ext cx="12194181" cy="8679543"/>
            <a:chOff x="-2181" y="0"/>
            <a:chExt cx="12194181" cy="8679543"/>
          </a:xfrm>
        </p:grpSpPr>
        <p:pic>
          <p:nvPicPr>
            <p:cNvPr id="38" name="图片 37"/>
            <p:cNvPicPr>
              <a:picLocks noChangeAspect="1"/>
            </p:cNvPicPr>
            <p:nvPr/>
          </p:nvPicPr>
          <p:blipFill rotWithShape="1">
            <a:blip r:embed="rId3">
              <a:extLst>
                <a:ext uri="{BEBA8EAE-BF5A-486C-A8C5-ECC9F3942E4B}">
                  <a14:imgProps xmlns:a14="http://schemas.microsoft.com/office/drawing/2010/main">
                    <a14:imgLayer r:embed="rId4">
                      <a14:imgEffect>
                        <a14:artisticBlur radius="0"/>
                      </a14:imgEffect>
                      <a14:imgEffect>
                        <a14:brightnessContrast contrast="20000"/>
                      </a14:imgEffect>
                    </a14:imgLayer>
                  </a14:imgProps>
                </a:ext>
                <a:ext uri="{28A0092B-C50C-407E-A947-70E740481C1C}">
                  <a14:useLocalDpi xmlns:a14="http://schemas.microsoft.com/office/drawing/2010/main" val="0"/>
                </a:ext>
              </a:extLst>
            </a:blip>
            <a:srcRect t="-11219" b="26819"/>
            <a:stretch>
              <a:fillRect/>
            </a:stretch>
          </p:blipFill>
          <p:spPr>
            <a:xfrm>
              <a:off x="0" y="0"/>
              <a:ext cx="12192000" cy="6858000"/>
            </a:xfrm>
            <a:prstGeom prst="rect">
              <a:avLst/>
            </a:prstGeom>
          </p:spPr>
        </p:pic>
        <p:sp>
          <p:nvSpPr>
            <p:cNvPr id="39" name="矩形 38"/>
            <p:cNvSpPr/>
            <p:nvPr/>
          </p:nvSpPr>
          <p:spPr>
            <a:xfrm>
              <a:off x="1091" y="0"/>
              <a:ext cx="12189819" cy="8439150"/>
            </a:xfrm>
            <a:prstGeom prst="rect">
              <a:avLst/>
            </a:prstGeom>
            <a:gradFill>
              <a:gsLst>
                <a:gs pos="12000">
                  <a:schemeClr val="bg1"/>
                </a:gs>
                <a:gs pos="71664">
                  <a:srgbClr val="FFFFFF">
                    <a:alpha val="66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1" y="659428"/>
              <a:ext cx="12192000" cy="3601928"/>
            </a:xfrm>
            <a:prstGeom prst="rect">
              <a:avLst/>
            </a:prstGeom>
          </p:spPr>
        </p:pic>
        <p:pic>
          <p:nvPicPr>
            <p:cNvPr id="41" name="图片 40"/>
            <p:cNvPicPr>
              <a:picLocks noChangeAspect="1"/>
            </p:cNvPicPr>
            <p:nvPr/>
          </p:nvPicPr>
          <p:blipFill rotWithShape="1">
            <a:blip r:embed="rId6">
              <a:extLst>
                <a:ext uri="{28A0092B-C50C-407E-A947-70E740481C1C}">
                  <a14:useLocalDpi xmlns:a14="http://schemas.microsoft.com/office/drawing/2010/main" val="0"/>
                </a:ext>
              </a:extLst>
            </a:blip>
            <a:srcRect t="50925"/>
            <a:stretch>
              <a:fillRect/>
            </a:stretch>
          </p:blipFill>
          <p:spPr>
            <a:xfrm>
              <a:off x="0" y="0"/>
              <a:ext cx="12192000" cy="8679543"/>
            </a:xfrm>
            <a:prstGeom prst="rect">
              <a:avLst/>
            </a:prstGeom>
          </p:spPr>
        </p:pic>
        <p:pic>
          <p:nvPicPr>
            <p:cNvPr id="44" name="图片 43"/>
            <p:cNvPicPr>
              <a:picLocks noChangeAspect="1"/>
            </p:cNvPicPr>
            <p:nvPr/>
          </p:nvPicPr>
          <p:blipFill>
            <a:blip r:embed="rId7"/>
            <a:stretch>
              <a:fillRect/>
            </a:stretch>
          </p:blipFill>
          <p:spPr>
            <a:xfrm>
              <a:off x="548941" y="2370053"/>
              <a:ext cx="1369706" cy="737300"/>
            </a:xfrm>
            <a:prstGeom prst="rect">
              <a:avLst/>
            </a:prstGeom>
          </p:spPr>
        </p:pic>
      </p:grpSp>
      <p:grpSp>
        <p:nvGrpSpPr>
          <p:cNvPr id="57" name="组合 56"/>
          <p:cNvGrpSpPr/>
          <p:nvPr/>
        </p:nvGrpSpPr>
        <p:grpSpPr>
          <a:xfrm>
            <a:off x="695315" y="935481"/>
            <a:ext cx="10801350" cy="3824605"/>
            <a:chOff x="652325" y="837955"/>
            <a:chExt cx="9796617" cy="4427448"/>
          </a:xfrm>
        </p:grpSpPr>
        <p:pic>
          <p:nvPicPr>
            <p:cNvPr id="58" name="图片 57"/>
            <p:cNvPicPr>
              <a:picLocks noChangeAspect="1"/>
            </p:cNvPicPr>
            <p:nvPr/>
          </p:nvPicPr>
          <p:blipFill rotWithShape="1">
            <a:blip r:embed="rId8"/>
            <a:srcRect r="51287"/>
            <a:stretch>
              <a:fillRect/>
            </a:stretch>
          </p:blipFill>
          <p:spPr>
            <a:xfrm>
              <a:off x="652325" y="837955"/>
              <a:ext cx="6089913" cy="2323620"/>
            </a:xfrm>
            <a:prstGeom prst="rect">
              <a:avLst/>
            </a:prstGeom>
          </p:spPr>
        </p:pic>
        <p:pic>
          <p:nvPicPr>
            <p:cNvPr id="59" name="图片 58"/>
            <p:cNvPicPr>
              <a:picLocks noChangeAspect="1"/>
            </p:cNvPicPr>
            <p:nvPr/>
          </p:nvPicPr>
          <p:blipFill rotWithShape="1">
            <a:blip r:embed="rId8"/>
            <a:srcRect l="50000" r="1287"/>
            <a:stretch>
              <a:fillRect/>
            </a:stretch>
          </p:blipFill>
          <p:spPr>
            <a:xfrm>
              <a:off x="4359029" y="2982948"/>
              <a:ext cx="6089913" cy="2282455"/>
            </a:xfrm>
            <a:prstGeom prst="rect">
              <a:avLst/>
            </a:prstGeom>
          </p:spPr>
        </p:pic>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descr="9"/>
          <p:cNvPicPr>
            <a:picLocks noGrp="1"/>
          </p:cNvPicPr>
          <p:nvPr isPhoto="1"/>
        </p:nvPicPr>
        <p:blipFill>
          <a:blip r:embed="rId4" cstate="print">
            <a:alphaModFix amt="25000"/>
            <a:lum/>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4" name="矩形: 圆角 13"/>
          <p:cNvSpPr/>
          <p:nvPr/>
        </p:nvSpPr>
        <p:spPr>
          <a:xfrm>
            <a:off x="-2346960" y="3907591"/>
            <a:ext cx="14584680" cy="4453017"/>
          </a:xfrm>
          <a:prstGeom prst="roundRect">
            <a:avLst>
              <a:gd name="adj" fmla="val 42383"/>
            </a:avLst>
          </a:prstGeom>
          <a:gradFill>
            <a:gsLst>
              <a:gs pos="49000">
                <a:srgbClr val="238AF3"/>
              </a:gs>
              <a:gs pos="0">
                <a:srgbClr val="6CBDE4"/>
              </a:gs>
              <a:gs pos="100000">
                <a:srgbClr val="085FEF"/>
              </a:gs>
            </a:gsLst>
            <a:lin ang="2700000" scaled="0"/>
          </a:gradFill>
          <a:ln w="44450">
            <a:solidFill>
              <a:schemeClr val="bg1"/>
            </a:solidFill>
          </a:ln>
          <a:effectLst>
            <a:outerShdw blurRad="1016000" dist="889000" dir="16200000" rotWithShape="0">
              <a:srgbClr val="085FEF">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2" name="文本框 1"/>
          <p:cNvSpPr txBox="1"/>
          <p:nvPr/>
        </p:nvSpPr>
        <p:spPr>
          <a:xfrm>
            <a:off x="2971801" y="1917308"/>
            <a:ext cx="6248400" cy="1200329"/>
          </a:xfrm>
          <a:prstGeom prst="rect">
            <a:avLst/>
          </a:prstGeom>
          <a:noFill/>
        </p:spPr>
        <p:txBody>
          <a:bodyPr wrap="square" rtlCol="0">
            <a:spAutoFit/>
          </a:bodyPr>
          <a:lstStyle/>
          <a:p>
            <a:pPr algn="dist"/>
            <a:r>
              <a:rPr lang="zh-CN" altLang="en-US" sz="7200" b="1">
                <a:solidFill>
                  <a:srgbClr val="115EC5"/>
                </a:solidFill>
              </a:rPr>
              <a:t>谢谢大家</a:t>
            </a:r>
          </a:p>
        </p:txBody>
      </p:sp>
      <p:sp>
        <p:nvSpPr>
          <p:cNvPr id="39" name="文本框 38"/>
          <p:cNvSpPr txBox="1"/>
          <p:nvPr/>
        </p:nvSpPr>
        <p:spPr>
          <a:xfrm>
            <a:off x="4292602" y="3198167"/>
            <a:ext cx="3606798" cy="461665"/>
          </a:xfrm>
          <a:prstGeom prst="rect">
            <a:avLst/>
          </a:prstGeom>
          <a:noFill/>
        </p:spPr>
        <p:txBody>
          <a:bodyPr wrap="square" rtlCol="0">
            <a:spAutoFit/>
          </a:bodyPr>
          <a:lstStyle/>
          <a:p>
            <a:pPr algn="dist"/>
            <a:r>
              <a:rPr lang="en-US" altLang="zh-CN" sz="2400" b="1">
                <a:solidFill>
                  <a:schemeClr val="accent5">
                    <a:lumMod val="60000"/>
                    <a:lumOff val="40000"/>
                  </a:schemeClr>
                </a:solidFill>
              </a:rPr>
              <a:t>THANK YOU</a:t>
            </a:r>
            <a:endParaRPr lang="zh-CN" altLang="en-US" sz="2400" b="1">
              <a:solidFill>
                <a:schemeClr val="accent5">
                  <a:lumMod val="60000"/>
                  <a:lumOff val="40000"/>
                </a:schemeClr>
              </a:solidFill>
            </a:endParaRPr>
          </a:p>
        </p:txBody>
      </p:sp>
      <p:sp>
        <p:nvSpPr>
          <p:cNvPr id="40" name="矩形: 圆角 39"/>
          <p:cNvSpPr/>
          <p:nvPr/>
        </p:nvSpPr>
        <p:spPr>
          <a:xfrm>
            <a:off x="-2346960" y="3907591"/>
            <a:ext cx="14584680" cy="4453017"/>
          </a:xfrm>
          <a:prstGeom prst="roundRect">
            <a:avLst>
              <a:gd name="adj" fmla="val 42383"/>
            </a:avLst>
          </a:prstGeom>
          <a:blipFill dpi="0" rotWithShape="1">
            <a:blip r:embed="rId5">
              <a:alphaModFix amt="33000"/>
            </a:blip>
            <a:srcRect/>
            <a:stretch>
              <a:fillRect l="-3" t="-34470" r="2" b="-29325"/>
            </a:stretch>
          </a:blipFill>
          <a:ln w="44450">
            <a:solidFill>
              <a:schemeClr val="bg1"/>
            </a:solidFill>
          </a:ln>
          <a:effectLst>
            <a:outerShdw blurRad="1016000" dist="889000" dir="16200000" rotWithShape="0">
              <a:srgbClr val="085FEF">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grpSp>
        <p:nvGrpSpPr>
          <p:cNvPr id="44" name="组合 43"/>
          <p:cNvGrpSpPr/>
          <p:nvPr/>
        </p:nvGrpSpPr>
        <p:grpSpPr>
          <a:xfrm>
            <a:off x="548941" y="473613"/>
            <a:ext cx="2410865" cy="519872"/>
            <a:chOff x="830341" y="1391264"/>
            <a:chExt cx="1590889" cy="343054"/>
          </a:xfrm>
        </p:grpSpPr>
        <p:pic>
          <p:nvPicPr>
            <p:cNvPr id="45" name="图片 44"/>
            <p:cNvPicPr>
              <a:picLocks noChangeAspect="1"/>
            </p:cNvPicPr>
            <p:nvPr/>
          </p:nvPicPr>
          <p:blipFill rotWithShape="1">
            <a:blip r:embed="rId6" cstate="print">
              <a:extLst>
                <a:ext uri="{28A0092B-C50C-407E-A947-70E740481C1C}">
                  <a14:useLocalDpi xmlns:a14="http://schemas.microsoft.com/office/drawing/2010/main" val="0"/>
                </a:ext>
              </a:extLst>
            </a:blip>
            <a:srcRect l="24323" t="15993" r="20336" b="31736"/>
            <a:stretch>
              <a:fillRect/>
            </a:stretch>
          </p:blipFill>
          <p:spPr>
            <a:xfrm>
              <a:off x="830341" y="1391264"/>
              <a:ext cx="363215" cy="343054"/>
            </a:xfrm>
            <a:prstGeom prst="rect">
              <a:avLst/>
            </a:prstGeom>
          </p:spPr>
        </p:pic>
        <p:grpSp>
          <p:nvGrpSpPr>
            <p:cNvPr id="46" name="组合 45"/>
            <p:cNvGrpSpPr/>
            <p:nvPr/>
          </p:nvGrpSpPr>
          <p:grpSpPr>
            <a:xfrm>
              <a:off x="1243933" y="1425786"/>
              <a:ext cx="1177297" cy="282252"/>
              <a:chOff x="1247384" y="1453778"/>
              <a:chExt cx="943783" cy="226268"/>
            </a:xfrm>
          </p:grpSpPr>
          <p:pic>
            <p:nvPicPr>
              <p:cNvPr id="47" name="图片 46"/>
              <p:cNvPicPr>
                <a:picLocks noChangeAspect="1"/>
              </p:cNvPicPr>
              <p:nvPr/>
            </p:nvPicPr>
            <p:blipFill rotWithShape="1">
              <a:blip r:embed="rId7" cstate="print">
                <a:extLst>
                  <a:ext uri="{28A0092B-C50C-407E-A947-70E740481C1C}">
                    <a14:useLocalDpi xmlns:a14="http://schemas.microsoft.com/office/drawing/2010/main" val="0"/>
                  </a:ext>
                </a:extLst>
              </a:blip>
              <a:srcRect l="28154" t="70318" r="58972" b="19506"/>
              <a:stretch>
                <a:fillRect/>
              </a:stretch>
            </p:blipFill>
            <p:spPr>
              <a:xfrm>
                <a:off x="1247384" y="1453778"/>
                <a:ext cx="286282" cy="226268"/>
              </a:xfrm>
              <a:prstGeom prst="rect">
                <a:avLst/>
              </a:prstGeom>
            </p:spPr>
          </p:pic>
          <p:pic>
            <p:nvPicPr>
              <p:cNvPr id="48" name="图片 47"/>
              <p:cNvPicPr>
                <a:picLocks noChangeAspect="1"/>
              </p:cNvPicPr>
              <p:nvPr/>
            </p:nvPicPr>
            <p:blipFill rotWithShape="1">
              <a:blip r:embed="rId8" cstate="print">
                <a:extLst>
                  <a:ext uri="{28A0092B-C50C-407E-A947-70E740481C1C}">
                    <a14:useLocalDpi xmlns:a14="http://schemas.microsoft.com/office/drawing/2010/main" val="0"/>
                  </a:ext>
                </a:extLst>
              </a:blip>
              <a:srcRect l="40254" t="70318" r="46872" b="19506"/>
              <a:stretch>
                <a:fillRect/>
              </a:stretch>
            </p:blipFill>
            <p:spPr>
              <a:xfrm>
                <a:off x="1466550" y="1453778"/>
                <a:ext cx="286282" cy="226268"/>
              </a:xfrm>
              <a:prstGeom prst="rect">
                <a:avLst/>
              </a:prstGeom>
            </p:spPr>
          </p:pic>
          <p:pic>
            <p:nvPicPr>
              <p:cNvPr id="49" name="图片 48"/>
              <p:cNvPicPr>
                <a:picLocks noChangeAspect="1"/>
              </p:cNvPicPr>
              <p:nvPr/>
            </p:nvPicPr>
            <p:blipFill rotWithShape="1">
              <a:blip r:embed="rId8" cstate="print">
                <a:extLst>
                  <a:ext uri="{28A0092B-C50C-407E-A947-70E740481C1C}">
                    <a14:useLocalDpi xmlns:a14="http://schemas.microsoft.com/office/drawing/2010/main" val="0"/>
                  </a:ext>
                </a:extLst>
              </a:blip>
              <a:srcRect l="52533" t="70318" r="34593" b="19506"/>
              <a:stretch>
                <a:fillRect/>
              </a:stretch>
            </p:blipFill>
            <p:spPr>
              <a:xfrm>
                <a:off x="1685718" y="1453778"/>
                <a:ext cx="286282" cy="226268"/>
              </a:xfrm>
              <a:prstGeom prst="rect">
                <a:avLst/>
              </a:prstGeom>
            </p:spPr>
          </p:pic>
          <p:pic>
            <p:nvPicPr>
              <p:cNvPr id="53" name="图片 52"/>
              <p:cNvPicPr>
                <a:picLocks noChangeAspect="1"/>
              </p:cNvPicPr>
              <p:nvPr/>
            </p:nvPicPr>
            <p:blipFill rotWithShape="1">
              <a:blip r:embed="rId7" cstate="print">
                <a:extLst>
                  <a:ext uri="{28A0092B-C50C-407E-A947-70E740481C1C}">
                    <a14:useLocalDpi xmlns:a14="http://schemas.microsoft.com/office/drawing/2010/main" val="0"/>
                  </a:ext>
                </a:extLst>
              </a:blip>
              <a:srcRect l="64718" t="70318" r="22408" b="19506"/>
              <a:stretch>
                <a:fillRect/>
              </a:stretch>
            </p:blipFill>
            <p:spPr>
              <a:xfrm>
                <a:off x="1904885" y="1453778"/>
                <a:ext cx="286282" cy="226268"/>
              </a:xfrm>
              <a:prstGeom prst="rect">
                <a:avLst/>
              </a:prstGeom>
            </p:spPr>
          </p:pic>
        </p:grpSp>
      </p:gr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8902700" cy="460375"/>
            </a:xfrm>
            <a:prstGeom prst="rect">
              <a:avLst/>
            </a:prstGeom>
            <a:noFill/>
          </p:spPr>
          <p:txBody>
            <a:bodyPr wrap="square">
              <a:spAutoFit/>
            </a:bodyPr>
            <a:lstStyle/>
            <a:p>
              <a:r>
                <a:rPr lang="zh-CN" altLang="en-US" sz="2400" b="1" dirty="0">
                  <a:solidFill>
                    <a:srgbClr val="284B90"/>
                  </a:solidFill>
                </a:rPr>
                <a:t>改革开放以来建立现代财政制度的探索</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 name="组合 37"/>
          <p:cNvGrpSpPr/>
          <p:nvPr/>
        </p:nvGrpSpPr>
        <p:grpSpPr>
          <a:xfrm>
            <a:off x="547281" y="1107345"/>
            <a:ext cx="11097438" cy="1206066"/>
            <a:chOff x="5190587" y="1452321"/>
            <a:chExt cx="11097438" cy="1206066"/>
          </a:xfrm>
        </p:grpSpPr>
        <p:sp>
          <p:nvSpPr>
            <p:cNvPr id="39" name="矩形: 圆角 38"/>
            <p:cNvSpPr/>
            <p:nvPr/>
          </p:nvSpPr>
          <p:spPr>
            <a:xfrm>
              <a:off x="5190587" y="1452321"/>
              <a:ext cx="11097438" cy="1206066"/>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5273832" y="1530522"/>
              <a:ext cx="10930948" cy="1005596"/>
            </a:xfrm>
            <a:prstGeom prst="rect">
              <a:avLst/>
            </a:prstGeom>
            <a:noFill/>
          </p:spPr>
          <p:txBody>
            <a:bodyPr wrap="square">
              <a:spAutoFit/>
            </a:bodyPr>
            <a:lstStyle/>
            <a:p>
              <a:pPr>
                <a:lnSpc>
                  <a:spcPct val="130000"/>
                </a:lnSpc>
              </a:pPr>
              <a:r>
                <a:rPr lang="zh-CN" altLang="en-US" sz="2400" dirty="0"/>
                <a:t>十八届三中全会提出，财政是国家治理的基础和重要支柱，科学的财税体制是优化资源配置、维护市场统一、促进社会公平、实现国家长治久安的制度保障。</a:t>
              </a:r>
            </a:p>
          </p:txBody>
        </p:sp>
      </p:grpSp>
      <p:sp>
        <p:nvSpPr>
          <p:cNvPr id="110" name="矩形 109"/>
          <p:cNvSpPr/>
          <p:nvPr/>
        </p:nvSpPr>
        <p:spPr>
          <a:xfrm>
            <a:off x="2783876" y="3081599"/>
            <a:ext cx="2237153" cy="87043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lang="zh-CN" altLang="en-US" sz="2200"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中华人民共和国成立之后</a:t>
            </a:r>
          </a:p>
        </p:txBody>
      </p:sp>
      <p:grpSp>
        <p:nvGrpSpPr>
          <p:cNvPr id="6" name="组合 5"/>
          <p:cNvGrpSpPr/>
          <p:nvPr/>
        </p:nvGrpSpPr>
        <p:grpSpPr>
          <a:xfrm>
            <a:off x="2901538" y="2604205"/>
            <a:ext cx="1375886" cy="461665"/>
            <a:chOff x="3032632" y="2602487"/>
            <a:chExt cx="1375886" cy="461665"/>
          </a:xfrm>
        </p:grpSpPr>
        <p:sp>
          <p:nvSpPr>
            <p:cNvPr id="4" name="矩形: 圆角 3"/>
            <p:cNvSpPr/>
            <p:nvPr/>
          </p:nvSpPr>
          <p:spPr>
            <a:xfrm>
              <a:off x="3032632" y="2621380"/>
              <a:ext cx="1375886" cy="423879"/>
            </a:xfrm>
            <a:prstGeom prst="roundRect">
              <a:avLst>
                <a:gd name="adj" fmla="val 50000"/>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1" name="矩形 110"/>
            <p:cNvSpPr/>
            <p:nvPr/>
          </p:nvSpPr>
          <p:spPr>
            <a:xfrm>
              <a:off x="3096045" y="2602487"/>
              <a:ext cx="1249060"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kern="100" dirty="0">
                  <a:solidFill>
                    <a:schemeClr val="bg1"/>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1949</a:t>
              </a:r>
              <a:r>
                <a:rPr lang="zh-CN" altLang="en-US" sz="2400" b="1" kern="100" dirty="0">
                  <a:solidFill>
                    <a:schemeClr val="bg1"/>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年</a:t>
              </a:r>
            </a:p>
          </p:txBody>
        </p:sp>
      </p:grpSp>
      <p:sp>
        <p:nvSpPr>
          <p:cNvPr id="92" name="矩形 91"/>
          <p:cNvSpPr/>
          <p:nvPr/>
        </p:nvSpPr>
        <p:spPr>
          <a:xfrm>
            <a:off x="7663384" y="3081599"/>
            <a:ext cx="3092744" cy="87043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lang="zh-CN" altLang="en-US" sz="2200"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社会主义市场经济体制改革目标确定之后</a:t>
            </a:r>
          </a:p>
        </p:txBody>
      </p:sp>
      <p:grpSp>
        <p:nvGrpSpPr>
          <p:cNvPr id="84" name="组合 83"/>
          <p:cNvGrpSpPr/>
          <p:nvPr/>
        </p:nvGrpSpPr>
        <p:grpSpPr>
          <a:xfrm>
            <a:off x="6330934" y="4412460"/>
            <a:ext cx="202439" cy="177562"/>
            <a:chOff x="2997186" y="3296524"/>
            <a:chExt cx="178196" cy="178196"/>
          </a:xfrm>
        </p:grpSpPr>
        <p:sp>
          <p:nvSpPr>
            <p:cNvPr id="85" name="椭圆 84"/>
            <p:cNvSpPr/>
            <p:nvPr/>
          </p:nvSpPr>
          <p:spPr>
            <a:xfrm>
              <a:off x="2997186" y="3296524"/>
              <a:ext cx="178196" cy="178196"/>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Didot" panose="02000503000000020003" pitchFamily="2" charset="0"/>
                <a:ea typeface="苹方 常规" panose="020B0300000000000000" pitchFamily="34" charset="-122"/>
                <a:cs typeface="+mn-cs"/>
                <a:sym typeface="Didot" panose="02000503000000020003" pitchFamily="2" charset="0"/>
              </a:endParaRPr>
            </a:p>
          </p:txBody>
        </p:sp>
        <p:grpSp>
          <p:nvGrpSpPr>
            <p:cNvPr id="86" name="组合 85"/>
            <p:cNvGrpSpPr/>
            <p:nvPr/>
          </p:nvGrpSpPr>
          <p:grpSpPr>
            <a:xfrm>
              <a:off x="3021034" y="3320372"/>
              <a:ext cx="130500" cy="130500"/>
              <a:chOff x="3021033" y="3327173"/>
              <a:chExt cx="130500" cy="130500"/>
            </a:xfrm>
          </p:grpSpPr>
          <p:sp>
            <p:nvSpPr>
              <p:cNvPr id="87" name="椭圆 86"/>
              <p:cNvSpPr/>
              <p:nvPr/>
            </p:nvSpPr>
            <p:spPr>
              <a:xfrm>
                <a:off x="3021033" y="3327173"/>
                <a:ext cx="130500" cy="13050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Didot" panose="02000503000000020003" pitchFamily="2" charset="0"/>
                  <a:ea typeface="苹方 常规" panose="020B0300000000000000" pitchFamily="34" charset="-122"/>
                  <a:cs typeface="+mn-cs"/>
                  <a:sym typeface="Didot" panose="02000503000000020003" pitchFamily="2" charset="0"/>
                </a:endParaRPr>
              </a:p>
            </p:txBody>
          </p:sp>
          <p:sp>
            <p:nvSpPr>
              <p:cNvPr id="88" name="椭圆 87"/>
              <p:cNvSpPr/>
              <p:nvPr/>
            </p:nvSpPr>
            <p:spPr>
              <a:xfrm>
                <a:off x="3042539" y="3348679"/>
                <a:ext cx="87488" cy="87488"/>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Didot" panose="02000503000000020003" pitchFamily="2" charset="0"/>
                  <a:ea typeface="苹方 常规" panose="020B0300000000000000" pitchFamily="34" charset="-122"/>
                  <a:cs typeface="+mn-cs"/>
                  <a:sym typeface="Didot" panose="02000503000000020003" pitchFamily="2" charset="0"/>
                </a:endParaRPr>
              </a:p>
            </p:txBody>
          </p:sp>
          <p:sp>
            <p:nvSpPr>
              <p:cNvPr id="89" name="椭圆 88"/>
              <p:cNvSpPr/>
              <p:nvPr/>
            </p:nvSpPr>
            <p:spPr>
              <a:xfrm>
                <a:off x="3061638" y="3367778"/>
                <a:ext cx="49290" cy="492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Didot" panose="02000503000000020003" pitchFamily="2" charset="0"/>
                  <a:ea typeface="苹方 常规" panose="020B0300000000000000" pitchFamily="34" charset="-122"/>
                  <a:cs typeface="+mn-cs"/>
                  <a:sym typeface="Didot" panose="02000503000000020003" pitchFamily="2" charset="0"/>
                </a:endParaRPr>
              </a:p>
            </p:txBody>
          </p:sp>
        </p:grpSp>
      </p:grpSp>
      <p:sp>
        <p:nvSpPr>
          <p:cNvPr id="127" name="矩形 126"/>
          <p:cNvSpPr/>
          <p:nvPr/>
        </p:nvSpPr>
        <p:spPr>
          <a:xfrm>
            <a:off x="5059414" y="5783396"/>
            <a:ext cx="2844867" cy="464166"/>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lang="zh-CN" altLang="en-US" sz="2200"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十一届三中全会召开</a:t>
            </a:r>
          </a:p>
        </p:txBody>
      </p:sp>
      <p:sp>
        <p:nvSpPr>
          <p:cNvPr id="141" name="矩形 140"/>
          <p:cNvSpPr/>
          <p:nvPr/>
        </p:nvSpPr>
        <p:spPr>
          <a:xfrm>
            <a:off x="9068014" y="5783396"/>
            <a:ext cx="2716667" cy="464166"/>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lang="zh-CN" altLang="en-US" sz="2200" kern="100" dirty="0">
                <a:solidFill>
                  <a:schemeClr val="tx1">
                    <a:lumMod val="85000"/>
                    <a:lumOff val="15000"/>
                  </a:schemeClr>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十八届三中全会召开</a:t>
            </a:r>
          </a:p>
        </p:txBody>
      </p:sp>
      <p:grpSp>
        <p:nvGrpSpPr>
          <p:cNvPr id="133" name="组合 132"/>
          <p:cNvGrpSpPr/>
          <p:nvPr/>
        </p:nvGrpSpPr>
        <p:grpSpPr>
          <a:xfrm flipV="1">
            <a:off x="7984454" y="4412043"/>
            <a:ext cx="202439" cy="177562"/>
            <a:chOff x="2997186" y="3296524"/>
            <a:chExt cx="178196" cy="178196"/>
          </a:xfrm>
        </p:grpSpPr>
        <p:sp>
          <p:nvSpPr>
            <p:cNvPr id="134" name="椭圆 133"/>
            <p:cNvSpPr/>
            <p:nvPr/>
          </p:nvSpPr>
          <p:spPr>
            <a:xfrm>
              <a:off x="2997186" y="3296524"/>
              <a:ext cx="178196" cy="178196"/>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Didot" panose="02000503000000020003" pitchFamily="2" charset="0"/>
                <a:ea typeface="苹方 常规" panose="020B0300000000000000" pitchFamily="34" charset="-122"/>
                <a:cs typeface="+mn-cs"/>
                <a:sym typeface="Didot" panose="02000503000000020003" pitchFamily="2" charset="0"/>
              </a:endParaRPr>
            </a:p>
          </p:txBody>
        </p:sp>
        <p:grpSp>
          <p:nvGrpSpPr>
            <p:cNvPr id="135" name="组合 134"/>
            <p:cNvGrpSpPr/>
            <p:nvPr/>
          </p:nvGrpSpPr>
          <p:grpSpPr>
            <a:xfrm>
              <a:off x="3021034" y="3320372"/>
              <a:ext cx="130500" cy="130500"/>
              <a:chOff x="3021033" y="3327173"/>
              <a:chExt cx="130500" cy="130500"/>
            </a:xfrm>
          </p:grpSpPr>
          <p:sp>
            <p:nvSpPr>
              <p:cNvPr id="136" name="椭圆 135"/>
              <p:cNvSpPr/>
              <p:nvPr/>
            </p:nvSpPr>
            <p:spPr>
              <a:xfrm>
                <a:off x="3021033" y="3327173"/>
                <a:ext cx="130500" cy="13050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Didot" panose="02000503000000020003" pitchFamily="2" charset="0"/>
                  <a:ea typeface="苹方 常规" panose="020B0300000000000000" pitchFamily="34" charset="-122"/>
                  <a:cs typeface="+mn-cs"/>
                  <a:sym typeface="Didot" panose="02000503000000020003" pitchFamily="2" charset="0"/>
                </a:endParaRPr>
              </a:p>
            </p:txBody>
          </p:sp>
          <p:sp>
            <p:nvSpPr>
              <p:cNvPr id="137" name="椭圆 136"/>
              <p:cNvSpPr/>
              <p:nvPr/>
            </p:nvSpPr>
            <p:spPr>
              <a:xfrm>
                <a:off x="3042539" y="3348679"/>
                <a:ext cx="87488" cy="87488"/>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Didot" panose="02000503000000020003" pitchFamily="2" charset="0"/>
                  <a:ea typeface="苹方 常规" panose="020B0300000000000000" pitchFamily="34" charset="-122"/>
                  <a:cs typeface="+mn-cs"/>
                  <a:sym typeface="Didot" panose="02000503000000020003" pitchFamily="2" charset="0"/>
                </a:endParaRPr>
              </a:p>
            </p:txBody>
          </p:sp>
          <p:sp>
            <p:nvSpPr>
              <p:cNvPr id="138" name="椭圆 137"/>
              <p:cNvSpPr/>
              <p:nvPr/>
            </p:nvSpPr>
            <p:spPr>
              <a:xfrm>
                <a:off x="3061638" y="3367778"/>
                <a:ext cx="49290" cy="492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Didot" panose="02000503000000020003" pitchFamily="2" charset="0"/>
                  <a:ea typeface="苹方 常规" panose="020B0300000000000000" pitchFamily="34" charset="-122"/>
                  <a:cs typeface="+mn-cs"/>
                  <a:sym typeface="Didot" panose="02000503000000020003" pitchFamily="2" charset="0"/>
                </a:endParaRPr>
              </a:p>
            </p:txBody>
          </p:sp>
        </p:grpSp>
      </p:grpSp>
      <p:grpSp>
        <p:nvGrpSpPr>
          <p:cNvPr id="79" name="组合 78"/>
          <p:cNvGrpSpPr/>
          <p:nvPr/>
        </p:nvGrpSpPr>
        <p:grpSpPr>
          <a:xfrm>
            <a:off x="7755541" y="2604205"/>
            <a:ext cx="1375886" cy="461665"/>
            <a:chOff x="3032632" y="2602487"/>
            <a:chExt cx="1375886" cy="461665"/>
          </a:xfrm>
        </p:grpSpPr>
        <p:sp>
          <p:nvSpPr>
            <p:cNvPr id="143" name="矩形: 圆角 142"/>
            <p:cNvSpPr/>
            <p:nvPr/>
          </p:nvSpPr>
          <p:spPr>
            <a:xfrm>
              <a:off x="3032632" y="2621380"/>
              <a:ext cx="1375886" cy="423879"/>
            </a:xfrm>
            <a:prstGeom prst="roundRect">
              <a:avLst>
                <a:gd name="adj" fmla="val 50000"/>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4" name="矩形 143"/>
            <p:cNvSpPr/>
            <p:nvPr/>
          </p:nvSpPr>
          <p:spPr>
            <a:xfrm>
              <a:off x="3096045" y="2602487"/>
              <a:ext cx="1249060"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kern="100">
                  <a:solidFill>
                    <a:schemeClr val="bg1"/>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1992</a:t>
              </a:r>
              <a:r>
                <a:rPr lang="zh-CN" altLang="en-US" sz="2400" b="1" kern="100">
                  <a:solidFill>
                    <a:schemeClr val="bg1"/>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年</a:t>
              </a:r>
              <a:endParaRPr lang="zh-CN" altLang="en-US" sz="2400" b="1" kern="100" dirty="0">
                <a:solidFill>
                  <a:schemeClr val="bg1"/>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endParaRPr>
            </a:p>
          </p:txBody>
        </p:sp>
      </p:grpSp>
      <p:grpSp>
        <p:nvGrpSpPr>
          <p:cNvPr id="148" name="组合 147"/>
          <p:cNvGrpSpPr/>
          <p:nvPr/>
        </p:nvGrpSpPr>
        <p:grpSpPr>
          <a:xfrm>
            <a:off x="5154439" y="5289002"/>
            <a:ext cx="1375886" cy="461665"/>
            <a:chOff x="3032632" y="2602487"/>
            <a:chExt cx="1375886" cy="461665"/>
          </a:xfrm>
        </p:grpSpPr>
        <p:sp>
          <p:nvSpPr>
            <p:cNvPr id="149" name="矩形: 圆角 148"/>
            <p:cNvSpPr/>
            <p:nvPr/>
          </p:nvSpPr>
          <p:spPr>
            <a:xfrm>
              <a:off x="3032632" y="2621380"/>
              <a:ext cx="1375886" cy="423879"/>
            </a:xfrm>
            <a:prstGeom prst="roundRect">
              <a:avLst>
                <a:gd name="adj" fmla="val 50000"/>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0" name="矩形 149"/>
            <p:cNvSpPr/>
            <p:nvPr/>
          </p:nvSpPr>
          <p:spPr>
            <a:xfrm>
              <a:off x="3096045" y="2602487"/>
              <a:ext cx="1249060"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kern="100">
                  <a:solidFill>
                    <a:schemeClr val="bg1"/>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1978</a:t>
              </a:r>
              <a:r>
                <a:rPr lang="zh-CN" altLang="en-US" sz="2400" b="1" kern="100">
                  <a:solidFill>
                    <a:schemeClr val="bg1"/>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年</a:t>
              </a:r>
              <a:endParaRPr lang="zh-CN" altLang="en-US" sz="2400" b="1" kern="100" dirty="0">
                <a:solidFill>
                  <a:schemeClr val="bg1"/>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endParaRPr>
            </a:p>
          </p:txBody>
        </p:sp>
      </p:grpSp>
      <p:grpSp>
        <p:nvGrpSpPr>
          <p:cNvPr id="151" name="组合 150"/>
          <p:cNvGrpSpPr/>
          <p:nvPr/>
        </p:nvGrpSpPr>
        <p:grpSpPr>
          <a:xfrm>
            <a:off x="9175838" y="5289002"/>
            <a:ext cx="2273727" cy="461665"/>
            <a:chOff x="3032632" y="2602487"/>
            <a:chExt cx="1375886" cy="461665"/>
          </a:xfrm>
        </p:grpSpPr>
        <p:sp>
          <p:nvSpPr>
            <p:cNvPr id="152" name="矩形: 圆角 151"/>
            <p:cNvSpPr/>
            <p:nvPr/>
          </p:nvSpPr>
          <p:spPr>
            <a:xfrm>
              <a:off x="3032632" y="2621380"/>
              <a:ext cx="1375886" cy="423879"/>
            </a:xfrm>
            <a:prstGeom prst="roundRect">
              <a:avLst>
                <a:gd name="adj" fmla="val 50000"/>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3" name="矩形 152"/>
            <p:cNvSpPr/>
            <p:nvPr/>
          </p:nvSpPr>
          <p:spPr>
            <a:xfrm>
              <a:off x="3190580" y="2602487"/>
              <a:ext cx="1059990"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kern="100">
                  <a:solidFill>
                    <a:schemeClr val="bg1"/>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2013</a:t>
              </a:r>
              <a:r>
                <a:rPr lang="zh-CN" altLang="en-US" sz="2400" b="1" kern="100">
                  <a:solidFill>
                    <a:schemeClr val="bg1"/>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年</a:t>
              </a:r>
              <a:r>
                <a:rPr lang="en-US" altLang="zh-CN" sz="2400" b="1" kern="100">
                  <a:solidFill>
                    <a:schemeClr val="bg1"/>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11</a:t>
              </a:r>
              <a:r>
                <a:rPr lang="zh-CN" altLang="en-US" sz="2400" b="1" kern="100">
                  <a:solidFill>
                    <a:schemeClr val="bg1"/>
                  </a:solidFill>
                  <a:latin typeface="微软雅黑" panose="020B0503020204020204" charset="-122"/>
                  <a:ea typeface="微软雅黑" panose="020B0503020204020204" charset="-122"/>
                  <a:cs typeface="Times New Roman" panose="02020603050405020304" pitchFamily="18" charset="0"/>
                  <a:sym typeface="Didot" panose="02000503000000020003" pitchFamily="2" charset="0"/>
                </a:rPr>
                <a:t>月</a:t>
              </a:r>
            </a:p>
          </p:txBody>
        </p:sp>
      </p:grpSp>
      <p:grpSp>
        <p:nvGrpSpPr>
          <p:cNvPr id="14" name="组合 13"/>
          <p:cNvGrpSpPr/>
          <p:nvPr/>
        </p:nvGrpSpPr>
        <p:grpSpPr>
          <a:xfrm>
            <a:off x="651831" y="4009267"/>
            <a:ext cx="10389900" cy="934001"/>
            <a:chOff x="-1" y="4007549"/>
            <a:chExt cx="12192001" cy="934001"/>
          </a:xfrm>
        </p:grpSpPr>
        <p:sp>
          <p:nvSpPr>
            <p:cNvPr id="154" name="isḻîḍè"/>
            <p:cNvSpPr/>
            <p:nvPr/>
          </p:nvSpPr>
          <p:spPr>
            <a:xfrm rot="5400000">
              <a:off x="10155218" y="2904767"/>
              <a:ext cx="533184" cy="3540381"/>
            </a:xfrm>
            <a:prstGeom prst="bentArrow">
              <a:avLst/>
            </a:prstGeom>
            <a:solidFill>
              <a:schemeClr val="accent5"/>
            </a:solidFill>
            <a:ln w="12700" cap="rnd">
              <a:noFill/>
              <a:prstDash val="solid"/>
              <a:round/>
            </a:ln>
            <a:effectLst>
              <a:outerShdw blurRad="254000" dist="127000" algn="ctr" rotWithShape="0">
                <a:schemeClr val="accent5">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155" name="ïşļïḓé"/>
            <p:cNvSpPr/>
            <p:nvPr/>
          </p:nvSpPr>
          <p:spPr>
            <a:xfrm rot="16200000" flipV="1">
              <a:off x="7062448" y="2230557"/>
              <a:ext cx="533184" cy="4087167"/>
            </a:xfrm>
            <a:prstGeom prst="bentArrow">
              <a:avLst/>
            </a:prstGeom>
            <a:solidFill>
              <a:schemeClr val="accent1"/>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156" name="ïşľïḑé"/>
            <p:cNvSpPr/>
            <p:nvPr/>
          </p:nvSpPr>
          <p:spPr>
            <a:xfrm rot="5400000">
              <a:off x="4224548" y="2904767"/>
              <a:ext cx="533184" cy="3540381"/>
            </a:xfrm>
            <a:prstGeom prst="bentArrow">
              <a:avLst/>
            </a:prstGeom>
            <a:solidFill>
              <a:schemeClr val="accent3"/>
            </a:solidFill>
            <a:ln w="12700" cap="rnd">
              <a:noFill/>
              <a:prstDash val="solid"/>
              <a:round/>
            </a:ln>
            <a:effectLst>
              <a:outerShdw blurRad="254000" dist="127000" algn="ctr" rotWithShape="0">
                <a:schemeClr val="accent3">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sp>
          <p:nvSpPr>
            <p:cNvPr id="157" name="îş1idê"/>
            <p:cNvSpPr/>
            <p:nvPr/>
          </p:nvSpPr>
          <p:spPr>
            <a:xfrm rot="16200000" flipV="1">
              <a:off x="1503598" y="2503950"/>
              <a:ext cx="533184" cy="3540381"/>
            </a:xfrm>
            <a:prstGeom prst="bentArrow">
              <a:avLst/>
            </a:prstGeom>
            <a:solidFill>
              <a:schemeClr val="accent4"/>
            </a:solidFill>
            <a:ln w="12700" cap="rnd">
              <a:noFill/>
              <a:prstDash val="solid"/>
              <a:round/>
            </a:ln>
            <a:effectLst>
              <a:outerShdw blurRad="254000" dist="127000" algn="ctr" rotWithShape="0">
                <a:schemeClr val="accent4">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grpSp>
      <p:grpSp>
        <p:nvGrpSpPr>
          <p:cNvPr id="16" name="组合 15"/>
          <p:cNvGrpSpPr/>
          <p:nvPr/>
        </p:nvGrpSpPr>
        <p:grpSpPr>
          <a:xfrm>
            <a:off x="407319" y="3764093"/>
            <a:ext cx="1603500" cy="1603498"/>
            <a:chOff x="320207" y="3528633"/>
            <a:chExt cx="2070984" cy="2070982"/>
          </a:xfrm>
        </p:grpSpPr>
        <p:sp>
          <p:nvSpPr>
            <p:cNvPr id="15" name="椭圆 14"/>
            <p:cNvSpPr/>
            <p:nvPr/>
          </p:nvSpPr>
          <p:spPr>
            <a:xfrm>
              <a:off x="571928" y="3780353"/>
              <a:ext cx="1567542" cy="1567542"/>
            </a:xfrm>
            <a:prstGeom prst="ellipse">
              <a:avLst/>
            </a:prstGeom>
            <a:gradFill flip="none" rotWithShape="1">
              <a:gsLst>
                <a:gs pos="0">
                  <a:srgbClr val="1E77EC"/>
                </a:gs>
                <a:gs pos="69000">
                  <a:srgbClr val="115EC5"/>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30000">
                      <a:srgbClr val="1B4F80">
                        <a:lumMod val="20000"/>
                        <a:lumOff val="80000"/>
                        <a:alpha val="0"/>
                      </a:srgbClr>
                    </a:gs>
                    <a:gs pos="77000">
                      <a:srgbClr val="1B4F80">
                        <a:lumMod val="60000"/>
                        <a:lumOff val="40000"/>
                      </a:srgbClr>
                    </a:gs>
                  </a:gsLst>
                  <a:path path="circle">
                    <a:fillToRect l="50000" t="50000" r="50000" b="50000"/>
                  </a:path>
                </a:gradFill>
                <a:latin typeface="Roboto"/>
                <a:ea typeface="思源黑体 CN Regular"/>
              </a:endParaRPr>
            </a:p>
          </p:txBody>
        </p:sp>
        <p:sp>
          <p:nvSpPr>
            <p:cNvPr id="161" name="iconfont-1096-712586"/>
            <p:cNvSpPr/>
            <p:nvPr/>
          </p:nvSpPr>
          <p:spPr>
            <a:xfrm>
              <a:off x="823672" y="4043504"/>
              <a:ext cx="1064054" cy="1041240"/>
            </a:xfrm>
            <a:custGeom>
              <a:avLst/>
              <a:gdLst>
                <a:gd name="T0" fmla="*/ 6572 w 13413"/>
                <a:gd name="T1" fmla="*/ 2337 h 13123"/>
                <a:gd name="T2" fmla="*/ 6012 w 13413"/>
                <a:gd name="T3" fmla="*/ 2817 h 13123"/>
                <a:gd name="T4" fmla="*/ 6012 w 13413"/>
                <a:gd name="T5" fmla="*/ 6577 h 13123"/>
                <a:gd name="T6" fmla="*/ 6092 w 13413"/>
                <a:gd name="T7" fmla="*/ 6897 h 13123"/>
                <a:gd name="T8" fmla="*/ 8252 w 13413"/>
                <a:gd name="T9" fmla="*/ 9537 h 13123"/>
                <a:gd name="T10" fmla="*/ 8652 w 13413"/>
                <a:gd name="T11" fmla="*/ 9777 h 13123"/>
                <a:gd name="T12" fmla="*/ 8972 w 13413"/>
                <a:gd name="T13" fmla="*/ 9697 h 13123"/>
                <a:gd name="T14" fmla="*/ 9052 w 13413"/>
                <a:gd name="T15" fmla="*/ 8977 h 13123"/>
                <a:gd name="T16" fmla="*/ 7132 w 13413"/>
                <a:gd name="T17" fmla="*/ 6417 h 13123"/>
                <a:gd name="T18" fmla="*/ 7132 w 13413"/>
                <a:gd name="T19" fmla="*/ 2817 h 13123"/>
                <a:gd name="T20" fmla="*/ 6572 w 13413"/>
                <a:gd name="T21" fmla="*/ 2337 h 13123"/>
                <a:gd name="T22" fmla="*/ 6572 w 13413"/>
                <a:gd name="T23" fmla="*/ 2337 h 13123"/>
                <a:gd name="T24" fmla="*/ 2062 w 13413"/>
                <a:gd name="T25" fmla="*/ 2043 h 13123"/>
                <a:gd name="T26" fmla="*/ 5669 w 13413"/>
                <a:gd name="T27" fmla="*/ 243 h 13123"/>
                <a:gd name="T28" fmla="*/ 10414 w 13413"/>
                <a:gd name="T29" fmla="*/ 1456 h 13123"/>
                <a:gd name="T30" fmla="*/ 12912 w 13413"/>
                <a:gd name="T31" fmla="*/ 5668 h 13123"/>
                <a:gd name="T32" fmla="*/ 7488 w 13413"/>
                <a:gd name="T33" fmla="*/ 12912 h 13123"/>
                <a:gd name="T34" fmla="*/ 3260 w 13413"/>
                <a:gd name="T35" fmla="*/ 12050 h 13123"/>
                <a:gd name="T36" fmla="*/ 3107 w 13413"/>
                <a:gd name="T37" fmla="*/ 11422 h 13123"/>
                <a:gd name="T38" fmla="*/ 3735 w 13413"/>
                <a:gd name="T39" fmla="*/ 11268 h 13123"/>
                <a:gd name="T40" fmla="*/ 7358 w 13413"/>
                <a:gd name="T41" fmla="*/ 12007 h 13123"/>
                <a:gd name="T42" fmla="*/ 12007 w 13413"/>
                <a:gd name="T43" fmla="*/ 5798 h 13123"/>
                <a:gd name="T44" fmla="*/ 9865 w 13413"/>
                <a:gd name="T45" fmla="*/ 2188 h 13123"/>
                <a:gd name="T46" fmla="*/ 5799 w 13413"/>
                <a:gd name="T47" fmla="*/ 1149 h 13123"/>
                <a:gd name="T48" fmla="*/ 1148 w 13413"/>
                <a:gd name="T49" fmla="*/ 7358 h 13123"/>
                <a:gd name="T50" fmla="*/ 1958 w 13413"/>
                <a:gd name="T51" fmla="*/ 9535 h 13123"/>
                <a:gd name="T52" fmla="*/ 1821 w 13413"/>
                <a:gd name="T53" fmla="*/ 10166 h 13123"/>
                <a:gd name="T54" fmla="*/ 1190 w 13413"/>
                <a:gd name="T55" fmla="*/ 10030 h 13123"/>
                <a:gd name="T56" fmla="*/ 243 w 13413"/>
                <a:gd name="T57" fmla="*/ 7488 h 13123"/>
                <a:gd name="T58" fmla="*/ 1456 w 13413"/>
                <a:gd name="T59" fmla="*/ 2743 h 13123"/>
                <a:gd name="T60" fmla="*/ 2062 w 13413"/>
                <a:gd name="T61" fmla="*/ 2043 h 13123"/>
                <a:gd name="T62" fmla="*/ 2062 w 13413"/>
                <a:gd name="T63" fmla="*/ 2043 h 13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13" h="13123">
                  <a:moveTo>
                    <a:pt x="6572" y="2337"/>
                  </a:moveTo>
                  <a:cubicBezTo>
                    <a:pt x="6252" y="2337"/>
                    <a:pt x="6012" y="2577"/>
                    <a:pt x="6012" y="2817"/>
                  </a:cubicBezTo>
                  <a:lnTo>
                    <a:pt x="6012" y="6577"/>
                  </a:lnTo>
                  <a:cubicBezTo>
                    <a:pt x="6012" y="6737"/>
                    <a:pt x="6092" y="6817"/>
                    <a:pt x="6092" y="6897"/>
                  </a:cubicBezTo>
                  <a:lnTo>
                    <a:pt x="8252" y="9537"/>
                  </a:lnTo>
                  <a:cubicBezTo>
                    <a:pt x="8332" y="9697"/>
                    <a:pt x="8492" y="9777"/>
                    <a:pt x="8652" y="9777"/>
                  </a:cubicBezTo>
                  <a:cubicBezTo>
                    <a:pt x="8732" y="9777"/>
                    <a:pt x="8892" y="9777"/>
                    <a:pt x="8972" y="9697"/>
                  </a:cubicBezTo>
                  <a:cubicBezTo>
                    <a:pt x="9212" y="9537"/>
                    <a:pt x="9212" y="9217"/>
                    <a:pt x="9052" y="8977"/>
                  </a:cubicBezTo>
                  <a:lnTo>
                    <a:pt x="7132" y="6417"/>
                  </a:lnTo>
                  <a:lnTo>
                    <a:pt x="7132" y="2817"/>
                  </a:lnTo>
                  <a:cubicBezTo>
                    <a:pt x="7132" y="2577"/>
                    <a:pt x="6892" y="2337"/>
                    <a:pt x="6572" y="2337"/>
                  </a:cubicBezTo>
                  <a:close/>
                  <a:moveTo>
                    <a:pt x="6572" y="2337"/>
                  </a:moveTo>
                  <a:close/>
                  <a:moveTo>
                    <a:pt x="2062" y="2043"/>
                  </a:moveTo>
                  <a:cubicBezTo>
                    <a:pt x="3033" y="1072"/>
                    <a:pt x="4285" y="442"/>
                    <a:pt x="5669" y="243"/>
                  </a:cubicBezTo>
                  <a:cubicBezTo>
                    <a:pt x="7360" y="0"/>
                    <a:pt x="9046" y="431"/>
                    <a:pt x="10414" y="1456"/>
                  </a:cubicBezTo>
                  <a:cubicBezTo>
                    <a:pt x="11782" y="2481"/>
                    <a:pt x="12669" y="3977"/>
                    <a:pt x="12912" y="5668"/>
                  </a:cubicBezTo>
                  <a:cubicBezTo>
                    <a:pt x="13413" y="9162"/>
                    <a:pt x="10979" y="12411"/>
                    <a:pt x="7488" y="12912"/>
                  </a:cubicBezTo>
                  <a:cubicBezTo>
                    <a:pt x="6024" y="13123"/>
                    <a:pt x="4522" y="12816"/>
                    <a:pt x="3260" y="12050"/>
                  </a:cubicBezTo>
                  <a:cubicBezTo>
                    <a:pt x="3044" y="11918"/>
                    <a:pt x="2976" y="11637"/>
                    <a:pt x="3107" y="11422"/>
                  </a:cubicBezTo>
                  <a:cubicBezTo>
                    <a:pt x="3239" y="11207"/>
                    <a:pt x="3519" y="11137"/>
                    <a:pt x="3735" y="11268"/>
                  </a:cubicBezTo>
                  <a:cubicBezTo>
                    <a:pt x="4816" y="11925"/>
                    <a:pt x="6102" y="12188"/>
                    <a:pt x="7358" y="12007"/>
                  </a:cubicBezTo>
                  <a:cubicBezTo>
                    <a:pt x="10350" y="11578"/>
                    <a:pt x="12436" y="8793"/>
                    <a:pt x="12007" y="5798"/>
                  </a:cubicBezTo>
                  <a:cubicBezTo>
                    <a:pt x="11799" y="4348"/>
                    <a:pt x="11038" y="3066"/>
                    <a:pt x="9865" y="2188"/>
                  </a:cubicBezTo>
                  <a:cubicBezTo>
                    <a:pt x="8693" y="1310"/>
                    <a:pt x="7248" y="941"/>
                    <a:pt x="5799" y="1149"/>
                  </a:cubicBezTo>
                  <a:cubicBezTo>
                    <a:pt x="2804" y="1579"/>
                    <a:pt x="718" y="4364"/>
                    <a:pt x="1148" y="7358"/>
                  </a:cubicBezTo>
                  <a:cubicBezTo>
                    <a:pt x="1261" y="8142"/>
                    <a:pt x="1533" y="8874"/>
                    <a:pt x="1958" y="9535"/>
                  </a:cubicBezTo>
                  <a:cubicBezTo>
                    <a:pt x="2094" y="9747"/>
                    <a:pt x="2032" y="10031"/>
                    <a:pt x="1821" y="10166"/>
                  </a:cubicBezTo>
                  <a:cubicBezTo>
                    <a:pt x="1609" y="10303"/>
                    <a:pt x="1326" y="10242"/>
                    <a:pt x="1190" y="10030"/>
                  </a:cubicBezTo>
                  <a:cubicBezTo>
                    <a:pt x="693" y="9258"/>
                    <a:pt x="375" y="8403"/>
                    <a:pt x="243" y="7488"/>
                  </a:cubicBezTo>
                  <a:cubicBezTo>
                    <a:pt x="0" y="5797"/>
                    <a:pt x="431" y="4111"/>
                    <a:pt x="1456" y="2743"/>
                  </a:cubicBezTo>
                  <a:cubicBezTo>
                    <a:pt x="1643" y="2493"/>
                    <a:pt x="1845" y="2259"/>
                    <a:pt x="2062" y="2043"/>
                  </a:cubicBezTo>
                  <a:close/>
                  <a:moveTo>
                    <a:pt x="2062" y="2043"/>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椭圆 161"/>
            <p:cNvSpPr/>
            <p:nvPr/>
          </p:nvSpPr>
          <p:spPr>
            <a:xfrm>
              <a:off x="320207" y="3528633"/>
              <a:ext cx="2070984" cy="2070982"/>
            </a:xfrm>
            <a:prstGeom prst="ellipse">
              <a:avLst/>
            </a:prstGeom>
            <a:noFill/>
            <a:ln>
              <a:gradFill flip="none" rotWithShape="1">
                <a:gsLst>
                  <a:gs pos="0">
                    <a:schemeClr val="accent1">
                      <a:lumMod val="40000"/>
                      <a:lumOff val="60000"/>
                    </a:schemeClr>
                  </a:gs>
                  <a:gs pos="100000">
                    <a:schemeClr val="accent1">
                      <a:lumMod val="40000"/>
                      <a:lumOff val="6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gr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8902700" cy="460375"/>
            </a:xfrm>
            <a:prstGeom prst="rect">
              <a:avLst/>
            </a:prstGeom>
            <a:noFill/>
          </p:spPr>
          <p:txBody>
            <a:bodyPr wrap="square">
              <a:spAutoFit/>
            </a:bodyPr>
            <a:lstStyle/>
            <a:p>
              <a:r>
                <a:rPr lang="zh-CN" altLang="en-US" sz="2400" b="1" dirty="0">
                  <a:solidFill>
                    <a:srgbClr val="284B90"/>
                  </a:solidFill>
                </a:rPr>
                <a:t>改革开放以来建立现代财政制度的探索</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组合 36"/>
          <p:cNvGrpSpPr/>
          <p:nvPr/>
        </p:nvGrpSpPr>
        <p:grpSpPr>
          <a:xfrm>
            <a:off x="3416300" y="1381930"/>
            <a:ext cx="5359400" cy="590070"/>
            <a:chOff x="4724400" y="3559176"/>
            <a:chExt cx="5359400" cy="590070"/>
          </a:xfrm>
        </p:grpSpPr>
        <p:sp>
          <p:nvSpPr>
            <p:cNvPr id="51" name="矩形: 对角圆角 50"/>
            <p:cNvSpPr/>
            <p:nvPr/>
          </p:nvSpPr>
          <p:spPr>
            <a:xfrm>
              <a:off x="4724400" y="3559176"/>
              <a:ext cx="5359400" cy="590070"/>
            </a:xfrm>
            <a:prstGeom prst="round2DiagRect">
              <a:avLst/>
            </a:prstGeom>
            <a:gradFill>
              <a:gsLst>
                <a:gs pos="97000">
                  <a:srgbClr val="115EC5"/>
                </a:gs>
                <a:gs pos="1000">
                  <a:srgbClr val="284B90"/>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52" name="文本框 51"/>
            <p:cNvSpPr txBox="1"/>
            <p:nvPr/>
          </p:nvSpPr>
          <p:spPr>
            <a:xfrm>
              <a:off x="4845050" y="3592601"/>
              <a:ext cx="5118100" cy="523220"/>
            </a:xfrm>
            <a:prstGeom prst="rect">
              <a:avLst/>
            </a:prstGeom>
            <a:noFill/>
          </p:spPr>
          <p:txBody>
            <a:bodyPr wrap="square">
              <a:spAutoFit/>
            </a:bodyPr>
            <a:lstStyle/>
            <a:p>
              <a:pPr algn="ctr"/>
              <a:r>
                <a:rPr lang="zh-CN" altLang="en-US" sz="2800" b="1" dirty="0">
                  <a:solidFill>
                    <a:schemeClr val="bg1"/>
                  </a:solidFill>
                </a:rPr>
                <a:t>现代财政制度的内容</a:t>
              </a:r>
            </a:p>
          </p:txBody>
        </p:sp>
      </p:grpSp>
      <p:grpSp>
        <p:nvGrpSpPr>
          <p:cNvPr id="24" name="组合 23"/>
          <p:cNvGrpSpPr/>
          <p:nvPr/>
        </p:nvGrpSpPr>
        <p:grpSpPr>
          <a:xfrm>
            <a:off x="1039725" y="2363680"/>
            <a:ext cx="10112550" cy="3905154"/>
            <a:chOff x="1142155" y="2363680"/>
            <a:chExt cx="10112550" cy="3905154"/>
          </a:xfrm>
        </p:grpSpPr>
        <p:grpSp>
          <p:nvGrpSpPr>
            <p:cNvPr id="9" name="组合 8"/>
            <p:cNvGrpSpPr/>
            <p:nvPr/>
          </p:nvGrpSpPr>
          <p:grpSpPr>
            <a:xfrm>
              <a:off x="4580987" y="2363680"/>
              <a:ext cx="3235274" cy="3905154"/>
              <a:chOff x="708757" y="2354155"/>
              <a:chExt cx="3235274" cy="3905154"/>
            </a:xfrm>
          </p:grpSpPr>
          <p:sp>
            <p:nvSpPr>
              <p:cNvPr id="17" name="矩形: 圆角 16"/>
              <p:cNvSpPr/>
              <p:nvPr/>
            </p:nvSpPr>
            <p:spPr>
              <a:xfrm>
                <a:off x="708757" y="2944098"/>
                <a:ext cx="3235274" cy="3315211"/>
              </a:xfrm>
              <a:prstGeom prst="roundRect">
                <a:avLst>
                  <a:gd name="adj" fmla="val 3577"/>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19" name="文本框 18"/>
              <p:cNvSpPr txBox="1"/>
              <p:nvPr/>
            </p:nvSpPr>
            <p:spPr>
              <a:xfrm>
                <a:off x="878579" y="3959880"/>
                <a:ext cx="2895630" cy="2030095"/>
              </a:xfrm>
              <a:prstGeom prst="rect">
                <a:avLst/>
              </a:prstGeom>
              <a:noFill/>
            </p:spPr>
            <p:txBody>
              <a:bodyPr wrap="square">
                <a:spAutoFit/>
              </a:bodyPr>
              <a:lstStyle>
                <a:defPPr>
                  <a:defRPr lang="zh-CN"/>
                </a:defPPr>
                <a:lvl1pPr algn="just">
                  <a:lnSpc>
                    <a:spcPct val="150000"/>
                  </a:lnSpc>
                  <a:defRPr sz="2400"/>
                </a:lvl1pPr>
              </a:lstStyle>
              <a:p>
                <a:r>
                  <a:rPr lang="zh-CN" altLang="en-US" sz="2800" dirty="0"/>
                  <a:t>加快形成规范的中央和地方财政关系</a:t>
                </a:r>
              </a:p>
            </p:txBody>
          </p:sp>
          <p:grpSp>
            <p:nvGrpSpPr>
              <p:cNvPr id="6" name="组合 5"/>
              <p:cNvGrpSpPr/>
              <p:nvPr/>
            </p:nvGrpSpPr>
            <p:grpSpPr>
              <a:xfrm>
                <a:off x="1553330" y="2354155"/>
                <a:ext cx="1494670" cy="1494668"/>
                <a:chOff x="1408187" y="1982174"/>
                <a:chExt cx="1892748" cy="1892746"/>
              </a:xfrm>
            </p:grpSpPr>
            <p:sp>
              <p:nvSpPr>
                <p:cNvPr id="20" name="椭圆 19"/>
                <p:cNvSpPr/>
                <p:nvPr/>
              </p:nvSpPr>
              <p:spPr>
                <a:xfrm>
                  <a:off x="1408187" y="1982174"/>
                  <a:ext cx="1892748" cy="1892746"/>
                </a:xfrm>
                <a:prstGeom prst="ellipse">
                  <a:avLst/>
                </a:prstGeom>
                <a:noFill/>
                <a:ln>
                  <a:gradFill flip="none" rotWithShape="1">
                    <a:gsLst>
                      <a:gs pos="0">
                        <a:schemeClr val="accent1">
                          <a:lumMod val="40000"/>
                          <a:lumOff val="60000"/>
                        </a:schemeClr>
                      </a:gs>
                      <a:gs pos="100000">
                        <a:schemeClr val="accent1">
                          <a:lumMod val="40000"/>
                          <a:lumOff val="6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21" name="椭圆 20"/>
                <p:cNvSpPr/>
                <p:nvPr/>
              </p:nvSpPr>
              <p:spPr>
                <a:xfrm>
                  <a:off x="1639450" y="2213435"/>
                  <a:ext cx="1430223" cy="1430223"/>
                </a:xfrm>
                <a:prstGeom prst="ellipse">
                  <a:avLst/>
                </a:prstGeom>
                <a:gradFill flip="none" rotWithShape="1">
                  <a:gsLst>
                    <a:gs pos="0">
                      <a:srgbClr val="1E77EC"/>
                    </a:gs>
                    <a:gs pos="69000">
                      <a:srgbClr val="115EC5"/>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a:gsLst>
                        <a:gs pos="30000">
                          <a:srgbClr val="1B4F80">
                            <a:lumMod val="20000"/>
                            <a:lumOff val="80000"/>
                            <a:alpha val="0"/>
                          </a:srgbClr>
                        </a:gs>
                        <a:gs pos="77000">
                          <a:srgbClr val="1B4F80">
                            <a:lumMod val="60000"/>
                            <a:lumOff val="40000"/>
                          </a:srgbClr>
                        </a:gs>
                      </a:gsLst>
                      <a:path path="circle">
                        <a:fillToRect l="50000" t="50000" r="50000" b="50000"/>
                      </a:path>
                    </a:gradFill>
                    <a:effectLst/>
                    <a:uLnTx/>
                    <a:uFillTx/>
                    <a:latin typeface="Roboto"/>
                    <a:ea typeface="思源黑体 CN Regular"/>
                    <a:cs typeface="+mn-cs"/>
                  </a:endParaRPr>
                </a:p>
              </p:txBody>
            </p:sp>
          </p:grpSp>
          <p:sp>
            <p:nvSpPr>
              <p:cNvPr id="28" name="文本框 27"/>
              <p:cNvSpPr txBox="1"/>
              <p:nvPr/>
            </p:nvSpPr>
            <p:spPr>
              <a:xfrm>
                <a:off x="2025415" y="2707237"/>
                <a:ext cx="492443" cy="737235"/>
              </a:xfrm>
              <a:prstGeom prst="rect">
                <a:avLst/>
              </a:prstGeom>
              <a:noFill/>
            </p:spPr>
            <p:txBody>
              <a:bodyPr wrap="square">
                <a:spAutoFit/>
              </a:bodyPr>
              <a:lstStyle>
                <a:defPPr>
                  <a:defRPr lang="zh-CN"/>
                </a:defPPr>
                <a:lvl1pPr algn="just">
                  <a:lnSpc>
                    <a:spcPct val="150000"/>
                  </a:lnSpc>
                  <a:defRPr sz="2400"/>
                </a:lvl1pPr>
              </a:lstStyle>
              <a:p>
                <a:r>
                  <a:rPr lang="zh-CN" altLang="en-US" sz="2800" b="1" dirty="0">
                    <a:solidFill>
                      <a:schemeClr val="bg1"/>
                    </a:solidFill>
                  </a:rPr>
                  <a:t>二</a:t>
                </a:r>
              </a:p>
            </p:txBody>
          </p:sp>
        </p:grpSp>
        <p:grpSp>
          <p:nvGrpSpPr>
            <p:cNvPr id="39" name="组合 38"/>
            <p:cNvGrpSpPr/>
            <p:nvPr/>
          </p:nvGrpSpPr>
          <p:grpSpPr>
            <a:xfrm>
              <a:off x="8019431" y="2363680"/>
              <a:ext cx="3235274" cy="3905154"/>
              <a:chOff x="708757" y="2354155"/>
              <a:chExt cx="3235274" cy="3905154"/>
            </a:xfrm>
          </p:grpSpPr>
          <p:sp>
            <p:nvSpPr>
              <p:cNvPr id="40" name="矩形: 圆角 39"/>
              <p:cNvSpPr/>
              <p:nvPr/>
            </p:nvSpPr>
            <p:spPr>
              <a:xfrm>
                <a:off x="708757" y="2944098"/>
                <a:ext cx="3235274" cy="3315211"/>
              </a:xfrm>
              <a:prstGeom prst="roundRect">
                <a:avLst>
                  <a:gd name="adj" fmla="val 3577"/>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41" name="文本框 40"/>
              <p:cNvSpPr txBox="1"/>
              <p:nvPr/>
            </p:nvSpPr>
            <p:spPr>
              <a:xfrm>
                <a:off x="878579" y="3959880"/>
                <a:ext cx="2895630" cy="1383665"/>
              </a:xfrm>
              <a:prstGeom prst="rect">
                <a:avLst/>
              </a:prstGeom>
              <a:noFill/>
            </p:spPr>
            <p:txBody>
              <a:bodyPr wrap="square">
                <a:spAutoFit/>
              </a:bodyPr>
              <a:lstStyle>
                <a:defPPr>
                  <a:defRPr lang="zh-CN"/>
                </a:defPPr>
                <a:lvl1pPr algn="just">
                  <a:lnSpc>
                    <a:spcPct val="150000"/>
                  </a:lnSpc>
                  <a:defRPr sz="2400"/>
                </a:lvl1pPr>
              </a:lstStyle>
              <a:p>
                <a:r>
                  <a:rPr lang="zh-CN" altLang="en-US" sz="2800" dirty="0"/>
                  <a:t>加快建立现代税收制度</a:t>
                </a:r>
              </a:p>
            </p:txBody>
          </p:sp>
          <p:grpSp>
            <p:nvGrpSpPr>
              <p:cNvPr id="42" name="组合 41"/>
              <p:cNvGrpSpPr/>
              <p:nvPr/>
            </p:nvGrpSpPr>
            <p:grpSpPr>
              <a:xfrm>
                <a:off x="1553330" y="2354155"/>
                <a:ext cx="1494670" cy="1494668"/>
                <a:chOff x="1408187" y="1982174"/>
                <a:chExt cx="1892748" cy="1892746"/>
              </a:xfrm>
            </p:grpSpPr>
            <p:sp>
              <p:nvSpPr>
                <p:cNvPr id="44" name="椭圆 43"/>
                <p:cNvSpPr/>
                <p:nvPr/>
              </p:nvSpPr>
              <p:spPr>
                <a:xfrm>
                  <a:off x="1408187" y="1982174"/>
                  <a:ext cx="1892748" cy="1892746"/>
                </a:xfrm>
                <a:prstGeom prst="ellipse">
                  <a:avLst/>
                </a:prstGeom>
                <a:noFill/>
                <a:ln>
                  <a:gradFill flip="none" rotWithShape="1">
                    <a:gsLst>
                      <a:gs pos="0">
                        <a:schemeClr val="accent1">
                          <a:lumMod val="40000"/>
                          <a:lumOff val="60000"/>
                        </a:schemeClr>
                      </a:gs>
                      <a:gs pos="100000">
                        <a:schemeClr val="accent1">
                          <a:lumMod val="40000"/>
                          <a:lumOff val="6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45" name="椭圆 44"/>
                <p:cNvSpPr/>
                <p:nvPr/>
              </p:nvSpPr>
              <p:spPr>
                <a:xfrm>
                  <a:off x="1639450" y="2213435"/>
                  <a:ext cx="1430223" cy="1430223"/>
                </a:xfrm>
                <a:prstGeom prst="ellipse">
                  <a:avLst/>
                </a:prstGeom>
                <a:gradFill flip="none" rotWithShape="1">
                  <a:gsLst>
                    <a:gs pos="0">
                      <a:srgbClr val="1E77EC"/>
                    </a:gs>
                    <a:gs pos="69000">
                      <a:srgbClr val="115EC5"/>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a:gsLst>
                        <a:gs pos="30000">
                          <a:srgbClr val="1B4F80">
                            <a:lumMod val="20000"/>
                            <a:lumOff val="80000"/>
                            <a:alpha val="0"/>
                          </a:srgbClr>
                        </a:gs>
                        <a:gs pos="77000">
                          <a:srgbClr val="1B4F80">
                            <a:lumMod val="60000"/>
                            <a:lumOff val="40000"/>
                          </a:srgbClr>
                        </a:gs>
                      </a:gsLst>
                      <a:path path="circle">
                        <a:fillToRect l="50000" t="50000" r="50000" b="50000"/>
                      </a:path>
                    </a:gradFill>
                    <a:effectLst/>
                    <a:uLnTx/>
                    <a:uFillTx/>
                    <a:latin typeface="Roboto"/>
                    <a:ea typeface="思源黑体 CN Regular"/>
                    <a:cs typeface="+mn-cs"/>
                  </a:endParaRPr>
                </a:p>
              </p:txBody>
            </p:sp>
          </p:grpSp>
          <p:sp>
            <p:nvSpPr>
              <p:cNvPr id="43" name="文本框 42"/>
              <p:cNvSpPr txBox="1"/>
              <p:nvPr/>
            </p:nvSpPr>
            <p:spPr>
              <a:xfrm>
                <a:off x="2025415" y="2707237"/>
                <a:ext cx="492443" cy="661207"/>
              </a:xfrm>
              <a:prstGeom prst="rect">
                <a:avLst/>
              </a:prstGeom>
              <a:noFill/>
            </p:spPr>
            <p:txBody>
              <a:bodyPr wrap="square">
                <a:spAutoFit/>
              </a:bodyPr>
              <a:lstStyle>
                <a:defPPr>
                  <a:defRPr lang="zh-CN"/>
                </a:defPPr>
                <a:lvl1pPr algn="just">
                  <a:lnSpc>
                    <a:spcPct val="150000"/>
                  </a:lnSpc>
                  <a:defRPr sz="2400"/>
                </a:lvl1pPr>
              </a:lstStyle>
              <a:p>
                <a:r>
                  <a:rPr lang="zh-CN" altLang="en-US" sz="2800" b="1" dirty="0">
                    <a:solidFill>
                      <a:schemeClr val="bg1"/>
                    </a:solidFill>
                  </a:rPr>
                  <a:t>三</a:t>
                </a:r>
              </a:p>
            </p:txBody>
          </p:sp>
        </p:grpSp>
        <p:grpSp>
          <p:nvGrpSpPr>
            <p:cNvPr id="4" name="组合 3"/>
            <p:cNvGrpSpPr/>
            <p:nvPr/>
          </p:nvGrpSpPr>
          <p:grpSpPr>
            <a:xfrm>
              <a:off x="1142155" y="2363680"/>
              <a:ext cx="3235274" cy="3905154"/>
              <a:chOff x="708757" y="2354155"/>
              <a:chExt cx="3235274" cy="3905154"/>
            </a:xfrm>
          </p:grpSpPr>
          <p:sp>
            <p:nvSpPr>
              <p:cNvPr id="14" name="矩形: 圆角 30"/>
              <p:cNvSpPr/>
              <p:nvPr/>
            </p:nvSpPr>
            <p:spPr>
              <a:xfrm>
                <a:off x="708757" y="2944098"/>
                <a:ext cx="3235274" cy="3315211"/>
              </a:xfrm>
              <a:prstGeom prst="roundRect">
                <a:avLst>
                  <a:gd name="adj" fmla="val 3577"/>
                </a:avLst>
              </a:prstGeom>
              <a:solidFill>
                <a:srgbClr val="D5E5FB">
                  <a:alpha val="18000"/>
                </a:srgbClr>
              </a:solidFill>
              <a:ln w="15875">
                <a:solidFill>
                  <a:srgbClr val="1E77E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sp>
            <p:nvSpPr>
              <p:cNvPr id="15" name="文本框 14"/>
              <p:cNvSpPr txBox="1"/>
              <p:nvPr/>
            </p:nvSpPr>
            <p:spPr>
              <a:xfrm>
                <a:off x="878579" y="3959880"/>
                <a:ext cx="2895630" cy="1383665"/>
              </a:xfrm>
              <a:prstGeom prst="rect">
                <a:avLst/>
              </a:prstGeom>
              <a:noFill/>
            </p:spPr>
            <p:txBody>
              <a:bodyPr wrap="square">
                <a:spAutoFit/>
              </a:bodyPr>
              <a:lstStyle>
                <a:defPPr>
                  <a:defRPr lang="zh-CN"/>
                </a:defPPr>
                <a:lvl1pPr algn="just">
                  <a:lnSpc>
                    <a:spcPct val="150000"/>
                  </a:lnSpc>
                  <a:defRPr sz="2400"/>
                </a:lvl1pPr>
              </a:lstStyle>
              <a:p>
                <a:r>
                  <a:rPr lang="zh-CN" altLang="en-US" sz="2800" dirty="0"/>
                  <a:t>加快建立现代预算制度</a:t>
                </a:r>
              </a:p>
            </p:txBody>
          </p:sp>
          <p:grpSp>
            <p:nvGrpSpPr>
              <p:cNvPr id="16" name="组合 15"/>
              <p:cNvGrpSpPr/>
              <p:nvPr/>
            </p:nvGrpSpPr>
            <p:grpSpPr>
              <a:xfrm>
                <a:off x="1553330" y="2354155"/>
                <a:ext cx="1494670" cy="1494668"/>
                <a:chOff x="1408187" y="1982174"/>
                <a:chExt cx="1892748" cy="1892746"/>
              </a:xfrm>
            </p:grpSpPr>
            <p:sp>
              <p:nvSpPr>
                <p:cNvPr id="18" name="椭圆 17"/>
                <p:cNvSpPr/>
                <p:nvPr/>
              </p:nvSpPr>
              <p:spPr>
                <a:xfrm>
                  <a:off x="1408187" y="1982174"/>
                  <a:ext cx="1892748" cy="1892746"/>
                </a:xfrm>
                <a:prstGeom prst="ellipse">
                  <a:avLst/>
                </a:prstGeom>
                <a:noFill/>
                <a:ln>
                  <a:gradFill flip="none" rotWithShape="1">
                    <a:gsLst>
                      <a:gs pos="0">
                        <a:schemeClr val="accent1">
                          <a:lumMod val="40000"/>
                          <a:lumOff val="60000"/>
                        </a:schemeClr>
                      </a:gs>
                      <a:gs pos="100000">
                        <a:schemeClr val="accent1">
                          <a:lumMod val="40000"/>
                          <a:lumOff val="60000"/>
                          <a:alpha val="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22" name="椭圆 21"/>
                <p:cNvSpPr/>
                <p:nvPr/>
              </p:nvSpPr>
              <p:spPr>
                <a:xfrm>
                  <a:off x="1639450" y="2213435"/>
                  <a:ext cx="1430223" cy="1430223"/>
                </a:xfrm>
                <a:prstGeom prst="ellipse">
                  <a:avLst/>
                </a:prstGeom>
                <a:gradFill flip="none" rotWithShape="1">
                  <a:gsLst>
                    <a:gs pos="0">
                      <a:srgbClr val="1E77EC"/>
                    </a:gs>
                    <a:gs pos="69000">
                      <a:srgbClr val="115EC5"/>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gradFill>
                      <a:gsLst>
                        <a:gs pos="30000">
                          <a:srgbClr val="1B4F80">
                            <a:lumMod val="20000"/>
                            <a:lumOff val="80000"/>
                            <a:alpha val="0"/>
                          </a:srgbClr>
                        </a:gs>
                        <a:gs pos="77000">
                          <a:srgbClr val="1B4F80">
                            <a:lumMod val="60000"/>
                            <a:lumOff val="40000"/>
                          </a:srgbClr>
                        </a:gs>
                      </a:gsLst>
                      <a:path path="circle">
                        <a:fillToRect l="50000" t="50000" r="50000" b="50000"/>
                      </a:path>
                    </a:gradFill>
                    <a:effectLst/>
                    <a:uLnTx/>
                    <a:uFillTx/>
                    <a:latin typeface="Roboto"/>
                    <a:ea typeface="思源黑体 CN Regular"/>
                    <a:cs typeface="+mn-cs"/>
                  </a:endParaRPr>
                </a:p>
              </p:txBody>
            </p:sp>
          </p:grpSp>
          <p:sp>
            <p:nvSpPr>
              <p:cNvPr id="23" name="文本框 22"/>
              <p:cNvSpPr txBox="1"/>
              <p:nvPr/>
            </p:nvSpPr>
            <p:spPr>
              <a:xfrm>
                <a:off x="2025415" y="2707237"/>
                <a:ext cx="492443" cy="737235"/>
              </a:xfrm>
              <a:prstGeom prst="rect">
                <a:avLst/>
              </a:prstGeom>
              <a:noFill/>
            </p:spPr>
            <p:txBody>
              <a:bodyPr wrap="square">
                <a:spAutoFit/>
              </a:bodyPr>
              <a:lstStyle>
                <a:defPPr>
                  <a:defRPr lang="zh-CN"/>
                </a:defPPr>
                <a:lvl1pPr algn="just">
                  <a:lnSpc>
                    <a:spcPct val="150000"/>
                  </a:lnSpc>
                  <a:defRPr sz="2400"/>
                </a:lvl1pPr>
              </a:lstStyle>
              <a:p>
                <a:r>
                  <a:rPr lang="zh-CN" altLang="en-US" sz="2800" b="1" dirty="0">
                    <a:solidFill>
                      <a:schemeClr val="bg1"/>
                    </a:solidFill>
                  </a:rPr>
                  <a:t>一</a:t>
                </a:r>
              </a:p>
            </p:txBody>
          </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4992092" y="3683000"/>
            <a:ext cx="6794898" cy="2583612"/>
          </a:xfrm>
          <a:prstGeom prst="rect">
            <a:avLst/>
          </a:prstGeom>
          <a:gradFill flip="none" rotWithShape="1">
            <a:gsLst>
              <a:gs pos="97000">
                <a:srgbClr val="D5E5FB">
                  <a:alpha val="48000"/>
                </a:srgbClr>
              </a:gs>
              <a:gs pos="1000">
                <a:srgbClr val="D5E5FB">
                  <a:alpha val="0"/>
                </a:srgbClr>
              </a:gs>
            </a:gsLst>
            <a:lin ang="5400000" scaled="1"/>
            <a:tileRect/>
          </a:gradFill>
          <a:ln>
            <a:gradFill flip="none" rotWithShape="1">
              <a:gsLst>
                <a:gs pos="0">
                  <a:srgbClr val="115EC5">
                    <a:alpha val="0"/>
                  </a:srgbClr>
                </a:gs>
                <a:gs pos="100000">
                  <a:srgbClr val="115E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0" y="170556"/>
            <a:ext cx="11927682" cy="579538"/>
            <a:chOff x="0" y="170556"/>
            <a:chExt cx="11927682" cy="579538"/>
          </a:xfrm>
        </p:grpSpPr>
        <p:sp>
          <p:nvSpPr>
            <p:cNvPr id="3" name="矩形 2"/>
            <p:cNvSpPr/>
            <p:nvPr/>
          </p:nvSpPr>
          <p:spPr>
            <a:xfrm>
              <a:off x="0" y="170556"/>
              <a:ext cx="202406" cy="579538"/>
            </a:xfrm>
            <a:prstGeom prst="rect">
              <a:avLst/>
            </a:prstGeom>
            <a:solidFill>
              <a:srgbClr val="1E77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70556"/>
              <a:ext cx="135176" cy="579538"/>
            </a:xfrm>
            <a:prstGeom prst="rect">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81000" y="750094"/>
              <a:ext cx="112395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81000" y="229492"/>
              <a:ext cx="4176329" cy="461665"/>
            </a:xfrm>
            <a:prstGeom prst="rect">
              <a:avLst/>
            </a:prstGeom>
            <a:noFill/>
          </p:spPr>
          <p:txBody>
            <a:bodyPr wrap="square">
              <a:spAutoFit/>
            </a:bodyPr>
            <a:lstStyle/>
            <a:p>
              <a:r>
                <a:rPr lang="zh-CN" altLang="en-US" sz="2400" b="1" dirty="0">
                  <a:solidFill>
                    <a:srgbClr val="284B90"/>
                  </a:solidFill>
                </a:rPr>
                <a:t>一、什么是四本预算</a:t>
              </a:r>
            </a:p>
          </p:txBody>
        </p:sp>
        <p:grpSp>
          <p:nvGrpSpPr>
            <p:cNvPr id="12" name="组合 11"/>
            <p:cNvGrpSpPr/>
            <p:nvPr/>
          </p:nvGrpSpPr>
          <p:grpSpPr>
            <a:xfrm>
              <a:off x="11641932" y="591388"/>
              <a:ext cx="285750" cy="129237"/>
              <a:chOff x="11641931" y="489798"/>
              <a:chExt cx="392907" cy="230828"/>
            </a:xfrm>
          </p:grpSpPr>
          <p:sp>
            <p:nvSpPr>
              <p:cNvPr id="8" name="平行四边形 7"/>
              <p:cNvSpPr/>
              <p:nvPr/>
            </p:nvSpPr>
            <p:spPr>
              <a:xfrm>
                <a:off x="11641931"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11772900"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11903869" y="489798"/>
                <a:ext cx="130969" cy="230828"/>
              </a:xfrm>
              <a:prstGeom prst="parallelogram">
                <a:avLst>
                  <a:gd name="adj" fmla="val 35909"/>
                </a:avLst>
              </a:prstGeom>
              <a:solidFill>
                <a:srgbClr val="284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7" name="图片 26"/>
          <p:cNvPicPr>
            <a:picLocks noChangeAspect="1"/>
          </p:cNvPicPr>
          <p:nvPr/>
        </p:nvPicPr>
        <p:blipFill rotWithShape="1">
          <a:blip r:embed="rId3">
            <a:extLst>
              <a:ext uri="{28A0092B-C50C-407E-A947-70E740481C1C}">
                <a14:useLocalDpi xmlns:a14="http://schemas.microsoft.com/office/drawing/2010/main" val="0"/>
              </a:ext>
            </a:extLst>
          </a:blip>
          <a:srcRect l="24733" t="28704" r="24733" b="30926"/>
          <a:stretch>
            <a:fillRect/>
          </a:stretch>
        </p:blipFill>
        <p:spPr>
          <a:xfrm>
            <a:off x="405010" y="3284725"/>
            <a:ext cx="4176329" cy="3336320"/>
          </a:xfrm>
          <a:prstGeom prst="rect">
            <a:avLst/>
          </a:prstGeom>
        </p:spPr>
      </p:pic>
      <p:grpSp>
        <p:nvGrpSpPr>
          <p:cNvPr id="28" name="组合 27"/>
          <p:cNvGrpSpPr/>
          <p:nvPr/>
        </p:nvGrpSpPr>
        <p:grpSpPr>
          <a:xfrm>
            <a:off x="405010" y="1794078"/>
            <a:ext cx="11381980" cy="1321921"/>
            <a:chOff x="5190587" y="1452321"/>
            <a:chExt cx="11381980" cy="1321921"/>
          </a:xfrm>
        </p:grpSpPr>
        <p:sp>
          <p:nvSpPr>
            <p:cNvPr id="29" name="矩形: 圆角 28"/>
            <p:cNvSpPr/>
            <p:nvPr/>
          </p:nvSpPr>
          <p:spPr>
            <a:xfrm>
              <a:off x="5190587" y="1452321"/>
              <a:ext cx="11381980" cy="1321921"/>
            </a:xfrm>
            <a:prstGeom prst="roundRect">
              <a:avLst>
                <a:gd name="adj" fmla="val 2507"/>
              </a:avLst>
            </a:prstGeom>
            <a:solidFill>
              <a:srgbClr val="D5E5F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5377397" y="1758547"/>
              <a:ext cx="11049000" cy="645160"/>
            </a:xfrm>
            <a:prstGeom prst="rect">
              <a:avLst/>
            </a:prstGeom>
            <a:noFill/>
          </p:spPr>
          <p:txBody>
            <a:bodyPr wrap="square">
              <a:spAutoFit/>
            </a:bodyPr>
            <a:lstStyle/>
            <a:p>
              <a:pPr algn="just">
                <a:lnSpc>
                  <a:spcPct val="150000"/>
                </a:lnSpc>
              </a:pPr>
              <a:r>
                <a:rPr lang="zh-CN" altLang="en-US" sz="2400" dirty="0"/>
                <a:t>政府预算就是经法定程序审核批准的国家年度集中性财政收支计划。</a:t>
              </a:r>
            </a:p>
          </p:txBody>
        </p:sp>
      </p:grpSp>
      <p:grpSp>
        <p:nvGrpSpPr>
          <p:cNvPr id="34" name="组合 33"/>
          <p:cNvGrpSpPr/>
          <p:nvPr/>
        </p:nvGrpSpPr>
        <p:grpSpPr>
          <a:xfrm>
            <a:off x="5709841" y="3320804"/>
            <a:ext cx="5359400" cy="590070"/>
            <a:chOff x="4724400" y="3559176"/>
            <a:chExt cx="5359400" cy="590070"/>
          </a:xfrm>
        </p:grpSpPr>
        <p:sp>
          <p:nvSpPr>
            <p:cNvPr id="31" name="矩形: 对角圆角 30"/>
            <p:cNvSpPr/>
            <p:nvPr/>
          </p:nvSpPr>
          <p:spPr>
            <a:xfrm>
              <a:off x="4724400" y="3559176"/>
              <a:ext cx="5359400" cy="590070"/>
            </a:xfrm>
            <a:prstGeom prst="round2DiagRect">
              <a:avLst/>
            </a:prstGeom>
            <a:gradFill>
              <a:gsLst>
                <a:gs pos="97000">
                  <a:srgbClr val="115EC5"/>
                </a:gs>
                <a:gs pos="1000">
                  <a:srgbClr val="284B90"/>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845050" y="3623378"/>
              <a:ext cx="5118100" cy="461665"/>
            </a:xfrm>
            <a:prstGeom prst="rect">
              <a:avLst/>
            </a:prstGeom>
            <a:noFill/>
          </p:spPr>
          <p:txBody>
            <a:bodyPr wrap="square">
              <a:spAutoFit/>
            </a:bodyPr>
            <a:lstStyle/>
            <a:p>
              <a:pPr algn="ctr"/>
              <a:r>
                <a:rPr lang="en-US" altLang="zh-CN" sz="2400" b="1" dirty="0">
                  <a:solidFill>
                    <a:schemeClr val="bg1"/>
                  </a:solidFill>
                </a:rPr>
                <a:t>2015</a:t>
              </a:r>
              <a:r>
                <a:rPr lang="zh-CN" altLang="en-US" sz="2400" b="1" dirty="0">
                  <a:solidFill>
                    <a:schemeClr val="bg1"/>
                  </a:solidFill>
                </a:rPr>
                <a:t>年实施的新</a:t>
              </a:r>
              <a:r>
                <a:rPr lang="en-US" altLang="zh-CN" sz="2400" b="1" dirty="0">
                  <a:solidFill>
                    <a:schemeClr val="bg1"/>
                  </a:solidFill>
                </a:rPr>
                <a:t>《</a:t>
              </a:r>
              <a:r>
                <a:rPr lang="zh-CN" altLang="en-US" sz="2400" b="1" dirty="0">
                  <a:solidFill>
                    <a:schemeClr val="bg1"/>
                  </a:solidFill>
                </a:rPr>
                <a:t>预算法</a:t>
              </a:r>
              <a:r>
                <a:rPr lang="en-US" altLang="zh-CN" sz="2400" b="1" dirty="0">
                  <a:solidFill>
                    <a:schemeClr val="bg1"/>
                  </a:solidFill>
                </a:rPr>
                <a:t>》</a:t>
              </a:r>
              <a:r>
                <a:rPr lang="zh-CN" altLang="en-US" sz="2400" b="1" dirty="0">
                  <a:solidFill>
                    <a:schemeClr val="bg1"/>
                  </a:solidFill>
                </a:rPr>
                <a:t>规定：</a:t>
              </a:r>
            </a:p>
          </p:txBody>
        </p:sp>
      </p:grpSp>
      <p:sp>
        <p:nvSpPr>
          <p:cNvPr id="38" name="文本框 37"/>
          <p:cNvSpPr txBox="1"/>
          <p:nvPr/>
        </p:nvSpPr>
        <p:spPr>
          <a:xfrm>
            <a:off x="5260182" y="4185139"/>
            <a:ext cx="6258718" cy="1753235"/>
          </a:xfrm>
          <a:prstGeom prst="rect">
            <a:avLst/>
          </a:prstGeom>
          <a:noFill/>
        </p:spPr>
        <p:txBody>
          <a:bodyPr wrap="square">
            <a:spAutoFit/>
          </a:bodyPr>
          <a:lstStyle/>
          <a:p>
            <a:pPr algn="just">
              <a:lnSpc>
                <a:spcPct val="150000"/>
              </a:lnSpc>
            </a:pPr>
            <a:r>
              <a:rPr lang="zh-CN" altLang="en-US" sz="2400" dirty="0"/>
              <a:t>“预算分为一般公共预算、政府性基金预算、国有资本经营预算、社会保险基金预算”。这四项统称为</a:t>
            </a:r>
            <a:r>
              <a:rPr lang="zh-CN" altLang="en-US" sz="2400" b="1" dirty="0">
                <a:solidFill>
                  <a:srgbClr val="115EC5"/>
                </a:solidFill>
              </a:rPr>
              <a:t>“四本预算”</a:t>
            </a:r>
            <a:r>
              <a:rPr lang="zh-CN" altLang="en-US" sz="2400" dirty="0"/>
              <a:t>。</a:t>
            </a:r>
          </a:p>
        </p:txBody>
      </p:sp>
      <p:grpSp>
        <p:nvGrpSpPr>
          <p:cNvPr id="42" name="组合 41"/>
          <p:cNvGrpSpPr/>
          <p:nvPr/>
        </p:nvGrpSpPr>
        <p:grpSpPr>
          <a:xfrm>
            <a:off x="591696" y="1016684"/>
            <a:ext cx="3985392" cy="508519"/>
            <a:chOff x="525021" y="1016684"/>
            <a:chExt cx="3985392" cy="508519"/>
          </a:xfrm>
        </p:grpSpPr>
        <p:grpSp>
          <p:nvGrpSpPr>
            <p:cNvPr id="43" name="组合 42"/>
            <p:cNvGrpSpPr/>
            <p:nvPr/>
          </p:nvGrpSpPr>
          <p:grpSpPr>
            <a:xfrm>
              <a:off x="525021" y="1181101"/>
              <a:ext cx="311718" cy="179686"/>
              <a:chOff x="850900" y="671681"/>
              <a:chExt cx="622467" cy="358815"/>
            </a:xfrm>
          </p:grpSpPr>
          <p:sp>
            <p:nvSpPr>
              <p:cNvPr id="46" name="椭圆 45"/>
              <p:cNvSpPr/>
              <p:nvPr/>
            </p:nvSpPr>
            <p:spPr>
              <a:xfrm>
                <a:off x="1114552" y="671681"/>
                <a:ext cx="358815" cy="358815"/>
              </a:xfrm>
              <a:prstGeom prst="ellipse">
                <a:avLst/>
              </a:prstGeom>
              <a:solidFill>
                <a:srgbClr val="1E77EC">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7" name="椭圆 46"/>
              <p:cNvSpPr/>
              <p:nvPr/>
            </p:nvSpPr>
            <p:spPr>
              <a:xfrm>
                <a:off x="850900" y="671681"/>
                <a:ext cx="358815" cy="358815"/>
              </a:xfrm>
              <a:prstGeom prst="ellipse">
                <a:avLst/>
              </a:prstGeom>
              <a:solidFill>
                <a:srgbClr val="115EC5">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44" name="矩形: 圆角 43"/>
            <p:cNvSpPr/>
            <p:nvPr/>
          </p:nvSpPr>
          <p:spPr>
            <a:xfrm>
              <a:off x="982718" y="1016684"/>
              <a:ext cx="3507936" cy="508519"/>
            </a:xfrm>
            <a:prstGeom prst="roundRect">
              <a:avLst>
                <a:gd name="adj" fmla="val 50000"/>
              </a:avLst>
            </a:prstGeom>
            <a:gradFill flip="none" rotWithShape="1">
              <a:gsLst>
                <a:gs pos="12000">
                  <a:schemeClr val="accent1">
                    <a:lumMod val="10000"/>
                    <a:lumOff val="90000"/>
                  </a:schemeClr>
                </a:gs>
                <a:gs pos="100000">
                  <a:schemeClr val="bg1"/>
                </a:gs>
              </a:gsLst>
              <a:lin ang="5400000" scaled="0"/>
              <a:tileRect/>
            </a:gradFill>
            <a:ln w="9525">
              <a:solidFill>
                <a:srgbClr val="0674FA">
                  <a:alpha val="20000"/>
                </a:srgbClr>
              </a:solidFill>
            </a:ln>
            <a:effectLst>
              <a:outerShdw blurRad="571500" dist="381000" dir="5400000" sx="97000" sy="97000" algn="t"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tx1">
                    <a:lumMod val="85000"/>
                    <a:lumOff val="15000"/>
                  </a:schemeClr>
                </a:solidFill>
                <a:cs typeface="+mn-ea"/>
                <a:sym typeface="+mn-lt"/>
              </a:endParaRPr>
            </a:p>
          </p:txBody>
        </p:sp>
        <p:sp>
          <p:nvSpPr>
            <p:cNvPr id="45" name="文本框 44"/>
            <p:cNvSpPr txBox="1"/>
            <p:nvPr/>
          </p:nvSpPr>
          <p:spPr>
            <a:xfrm>
              <a:off x="1002478" y="1040111"/>
              <a:ext cx="3507935" cy="461665"/>
            </a:xfrm>
            <a:prstGeom prst="rect">
              <a:avLst/>
            </a:prstGeom>
            <a:noFill/>
          </p:spPr>
          <p:txBody>
            <a:bodyPr wrap="square">
              <a:spAutoFit/>
            </a:bodyPr>
            <a:lstStyle/>
            <a:p>
              <a:r>
                <a:rPr lang="zh-CN" altLang="en-US" sz="2400" b="1" dirty="0">
                  <a:cs typeface="+mn-ea"/>
                  <a:sym typeface="+mn-lt"/>
                </a:rPr>
                <a:t>（一）四本预算的组成</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mY1YzU3YzYyYzM4MDRlNDM5NDM1YjdkZGYzNWY2ZWUifQ=="/>
</p:tagLst>
</file>

<file path=ppt/tags/tag10.xml><?xml version="1.0" encoding="utf-8"?>
<p:tagLst xmlns:a="http://schemas.openxmlformats.org/drawingml/2006/main" xmlns:r="http://schemas.openxmlformats.org/officeDocument/2006/relationships" xmlns:p="http://schemas.openxmlformats.org/presentationml/2006/main">
  <p:tag name="ISLIDE.ICON" val="#171273;"/>
</p:tagLst>
</file>

<file path=ppt/tags/tag2.xml><?xml version="1.0" encoding="utf-8"?>
<p:tagLst xmlns:a="http://schemas.openxmlformats.org/drawingml/2006/main" xmlns:r="http://schemas.openxmlformats.org/officeDocument/2006/relationships" xmlns:p="http://schemas.openxmlformats.org/presentationml/2006/main">
  <p:tag name="ISLIDE.ICON" val="#384269;"/>
</p:tagLst>
</file>

<file path=ppt/tags/tag3.xml><?xml version="1.0" encoding="utf-8"?>
<p:tagLst xmlns:a="http://schemas.openxmlformats.org/drawingml/2006/main" xmlns:r="http://schemas.openxmlformats.org/officeDocument/2006/relationships" xmlns:p="http://schemas.openxmlformats.org/presentationml/2006/main">
  <p:tag name="ISLIDE.ICON" val="#40786;"/>
</p:tagLst>
</file>

<file path=ppt/tags/tag4.xml><?xml version="1.0" encoding="utf-8"?>
<p:tagLst xmlns:a="http://schemas.openxmlformats.org/drawingml/2006/main" xmlns:r="http://schemas.openxmlformats.org/officeDocument/2006/relationships" xmlns:p="http://schemas.openxmlformats.org/presentationml/2006/main">
  <p:tag name="ISLIDE.ICON" val="#171273;"/>
</p:tagLst>
</file>

<file path=ppt/tags/tag5.xml><?xml version="1.0" encoding="utf-8"?>
<p:tagLst xmlns:a="http://schemas.openxmlformats.org/drawingml/2006/main" xmlns:r="http://schemas.openxmlformats.org/officeDocument/2006/relationships" xmlns:p="http://schemas.openxmlformats.org/presentationml/2006/main">
  <p:tag name="ISLIDE.ICON" val="#40285;"/>
</p:tagLst>
</file>

<file path=ppt/tags/tag6.xml><?xml version="1.0" encoding="utf-8"?>
<p:tagLst xmlns:a="http://schemas.openxmlformats.org/drawingml/2006/main" xmlns:r="http://schemas.openxmlformats.org/officeDocument/2006/relationships" xmlns:p="http://schemas.openxmlformats.org/presentationml/2006/main">
  <p:tag name="ISLIDE.ICON" val="#384914;"/>
</p:tagLst>
</file>

<file path=ppt/tags/tag7.xml><?xml version="1.0" encoding="utf-8"?>
<p:tagLst xmlns:a="http://schemas.openxmlformats.org/drawingml/2006/main" xmlns:r="http://schemas.openxmlformats.org/officeDocument/2006/relationships" xmlns:p="http://schemas.openxmlformats.org/presentationml/2006/main">
  <p:tag name="ISLIDE.ICON" val="#143105;#379614;#380102;"/>
</p:tagLst>
</file>

<file path=ppt/tags/tag8.xml><?xml version="1.0" encoding="utf-8"?>
<p:tagLst xmlns:a="http://schemas.openxmlformats.org/drawingml/2006/main" xmlns:r="http://schemas.openxmlformats.org/officeDocument/2006/relationships" xmlns:p="http://schemas.openxmlformats.org/presentationml/2006/main">
  <p:tag name="ISLIDE.ICON" val="#384245;"/>
</p:tagLst>
</file>

<file path=ppt/tags/tag9.xml><?xml version="1.0" encoding="utf-8"?>
<p:tagLst xmlns:a="http://schemas.openxmlformats.org/drawingml/2006/main" xmlns:r="http://schemas.openxmlformats.org/officeDocument/2006/relationships" xmlns:p="http://schemas.openxmlformats.org/presentationml/2006/main">
  <p:tag name="ISLIDE.ICON" val="#38424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mlur34d">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5258</Words>
  <Application>Microsoft Office PowerPoint</Application>
  <PresentationFormat>宽屏</PresentationFormat>
  <Paragraphs>669</Paragraphs>
  <Slides>68</Slides>
  <Notes>57</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68</vt:i4>
      </vt:variant>
    </vt:vector>
  </HeadingPairs>
  <TitlesOfParts>
    <vt:vector size="87" baseType="lpstr">
      <vt:lpstr>Didot</vt:lpstr>
      <vt:lpstr>OPPOSans M</vt:lpstr>
      <vt:lpstr>Roboto Regular</vt:lpstr>
      <vt:lpstr>等线</vt:lpstr>
      <vt:lpstr>华文中宋</vt:lpstr>
      <vt:lpstr>思源宋体 CN Heavy</vt:lpstr>
      <vt:lpstr>思源宋体 Heavy</vt:lpstr>
      <vt:lpstr>微软雅黑</vt:lpstr>
      <vt:lpstr>演示新手书</vt:lpstr>
      <vt:lpstr>字魂5号-无外润黑体</vt:lpstr>
      <vt:lpstr>字魂71号-御守锦书</vt:lpstr>
      <vt:lpstr>Arial</vt:lpstr>
      <vt:lpstr>Calibri</vt:lpstr>
      <vt:lpstr>Roboto</vt:lpstr>
      <vt:lpstr>Segoe UI</vt:lpstr>
      <vt:lpstr>Times New Roman</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WXY</dc:creator>
  <cp:lastModifiedBy>汤 晓影</cp:lastModifiedBy>
  <cp:revision>929</cp:revision>
  <dcterms:created xsi:type="dcterms:W3CDTF">2022-05-01T07:22:00Z</dcterms:created>
  <dcterms:modified xsi:type="dcterms:W3CDTF">2022-05-16T08:12:50Z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8212D8B2F10841708CBB4FE0B509ED5E</vt:lpwstr>
  </property>
  <property fmtid="{D5CDD505-2E9C-101B-9397-08002B2CF9AE}" pid="3" name="KSOProductBuildVer">
    <vt:lpwstr>2052-11.1.0.11691</vt:lpwstr>
  </property>
</Properties>
</file>